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56" r:id="rId6"/>
    <p:sldId id="257" r:id="rId7"/>
    <p:sldId id="258" r:id="rId8"/>
    <p:sldId id="259" r:id="rId9"/>
    <p:sldId id="260" r:id="rId10"/>
    <p:sldId id="261" r:id="rId11"/>
    <p:sldId id="264" r:id="rId12"/>
    <p:sldId id="263" r:id="rId13"/>
    <p:sldId id="265" r:id="rId14"/>
    <p:sldId id="262" r:id="rId15"/>
    <p:sldId id="266" r:id="rId16"/>
    <p:sldId id="267" r:id="rId17"/>
    <p:sldId id="273" r:id="rId18"/>
    <p:sldId id="268" r:id="rId19"/>
    <p:sldId id="269" r:id="rId20"/>
    <p:sldId id="270" r:id="rId21"/>
    <p:sldId id="272" r:id="rId22"/>
    <p:sldId id="27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00A"/>
    <a:srgbClr val="436EF7"/>
    <a:srgbClr val="F7E36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6D020-B717-4E45-A156-E699BE1D2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182D-21AF-4397-A1CB-B0CDF4FAC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0D51C-EABC-4A20-BCF4-434855353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1D397-5B66-40A0-9ED3-62431E73B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BB83-F498-4CD9-AD32-BAAFB5478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AEC13-FBFB-4A82-AFCD-6F8BE0EDF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BA0C0-B7A3-499C-8DA7-DD9A03B24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2EB2-2665-48A9-9F5F-C6107C3D2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D497-9D88-47CA-B4A0-2E7435C2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FC58F-EB30-40B4-A77B-73C97FFC0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BE4C-934F-45A9-A261-776613638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E9D38-968C-4EA1-827D-2E19A8752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9C852B3-EA97-4A87-97CF-28FB6FC4A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6800A"/>
                </a:solidFill>
              </a:rPr>
              <a:t>Knowing Just Enough to be Dangerous!</a:t>
            </a:r>
            <a:endParaRPr lang="en-US" dirty="0">
              <a:solidFill>
                <a:srgbClr val="F6800A"/>
              </a:solidFill>
            </a:endParaRPr>
          </a:p>
        </p:txBody>
      </p:sp>
      <p:pic>
        <p:nvPicPr>
          <p:cNvPr id="4" name="Content Placeholder 3" descr="a-little-bit-of-knowledge-is-a-dangerous-thing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204864"/>
            <a:ext cx="7182246" cy="35911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30925" cy="1143000"/>
          </a:xfrm>
        </p:spPr>
        <p:txBody>
          <a:bodyPr/>
          <a:lstStyle/>
          <a:p>
            <a:pPr eaLnBrk="1" hangingPunct="1"/>
            <a:r>
              <a:rPr lang="en-CA" smtClean="0"/>
              <a:t>A Quick Calculation…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CA" sz="2000" smtClean="0"/>
              <a:t>TSI = 1366 Wm</a:t>
            </a:r>
            <a:r>
              <a:rPr lang="en-CA" sz="2000" baseline="30000" smtClean="0"/>
              <a:t>-2 </a:t>
            </a:r>
            <a:r>
              <a:rPr lang="en-CA" sz="2000" smtClean="0"/>
              <a:t>= Flux (F)</a:t>
            </a:r>
          </a:p>
          <a:p>
            <a:pPr eaLnBrk="1" hangingPunct="1"/>
            <a:r>
              <a:rPr lang="en-CA" sz="2000" smtClean="0"/>
              <a:t>Earth albedo “a” = 0.30</a:t>
            </a:r>
          </a:p>
          <a:p>
            <a:pPr eaLnBrk="1" hangingPunct="1"/>
            <a:r>
              <a:rPr lang="en-CA" sz="2000" smtClean="0"/>
              <a:t>TSI </a:t>
            </a:r>
            <a:r>
              <a:rPr lang="en-CA" sz="2000" smtClean="0">
                <a:sym typeface="Wingdings" pitchFamily="2" charset="2"/>
              </a:rPr>
              <a:t> solar irradiance via:</a:t>
            </a:r>
            <a:endParaRPr lang="en-US" sz="2000" smtClean="0"/>
          </a:p>
        </p:txBody>
      </p:sp>
      <p:pic>
        <p:nvPicPr>
          <p:cNvPr id="1029" name="Snagit_PPT2B9" descr="PPT2B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2888" y="0"/>
            <a:ext cx="2551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68313" y="404813"/>
            <a:ext cx="6048375" cy="1008062"/>
          </a:xfrm>
          <a:prstGeom prst="rect">
            <a:avLst/>
          </a:prstGeom>
          <a:solidFill>
            <a:srgbClr val="3366FF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1" name="Picture 6" descr="fi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508500"/>
            <a:ext cx="4743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1979613" y="2852738"/>
          <a:ext cx="3313112" cy="1455737"/>
        </p:xfrm>
        <a:graphic>
          <a:graphicData uri="http://schemas.openxmlformats.org/presentationml/2006/ole">
            <p:oleObj spid="_x0000_s1026" name="Equation" r:id="rId5" imgW="156204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30925" cy="1143000"/>
          </a:xfrm>
        </p:spPr>
        <p:txBody>
          <a:bodyPr/>
          <a:lstStyle/>
          <a:p>
            <a:pPr eaLnBrk="1" hangingPunct="1"/>
            <a:r>
              <a:rPr lang="en-CA" smtClean="0"/>
              <a:t>A Quick Calculation…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986463" cy="4525963"/>
          </a:xfrm>
        </p:spPr>
        <p:txBody>
          <a:bodyPr/>
          <a:lstStyle/>
          <a:p>
            <a:pPr eaLnBrk="1" hangingPunct="1"/>
            <a:r>
              <a:rPr lang="en-CA" sz="2000" smtClean="0"/>
              <a:t>Forcing due to CO</a:t>
            </a:r>
            <a:r>
              <a:rPr lang="en-CA" sz="2000" baseline="-25000" smtClean="0"/>
              <a:t>2</a:t>
            </a:r>
            <a:r>
              <a:rPr lang="en-CA" sz="2000" smtClean="0"/>
              <a:t> is on the order of 1.68 Wm</a:t>
            </a:r>
            <a:r>
              <a:rPr lang="en-CA" sz="2000" baseline="30000" smtClean="0"/>
              <a:t>-2</a:t>
            </a:r>
            <a:r>
              <a:rPr lang="en-CA" sz="2000" smtClean="0"/>
              <a:t> or more than 7 times as significant as variation in TSI</a:t>
            </a:r>
          </a:p>
          <a:p>
            <a:pPr eaLnBrk="1" hangingPunct="1"/>
            <a:r>
              <a:rPr lang="en-CA" sz="2000" smtClean="0"/>
              <a:t>All anthropogenic forcings are on the order of  2.29 Wm</a:t>
            </a:r>
            <a:r>
              <a:rPr lang="en-CA" sz="2000" baseline="30000" smtClean="0"/>
              <a:t>-2</a:t>
            </a:r>
            <a:r>
              <a:rPr lang="en-CA" sz="2000" smtClean="0"/>
              <a:t> or about 10 times as much as variation in TSI</a:t>
            </a:r>
          </a:p>
        </p:txBody>
      </p:sp>
      <p:pic>
        <p:nvPicPr>
          <p:cNvPr id="8196" name="Snagit_PPT2B9" descr="PPT2B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0"/>
            <a:ext cx="2551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8313" y="404813"/>
            <a:ext cx="6048375" cy="1008062"/>
          </a:xfrm>
          <a:prstGeom prst="rect">
            <a:avLst/>
          </a:prstGeom>
          <a:solidFill>
            <a:srgbClr val="3366FF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30925" cy="1143000"/>
          </a:xfrm>
        </p:spPr>
        <p:txBody>
          <a:bodyPr/>
          <a:lstStyle/>
          <a:p>
            <a:pPr eaLnBrk="1" hangingPunct="1"/>
            <a:r>
              <a:rPr lang="en-CA" smtClean="0"/>
              <a:t>A Quick Calculation…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986463" cy="4525963"/>
          </a:xfrm>
        </p:spPr>
        <p:txBody>
          <a:bodyPr/>
          <a:lstStyle/>
          <a:p>
            <a:pPr eaLnBrk="1" hangingPunct="1"/>
            <a:r>
              <a:rPr lang="en-CA" sz="2000" smtClean="0"/>
              <a:t>Latest IPCC report AR5 concludes solar effects have been minimal over the past 50 years</a:t>
            </a:r>
            <a:endParaRPr lang="en-US" sz="2000" smtClean="0"/>
          </a:p>
        </p:txBody>
      </p:sp>
      <p:pic>
        <p:nvPicPr>
          <p:cNvPr id="9220" name="Snagit_PPT2B9" descr="PPT2B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0"/>
            <a:ext cx="2551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68313" y="404813"/>
            <a:ext cx="6048375" cy="1008062"/>
          </a:xfrm>
          <a:prstGeom prst="rect">
            <a:avLst/>
          </a:prstGeom>
          <a:solidFill>
            <a:srgbClr val="3366FF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2" name="Picture 9" descr="ipcc_rad_forc_ar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76475"/>
            <a:ext cx="53467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30925" cy="1143000"/>
          </a:xfrm>
          <a:solidFill>
            <a:srgbClr val="7030A0">
              <a:alpha val="30196"/>
            </a:srgbClr>
          </a:solidFill>
        </p:spPr>
        <p:txBody>
          <a:bodyPr/>
          <a:lstStyle/>
          <a:p>
            <a:pPr eaLnBrk="1" hangingPunct="1"/>
            <a:r>
              <a:rPr lang="en-CA" sz="4000" smtClean="0"/>
              <a:t>Maybe it’s Cosmic Rays…</a:t>
            </a:r>
            <a:endParaRPr lang="en-US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5986462" cy="4525962"/>
          </a:xfrm>
        </p:spPr>
        <p:txBody>
          <a:bodyPr/>
          <a:lstStyle/>
          <a:p>
            <a:pPr eaLnBrk="1" hangingPunct="1"/>
            <a:r>
              <a:rPr lang="en-CA" sz="2000" smtClean="0"/>
              <a:t>Solar activity affects the interplanetary magnetic field and solar wind – this has an influence on cosmic ray flux entering the atmosphere</a:t>
            </a:r>
          </a:p>
          <a:p>
            <a:pPr eaLnBrk="1" hangingPunct="1"/>
            <a:r>
              <a:rPr lang="en-CA" sz="2000" smtClean="0"/>
              <a:t>Ionization from cosmic rays is minimum when solar activity (sunspots etc) is at a maximum</a:t>
            </a:r>
          </a:p>
          <a:p>
            <a:pPr eaLnBrk="1" hangingPunct="1"/>
            <a:r>
              <a:rPr lang="en-CA" sz="2000" smtClean="0"/>
              <a:t>Cloud formation </a:t>
            </a:r>
            <a:r>
              <a:rPr lang="en-CA" sz="2000" i="1" smtClean="0"/>
              <a:t>may</a:t>
            </a:r>
            <a:r>
              <a:rPr lang="en-CA" sz="2000" smtClean="0"/>
              <a:t> be suppressed during times of increased solar activity</a:t>
            </a:r>
          </a:p>
          <a:p>
            <a:pPr eaLnBrk="1" hangingPunct="1"/>
            <a:r>
              <a:rPr lang="en-CA" sz="2000" smtClean="0"/>
              <a:t>Svensmark and Friis-Christensen publish this hypothesis in 1997 </a:t>
            </a:r>
            <a:r>
              <a:rPr lang="en-CA" sz="1000" smtClean="0"/>
              <a:t>(</a:t>
            </a:r>
            <a:r>
              <a:rPr lang="en-US" sz="1000" smtClean="0"/>
              <a:t>‘Variation of Cosmic Ray Flux and Global Cloud Coverage – a Missing Link in Solar–Climate Relationships’, Journal of Atmospheric and Solar-Terrestrial Physics, Vol. 59, pp. 1225–32,1997)</a:t>
            </a:r>
          </a:p>
          <a:p>
            <a:pPr eaLnBrk="1" hangingPunct="1"/>
            <a:r>
              <a:rPr lang="en-CA" sz="2000" smtClean="0"/>
              <a:t>This idea does not survive careful scrutiny!</a:t>
            </a:r>
            <a:endParaRPr lang="en-US" sz="2000" smtClean="0"/>
          </a:p>
        </p:txBody>
      </p:sp>
      <p:pic>
        <p:nvPicPr>
          <p:cNvPr id="10244" name="Snagit_PPT11A" descr="PPT11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0563" y="0"/>
            <a:ext cx="210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Snagit_PPT120" descr="PPT12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65992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2627313" y="6381750"/>
            <a:ext cx="4321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http://www.thecloudmystery.com/The_Cloud_Mystery/The_Science.html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  <a:solidFill>
            <a:srgbClr val="436EF7">
              <a:alpha val="26666"/>
            </a:srgbClr>
          </a:solidFill>
        </p:spPr>
        <p:txBody>
          <a:bodyPr/>
          <a:lstStyle/>
          <a:p>
            <a:pPr eaLnBrk="1" hangingPunct="1"/>
            <a:r>
              <a:rPr lang="en-CA" sz="4000" smtClean="0"/>
              <a:t>What do Models tell us?</a:t>
            </a:r>
            <a:endParaRPr lang="en-US" sz="4000" smtClean="0"/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562725" cy="4525963"/>
          </a:xfrm>
        </p:spPr>
        <p:txBody>
          <a:bodyPr/>
          <a:lstStyle/>
          <a:p>
            <a:pPr eaLnBrk="1" hangingPunct="1"/>
            <a:r>
              <a:rPr lang="en-CA" smtClean="0"/>
              <a:t>There are many readily available tools that the public (including teachers and students) can use to test ideas for themselves:</a:t>
            </a:r>
          </a:p>
          <a:p>
            <a:pPr lvl="1" eaLnBrk="1" hangingPunct="1"/>
            <a:r>
              <a:rPr lang="en-CA" smtClean="0"/>
              <a:t>MODTRAN</a:t>
            </a:r>
          </a:p>
          <a:p>
            <a:pPr lvl="1" eaLnBrk="1" hangingPunct="1"/>
            <a:r>
              <a:rPr lang="en-CA" smtClean="0"/>
              <a:t>EdGCM</a:t>
            </a:r>
          </a:p>
        </p:txBody>
      </p:sp>
      <p:pic>
        <p:nvPicPr>
          <p:cNvPr id="11268" name="Snagit_PPT122" descr="PPT1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5713" y="0"/>
            <a:ext cx="1538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  <a:solidFill>
            <a:srgbClr val="436EF7">
              <a:alpha val="26666"/>
            </a:srgbClr>
          </a:solidFill>
        </p:spPr>
        <p:txBody>
          <a:bodyPr/>
          <a:lstStyle/>
          <a:p>
            <a:pPr eaLnBrk="1" hangingPunct="1"/>
            <a:r>
              <a:rPr lang="en-CA" sz="4000" smtClean="0"/>
              <a:t>What do Models tell us?</a:t>
            </a:r>
            <a:endParaRPr lang="en-US" sz="4000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6562725" cy="4525962"/>
          </a:xfrm>
        </p:spPr>
        <p:txBody>
          <a:bodyPr/>
          <a:lstStyle/>
          <a:p>
            <a:pPr eaLnBrk="1" hangingPunct="1"/>
            <a:r>
              <a:rPr lang="en-CA" smtClean="0"/>
              <a:t>MODTRAN</a:t>
            </a:r>
          </a:p>
        </p:txBody>
      </p:sp>
      <p:pic>
        <p:nvPicPr>
          <p:cNvPr id="12292" name="Snagit_PPT122" descr="PPT1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5713" y="0"/>
            <a:ext cx="1538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modtr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05038"/>
            <a:ext cx="62674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5580063" y="2852738"/>
            <a:ext cx="792162" cy="93662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92725" y="4365625"/>
            <a:ext cx="1150938" cy="115093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6300788" y="3860800"/>
            <a:ext cx="143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/>
              <a:t>1.67 Wm</a:t>
            </a:r>
            <a:r>
              <a:rPr lang="en-CA" sz="1600" baseline="30000"/>
              <a:t>-2</a:t>
            </a:r>
            <a:endParaRPr lang="en-US" sz="160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  <a:solidFill>
            <a:srgbClr val="436EF7">
              <a:alpha val="26666"/>
            </a:srgbClr>
          </a:solidFill>
        </p:spPr>
        <p:txBody>
          <a:bodyPr/>
          <a:lstStyle/>
          <a:p>
            <a:pPr eaLnBrk="1" hangingPunct="1"/>
            <a:r>
              <a:rPr lang="en-CA" sz="4000" smtClean="0"/>
              <a:t>What do Models tell us?</a:t>
            </a:r>
            <a:endParaRPr lang="en-US" sz="4000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6562725" cy="4525962"/>
          </a:xfrm>
        </p:spPr>
        <p:txBody>
          <a:bodyPr/>
          <a:lstStyle/>
          <a:p>
            <a:pPr eaLnBrk="1" hangingPunct="1"/>
            <a:r>
              <a:rPr lang="en-CA" smtClean="0"/>
              <a:t>EdGCM</a:t>
            </a:r>
          </a:p>
        </p:txBody>
      </p:sp>
      <p:pic>
        <p:nvPicPr>
          <p:cNvPr id="13316" name="Snagit_PPT122" descr="PPT1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5713" y="0"/>
            <a:ext cx="1538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Snagit_PPT12E" descr="PPT12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060575"/>
            <a:ext cx="615632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  <a:solidFill>
            <a:srgbClr val="436EF7">
              <a:alpha val="26666"/>
            </a:srgbClr>
          </a:solidFill>
        </p:spPr>
        <p:txBody>
          <a:bodyPr/>
          <a:lstStyle/>
          <a:p>
            <a:pPr eaLnBrk="1" hangingPunct="1"/>
            <a:r>
              <a:rPr lang="en-CA" sz="4000" smtClean="0"/>
              <a:t>What do Models tell us?</a:t>
            </a:r>
            <a:endParaRPr lang="en-US" sz="4000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6562725" cy="4525962"/>
          </a:xfrm>
        </p:spPr>
        <p:txBody>
          <a:bodyPr/>
          <a:lstStyle/>
          <a:p>
            <a:pPr eaLnBrk="1" hangingPunct="1"/>
            <a:r>
              <a:rPr lang="en-CA" smtClean="0"/>
              <a:t>EdGCM – “Pinatubo-like” Event</a:t>
            </a:r>
          </a:p>
        </p:txBody>
      </p:sp>
      <p:pic>
        <p:nvPicPr>
          <p:cNvPr id="14340" name="Snagit_PPT122" descr="PPT1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5713" y="0"/>
            <a:ext cx="1538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Snagit_PPT156" descr="PPT15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2420938"/>
            <a:ext cx="6761162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345363" cy="1143000"/>
          </a:xfrm>
        </p:spPr>
        <p:txBody>
          <a:bodyPr/>
          <a:lstStyle/>
          <a:p>
            <a:pPr algn="l" eaLnBrk="1" hangingPunct="1"/>
            <a:r>
              <a:rPr lang="en-CA" sz="2800" smtClean="0"/>
              <a:t>What about Lassen – Friis-Christensen?</a:t>
            </a:r>
            <a:r>
              <a:rPr lang="en-CA" sz="4000" smtClean="0"/>
              <a:t/>
            </a:r>
            <a:br>
              <a:rPr lang="en-CA" sz="4000" smtClean="0"/>
            </a:br>
            <a:endParaRPr lang="en-US" sz="4000" smtClean="0"/>
          </a:p>
        </p:txBody>
      </p:sp>
      <p:pic>
        <p:nvPicPr>
          <p:cNvPr id="15363" name="Snagit_PPT2B4" descr="PPT2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950" y="0"/>
            <a:ext cx="154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christens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66900"/>
            <a:ext cx="63373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250825" y="333375"/>
            <a:ext cx="6767513" cy="1295400"/>
          </a:xfrm>
          <a:prstGeom prst="rect">
            <a:avLst/>
          </a:prstGeom>
          <a:solidFill>
            <a:srgbClr val="F6800A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59338" y="2133600"/>
            <a:ext cx="1008062" cy="1223963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345363" cy="1143000"/>
          </a:xfrm>
        </p:spPr>
        <p:txBody>
          <a:bodyPr/>
          <a:lstStyle/>
          <a:p>
            <a:pPr algn="l" eaLnBrk="1" hangingPunct="1"/>
            <a:r>
              <a:rPr lang="en-CA" sz="2800" smtClean="0"/>
              <a:t>What about Lassen – Friis-Christensen?</a:t>
            </a:r>
            <a:r>
              <a:rPr lang="en-CA" sz="4000" smtClean="0"/>
              <a:t/>
            </a:r>
            <a:br>
              <a:rPr lang="en-CA" sz="4000" smtClean="0"/>
            </a:br>
            <a:endParaRPr lang="en-US" sz="4000" smtClean="0"/>
          </a:p>
        </p:txBody>
      </p:sp>
      <p:pic>
        <p:nvPicPr>
          <p:cNvPr id="16387" name="Snagit_PPT2B4" descr="PPT2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950" y="0"/>
            <a:ext cx="154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50825" y="333375"/>
            <a:ext cx="6767513" cy="1295400"/>
          </a:xfrm>
          <a:prstGeom prst="rect">
            <a:avLst/>
          </a:prstGeom>
          <a:solidFill>
            <a:srgbClr val="F6800A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7" descr="scl_vs_temp2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978025"/>
            <a:ext cx="54292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6800A"/>
                </a:solidFill>
              </a:rPr>
              <a:t>Two exemplars</a:t>
            </a:r>
            <a:endParaRPr lang="en-US" dirty="0">
              <a:solidFill>
                <a:srgbClr val="F680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6800A"/>
                </a:solidFill>
              </a:rPr>
              <a:t>Intelligent Design</a:t>
            </a:r>
          </a:p>
          <a:p>
            <a:r>
              <a:rPr lang="en-CA" dirty="0" smtClean="0">
                <a:solidFill>
                  <a:srgbClr val="F6800A"/>
                </a:solidFill>
              </a:rPr>
              <a:t>Climate Denial</a:t>
            </a:r>
            <a:endParaRPr lang="en-US" dirty="0">
              <a:solidFill>
                <a:srgbClr val="F680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345363" cy="1143000"/>
          </a:xfrm>
        </p:spPr>
        <p:txBody>
          <a:bodyPr/>
          <a:lstStyle/>
          <a:p>
            <a:pPr algn="l" eaLnBrk="1" hangingPunct="1"/>
            <a:r>
              <a:rPr lang="en-CA" sz="2800" smtClean="0"/>
              <a:t>What about Lassen – Friis-Christensen?</a:t>
            </a:r>
            <a:r>
              <a:rPr lang="en-CA" sz="4000" smtClean="0"/>
              <a:t/>
            </a:r>
            <a:br>
              <a:rPr lang="en-CA" sz="4000" smtClean="0"/>
            </a:br>
            <a:endParaRPr lang="en-US" sz="4000" smtClean="0"/>
          </a:p>
        </p:txBody>
      </p:sp>
      <p:pic>
        <p:nvPicPr>
          <p:cNvPr id="17411" name="Snagit_PPT2B4" descr="PPT2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950" y="0"/>
            <a:ext cx="154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250825" y="188913"/>
            <a:ext cx="6767513" cy="1295400"/>
          </a:xfrm>
          <a:prstGeom prst="rect">
            <a:avLst/>
          </a:prstGeom>
          <a:solidFill>
            <a:srgbClr val="F6800A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5" descr="scl_vs_temp2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38" y="1978025"/>
            <a:ext cx="54292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4797425"/>
            <a:ext cx="3035300" cy="1298575"/>
          </a:xfrm>
        </p:spPr>
        <p:txBody>
          <a:bodyPr/>
          <a:lstStyle/>
          <a:p>
            <a:pPr eaLnBrk="1" hangingPunct="1"/>
            <a:r>
              <a:rPr lang="en-US" sz="1800" smtClean="0"/>
              <a:t>F. Sherwood Roland</a:t>
            </a:r>
            <a:br>
              <a:rPr lang="en-US" sz="1800" smtClean="0"/>
            </a:br>
            <a:r>
              <a:rPr lang="en-US" sz="1800" smtClean="0"/>
              <a:t>Nobel Laureate Chemistry</a:t>
            </a:r>
            <a:br>
              <a:rPr lang="en-US" sz="1800" smtClean="0"/>
            </a:br>
            <a:r>
              <a:rPr lang="en-US" sz="1800" smtClean="0"/>
              <a:t>Ozone Depletion</a:t>
            </a:r>
            <a:endParaRPr lang="en-CA" sz="1800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4464050" cy="4895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“What’s the use of having developed a science well enough to make predictions if, in the end, all we’re willing to do is stand around and wait for them to come true?”</a:t>
            </a:r>
            <a:endParaRPr lang="en-CA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3350" y="981075"/>
            <a:ext cx="32242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908175" y="2276475"/>
            <a:ext cx="540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7200"/>
              <a:t>Thank You!</a:t>
            </a:r>
            <a:endParaRPr lang="en-US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6800A"/>
                </a:solidFill>
              </a:rPr>
              <a:t>“ID”</a:t>
            </a:r>
            <a:endParaRPr lang="en-US" dirty="0">
              <a:solidFill>
                <a:srgbClr val="F6800A"/>
              </a:solidFill>
            </a:endParaRPr>
          </a:p>
        </p:txBody>
      </p:sp>
      <p:pic>
        <p:nvPicPr>
          <p:cNvPr id="4" name="Snagit_PPT36A5" descr="PPT36A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2438095" cy="3704762"/>
          </a:xfrm>
        </p:spPr>
      </p:pic>
      <p:pic>
        <p:nvPicPr>
          <p:cNvPr id="5" name="Snagit_PPT36BC" descr="PPT36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725144"/>
            <a:ext cx="2685714" cy="1657143"/>
          </a:xfrm>
          <a:prstGeom prst="rect">
            <a:avLst/>
          </a:prstGeom>
        </p:spPr>
      </p:pic>
      <p:pic>
        <p:nvPicPr>
          <p:cNvPr id="6" name="Snagit_PPT36C2" descr="PPT36C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340768"/>
            <a:ext cx="2828572" cy="22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F6800A"/>
                </a:solidFill>
              </a:rPr>
              <a:t>Sunspots and Climate Denial</a:t>
            </a:r>
            <a:endParaRPr lang="en-US" dirty="0">
              <a:solidFill>
                <a:srgbClr val="F680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6" descr="bk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kd2"/>
          <p:cNvPicPr>
            <a:picLocks noChangeAspect="1" noChangeArrowheads="1"/>
          </p:cNvPicPr>
          <p:nvPr/>
        </p:nvPicPr>
        <p:blipFill>
          <a:blip r:embed="rId2" cstate="print">
            <a:lum bright="-52000" contrast="-38000"/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smtClean="0"/>
          </a:p>
          <a:p>
            <a:pPr eaLnBrk="1" hangingPunct="1"/>
            <a:endParaRPr lang="en-US" smtClean="0"/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79388" y="1052513"/>
            <a:ext cx="8750300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Sunspots,</a:t>
            </a:r>
          </a:p>
          <a:p>
            <a:pPr algn="ctr"/>
            <a:r>
              <a:rPr lang="en-US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Solar Cycles and </a:t>
            </a:r>
          </a:p>
          <a:p>
            <a:pPr algn="ctr"/>
            <a:r>
              <a:rPr lang="en-US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Climate Confusion!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nagit_PPT2B1" descr="PPT2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700" y="0"/>
            <a:ext cx="2527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5986462" cy="1143000"/>
          </a:xfrm>
        </p:spPr>
        <p:txBody>
          <a:bodyPr/>
          <a:lstStyle/>
          <a:p>
            <a:pPr eaLnBrk="1" hangingPunct="1"/>
            <a:r>
              <a:rPr lang="en-CA" sz="4000" smtClean="0"/>
              <a:t>Sunspots and the Price of Grain in England</a:t>
            </a:r>
            <a:endParaRPr lang="en-US" sz="400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60575"/>
            <a:ext cx="5329237" cy="4525963"/>
          </a:xfrm>
        </p:spPr>
        <p:txBody>
          <a:bodyPr/>
          <a:lstStyle/>
          <a:p>
            <a:pPr eaLnBrk="1" hangingPunct="1"/>
            <a:r>
              <a:rPr lang="en-CA" smtClean="0"/>
              <a:t>1801 Sir William Herschel notes an apparent link between past grain prices and sunspot numbers</a:t>
            </a:r>
          </a:p>
          <a:p>
            <a:pPr eaLnBrk="1" hangingPunct="1"/>
            <a:r>
              <a:rPr lang="en-CA" smtClean="0"/>
              <a:t>First suggestion that sunspots (solar activity) maybe be a proxy for climate change</a:t>
            </a:r>
            <a:endParaRPr lang="en-US" smtClean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468313" y="404813"/>
            <a:ext cx="5543550" cy="1368425"/>
          </a:xfrm>
          <a:prstGeom prst="rect">
            <a:avLst/>
          </a:prstGeom>
          <a:solidFill>
            <a:srgbClr val="F7E369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nagit_PPT2B6" descr="PPT2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916113"/>
            <a:ext cx="17573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6481763" cy="1143000"/>
          </a:xfrm>
        </p:spPr>
        <p:txBody>
          <a:bodyPr/>
          <a:lstStyle/>
          <a:p>
            <a:pPr algn="r" eaLnBrk="1" hangingPunct="1"/>
            <a:r>
              <a:rPr lang="en-CA" sz="4000" smtClean="0"/>
              <a:t>Lassen – Friis-Christensen</a:t>
            </a:r>
            <a:br>
              <a:rPr lang="en-CA" sz="4000" smtClean="0"/>
            </a:br>
            <a:r>
              <a:rPr lang="en-US" sz="1400" b="1" smtClean="0"/>
              <a:t>Science, 254, 698-700, 1991</a:t>
            </a:r>
            <a:r>
              <a:rPr lang="en-US" sz="4000" smtClean="0"/>
              <a:t> </a:t>
            </a:r>
          </a:p>
        </p:txBody>
      </p:sp>
      <p:pic>
        <p:nvPicPr>
          <p:cNvPr id="6148" name="Snagit_PPT2B4" descr="PPT2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0950" y="0"/>
            <a:ext cx="154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christens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781300"/>
            <a:ext cx="532765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395288" y="404813"/>
            <a:ext cx="6767512" cy="1295400"/>
          </a:xfrm>
          <a:prstGeom prst="rect">
            <a:avLst/>
          </a:prstGeom>
          <a:solidFill>
            <a:srgbClr val="F6800A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843588" cy="1143000"/>
          </a:xfrm>
        </p:spPr>
        <p:txBody>
          <a:bodyPr/>
          <a:lstStyle/>
          <a:p>
            <a:pPr eaLnBrk="1" hangingPunct="1"/>
            <a:r>
              <a:rPr lang="en-CA" smtClean="0"/>
              <a:t>A Quick Calculation…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15025" cy="4525963"/>
          </a:xfrm>
        </p:spPr>
        <p:txBody>
          <a:bodyPr/>
          <a:lstStyle/>
          <a:p>
            <a:pPr eaLnBrk="1" hangingPunct="1"/>
            <a:r>
              <a:rPr lang="en-CA" sz="2400" smtClean="0"/>
              <a:t>Temperature change </a:t>
            </a:r>
            <a:r>
              <a:rPr lang="en-CA" sz="2400" smtClean="0">
                <a:latin typeface="Symbol" pitchFamily="18" charset="2"/>
              </a:rPr>
              <a:t>D</a:t>
            </a:r>
            <a:r>
              <a:rPr lang="en-CA" sz="2400" smtClean="0"/>
              <a:t>T over past century is 0.8 C</a:t>
            </a:r>
          </a:p>
          <a:p>
            <a:pPr eaLnBrk="1" hangingPunct="1"/>
            <a:r>
              <a:rPr lang="en-CA" sz="2400" smtClean="0"/>
              <a:t>Total Solar Irradiance (TSI) has varied by no more than 0.1% over the past 50 years (at least)</a:t>
            </a:r>
            <a:endParaRPr lang="en-US" sz="2400" smtClean="0"/>
          </a:p>
        </p:txBody>
      </p:sp>
      <p:pic>
        <p:nvPicPr>
          <p:cNvPr id="7172" name="Snagit_PPT2B9" descr="PPT2B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0"/>
            <a:ext cx="2551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5288" y="404813"/>
            <a:ext cx="6048375" cy="1008062"/>
          </a:xfrm>
          <a:prstGeom prst="rect">
            <a:avLst/>
          </a:prstGeom>
          <a:solidFill>
            <a:srgbClr val="3366FF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4" name="Picture 6" descr="Solar-cycle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789363"/>
            <a:ext cx="46085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426</Words>
  <Application>Microsoft Office PowerPoint</Application>
  <PresentationFormat>On-screen Show (4:3)</PresentationFormat>
  <Paragraphs>49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Default Design</vt:lpstr>
      <vt:lpstr>MathType 6.0 Equation</vt:lpstr>
      <vt:lpstr>Knowing Just Enough to be Dangerous!</vt:lpstr>
      <vt:lpstr>Two exemplars</vt:lpstr>
      <vt:lpstr>“ID”</vt:lpstr>
      <vt:lpstr>Sunspots and Climate Denial</vt:lpstr>
      <vt:lpstr>Slide 5</vt:lpstr>
      <vt:lpstr>Slide 6</vt:lpstr>
      <vt:lpstr>Sunspots and the Price of Grain in England</vt:lpstr>
      <vt:lpstr>Lassen – Friis-Christensen Science, 254, 698-700, 1991 </vt:lpstr>
      <vt:lpstr>A Quick Calculation…</vt:lpstr>
      <vt:lpstr>A Quick Calculation…</vt:lpstr>
      <vt:lpstr>A Quick Calculation…</vt:lpstr>
      <vt:lpstr>A Quick Calculation…</vt:lpstr>
      <vt:lpstr>Maybe it’s Cosmic Rays…</vt:lpstr>
      <vt:lpstr>What do Models tell us?</vt:lpstr>
      <vt:lpstr>What do Models tell us?</vt:lpstr>
      <vt:lpstr>What do Models tell us?</vt:lpstr>
      <vt:lpstr>What do Models tell us?</vt:lpstr>
      <vt:lpstr>What about Lassen – Friis-Christensen? </vt:lpstr>
      <vt:lpstr>What about Lassen – Friis-Christensen? </vt:lpstr>
      <vt:lpstr>What about Lassen – Friis-Christensen? </vt:lpstr>
      <vt:lpstr>F. Sherwood Roland Nobel Laureate Chemistry Ozone Depletion</vt:lpstr>
      <vt:lpstr>Slide 22</vt:lpstr>
    </vt:vector>
  </TitlesOfParts>
  <Company>The King's University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ADMGuest</dc:creator>
  <cp:lastModifiedBy>The King's University College</cp:lastModifiedBy>
  <cp:revision>25</cp:revision>
  <dcterms:created xsi:type="dcterms:W3CDTF">2013-10-28T17:33:06Z</dcterms:created>
  <dcterms:modified xsi:type="dcterms:W3CDTF">2017-03-15T22:11:02Z</dcterms:modified>
</cp:coreProperties>
</file>