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Lst>
  <p:handoutMasterIdLst>
    <p:handoutMasterId r:id="rId42"/>
  </p:handoutMasterIdLst>
  <p:sldIdLst>
    <p:sldId id="316" r:id="rId17"/>
    <p:sldId id="317" r:id="rId18"/>
    <p:sldId id="318" r:id="rId19"/>
    <p:sldId id="309" r:id="rId20"/>
    <p:sldId id="308" r:id="rId21"/>
    <p:sldId id="307" r:id="rId22"/>
    <p:sldId id="306" r:id="rId23"/>
    <p:sldId id="305" r:id="rId24"/>
    <p:sldId id="304" r:id="rId25"/>
    <p:sldId id="303" r:id="rId26"/>
    <p:sldId id="302" r:id="rId27"/>
    <p:sldId id="301" r:id="rId28"/>
    <p:sldId id="299" r:id="rId29"/>
    <p:sldId id="298" r:id="rId30"/>
    <p:sldId id="300" r:id="rId31"/>
    <p:sldId id="297" r:id="rId32"/>
    <p:sldId id="294" r:id="rId33"/>
    <p:sldId id="295" r:id="rId34"/>
    <p:sldId id="296" r:id="rId35"/>
    <p:sldId id="311" r:id="rId36"/>
    <p:sldId id="313" r:id="rId37"/>
    <p:sldId id="310" r:id="rId38"/>
    <p:sldId id="312" r:id="rId39"/>
    <p:sldId id="314" r:id="rId40"/>
    <p:sldId id="315" r:id="rId41"/>
  </p:sldIdLst>
  <p:sldSz cx="9144000" cy="6858000" type="screen4x3"/>
  <p:notesSz cx="6858000" cy="9296400"/>
  <p:defaultTextStyle>
    <a:defPPr>
      <a:defRPr lang="en-US"/>
    </a:defPPr>
    <a:lvl1pPr algn="l" rtl="0" eaLnBrk="0" fontAlgn="base" hangingPunct="0">
      <a:spcBef>
        <a:spcPct val="0"/>
      </a:spcBef>
      <a:spcAft>
        <a:spcPct val="0"/>
      </a:spcAft>
      <a:defRPr sz="3200" kern="1200">
        <a:solidFill>
          <a:srgbClr val="FFFF00"/>
        </a:solidFill>
        <a:latin typeface="Times New Roman" pitchFamily="18" charset="0"/>
        <a:ea typeface="+mn-ea"/>
        <a:cs typeface="+mn-cs"/>
      </a:defRPr>
    </a:lvl1pPr>
    <a:lvl2pPr marL="457200" algn="l" rtl="0" eaLnBrk="0" fontAlgn="base" hangingPunct="0">
      <a:spcBef>
        <a:spcPct val="0"/>
      </a:spcBef>
      <a:spcAft>
        <a:spcPct val="0"/>
      </a:spcAft>
      <a:defRPr sz="3200" kern="1200">
        <a:solidFill>
          <a:srgbClr val="FFFF00"/>
        </a:solidFill>
        <a:latin typeface="Times New Roman" pitchFamily="18" charset="0"/>
        <a:ea typeface="+mn-ea"/>
        <a:cs typeface="+mn-cs"/>
      </a:defRPr>
    </a:lvl2pPr>
    <a:lvl3pPr marL="914400" algn="l" rtl="0" eaLnBrk="0" fontAlgn="base" hangingPunct="0">
      <a:spcBef>
        <a:spcPct val="0"/>
      </a:spcBef>
      <a:spcAft>
        <a:spcPct val="0"/>
      </a:spcAft>
      <a:defRPr sz="3200" kern="1200">
        <a:solidFill>
          <a:srgbClr val="FFFF00"/>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rgbClr val="FFFF00"/>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rgbClr val="FFFF00"/>
        </a:solidFill>
        <a:latin typeface="Times New Roman" pitchFamily="18" charset="0"/>
        <a:ea typeface="+mn-ea"/>
        <a:cs typeface="+mn-cs"/>
      </a:defRPr>
    </a:lvl5pPr>
    <a:lvl6pPr marL="2286000" algn="l" defTabSz="914400" rtl="0" eaLnBrk="1" latinLnBrk="0" hangingPunct="1">
      <a:defRPr sz="3200" kern="1200">
        <a:solidFill>
          <a:srgbClr val="FFFF00"/>
        </a:solidFill>
        <a:latin typeface="Times New Roman" pitchFamily="18" charset="0"/>
        <a:ea typeface="+mn-ea"/>
        <a:cs typeface="+mn-cs"/>
      </a:defRPr>
    </a:lvl6pPr>
    <a:lvl7pPr marL="2743200" algn="l" defTabSz="914400" rtl="0" eaLnBrk="1" latinLnBrk="0" hangingPunct="1">
      <a:defRPr sz="3200" kern="1200">
        <a:solidFill>
          <a:srgbClr val="FFFF00"/>
        </a:solidFill>
        <a:latin typeface="Times New Roman" pitchFamily="18" charset="0"/>
        <a:ea typeface="+mn-ea"/>
        <a:cs typeface="+mn-cs"/>
      </a:defRPr>
    </a:lvl7pPr>
    <a:lvl8pPr marL="3200400" algn="l" defTabSz="914400" rtl="0" eaLnBrk="1" latinLnBrk="0" hangingPunct="1">
      <a:defRPr sz="3200" kern="1200">
        <a:solidFill>
          <a:srgbClr val="FFFF00"/>
        </a:solidFill>
        <a:latin typeface="Times New Roman" pitchFamily="18" charset="0"/>
        <a:ea typeface="+mn-ea"/>
        <a:cs typeface="+mn-cs"/>
      </a:defRPr>
    </a:lvl8pPr>
    <a:lvl9pPr marL="3657600" algn="l" defTabSz="914400" rtl="0" eaLnBrk="1" latinLnBrk="0" hangingPunct="1">
      <a:defRPr sz="3200"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60"/>
  </p:normalViewPr>
  <p:slideViewPr>
    <p:cSldViewPr>
      <p:cViewPr>
        <p:scale>
          <a:sx n="114" d="100"/>
          <a:sy n="114" d="100"/>
        </p:scale>
        <p:origin x="-35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61443"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61444"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61445"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187E7B1-634D-46CC-9F5E-0CEE5D7219C3}" type="slidenum">
              <a:rPr lang="en-US" altLang="en-US"/>
              <a:pPr/>
              <a:t>‹#›</a:t>
            </a:fld>
            <a:endParaRPr lang="en-US" altLang="en-US"/>
          </a:p>
        </p:txBody>
      </p:sp>
    </p:spTree>
    <p:extLst>
      <p:ext uri="{BB962C8B-B14F-4D97-AF65-F5344CB8AC3E}">
        <p14:creationId xmlns:p14="http://schemas.microsoft.com/office/powerpoint/2010/main" val="18252994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203C9A-7D7D-4F74-81E5-06F6FE3313A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1210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E37C8A4C-E8CD-432D-9480-DF21EFF07BCD}" type="slidenum">
              <a:rPr lang="en-US" altLang="en-US">
                <a:solidFill>
                  <a:srgbClr val="000000"/>
                </a:solidFill>
                <a:latin typeface="Arial" charset="0"/>
              </a:rPr>
              <a:pPr eaLnBrk="1" hangingPunct="1">
                <a:defRPr/>
              </a:pPr>
              <a:t>‹#›</a:t>
            </a:fld>
            <a:endParaRPr lang="en-US" alt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hyperlink" Target="http://www.kcvs.ca/martin/astro/kingsu/flash/ptolemaic.swf" TargetMode="External"/><Relationship Id="rId5" Type="http://schemas.openxmlformats.org/officeDocument/2006/relationships/image" Target="../media/image3.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jpe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16.jpeg"/><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a:effectLst>
            <a:outerShdw blurRad="50800" dist="38100" dir="2700000" algn="tl" rotWithShape="0">
              <a:prstClr val="black">
                <a:alpha val="40000"/>
              </a:prstClr>
            </a:outerShdw>
          </a:effectLst>
        </p:spPr>
        <p:txBody>
          <a:bodyPr/>
          <a:lstStyle/>
          <a:p>
            <a:r>
              <a:rPr lang="en-GB" altLang="en-US" sz="5400" dirty="0">
                <a:solidFill>
                  <a:schemeClr val="accent2">
                    <a:lumMod val="60000"/>
                    <a:lumOff val="40000"/>
                  </a:schemeClr>
                </a:solidFill>
              </a:rPr>
              <a:t>Myths, Metaphors and the Shaping of Science</a:t>
            </a:r>
            <a:endParaRPr lang="en-CA" sz="5400" dirty="0">
              <a:solidFill>
                <a:schemeClr val="accent2">
                  <a:lumMod val="60000"/>
                  <a:lumOff val="40000"/>
                </a:schemeClr>
              </a:solidFill>
            </a:endParaRPr>
          </a:p>
        </p:txBody>
      </p:sp>
      <p:sp>
        <p:nvSpPr>
          <p:cNvPr id="7" name="Content Placeholder 6"/>
          <p:cNvSpPr>
            <a:spLocks noGrp="1"/>
          </p:cNvSpPr>
          <p:nvPr>
            <p:ph idx="1"/>
          </p:nvPr>
        </p:nvSpPr>
        <p:spPr/>
        <p:txBody>
          <a:bodyPr/>
          <a:lstStyle/>
          <a:p>
            <a:endParaRPr lang="en-CA" dirty="0"/>
          </a:p>
        </p:txBody>
      </p:sp>
      <p:sp>
        <p:nvSpPr>
          <p:cNvPr id="9" name="Rectangle 3"/>
          <p:cNvSpPr txBox="1">
            <a:spLocks noChangeArrowheads="1"/>
          </p:cNvSpPr>
          <p:nvPr/>
        </p:nvSpPr>
        <p:spPr bwMode="auto">
          <a:xfrm>
            <a:off x="2438400" y="4648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None/>
            </a:pPr>
            <a:r>
              <a:rPr lang="en-GB" altLang="en-US" kern="0" dirty="0" smtClean="0">
                <a:latin typeface="Arial" charset="0"/>
              </a:rPr>
              <a:t>Where our notions of science (and how it relates to religion) have come from </a:t>
            </a:r>
            <a:endParaRPr lang="en-GB" altLang="en-US" kern="0" dirty="0">
              <a:latin typeface="Arial" charset="0"/>
            </a:endParaRPr>
          </a:p>
        </p:txBody>
      </p:sp>
    </p:spTree>
    <p:extLst>
      <p:ext uri="{BB962C8B-B14F-4D97-AF65-F5344CB8AC3E}">
        <p14:creationId xmlns:p14="http://schemas.microsoft.com/office/powerpoint/2010/main" val="2363387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1835150" y="260350"/>
            <a:ext cx="0" cy="6048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15" name="Text Box 3"/>
          <p:cNvSpPr txBox="1">
            <a:spLocks noChangeArrowheads="1"/>
          </p:cNvSpPr>
          <p:nvPr/>
        </p:nvSpPr>
        <p:spPr bwMode="auto">
          <a:xfrm>
            <a:off x="2771775" y="327025"/>
            <a:ext cx="863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solidFill>
                  <a:srgbClr val="000000"/>
                </a:solidFill>
              </a:rPr>
              <a:t>1543d</a:t>
            </a:r>
            <a:endParaRPr lang="en-US" altLang="en-US" sz="1200" b="1" i="1">
              <a:solidFill>
                <a:srgbClr val="000000"/>
              </a:solidFill>
            </a:endParaRPr>
          </a:p>
          <a:p>
            <a:pPr eaLnBrk="1" hangingPunct="1">
              <a:spcBef>
                <a:spcPct val="50000"/>
              </a:spcBef>
              <a:buFontTx/>
              <a:buNone/>
            </a:pPr>
            <a:endParaRPr lang="en-US" altLang="en-US" sz="1200" i="1">
              <a:solidFill>
                <a:srgbClr val="000000"/>
              </a:solidFill>
            </a:endParaRPr>
          </a:p>
        </p:txBody>
      </p:sp>
      <p:sp>
        <p:nvSpPr>
          <p:cNvPr id="13316" name="Line 4"/>
          <p:cNvSpPr>
            <a:spLocks noChangeShapeType="1"/>
          </p:cNvSpPr>
          <p:nvPr/>
        </p:nvSpPr>
        <p:spPr bwMode="auto">
          <a:xfrm>
            <a:off x="1368425" y="476250"/>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17" name="Text Box 5"/>
          <p:cNvSpPr txBox="1">
            <a:spLocks noChangeArrowheads="1"/>
          </p:cNvSpPr>
          <p:nvPr/>
        </p:nvSpPr>
        <p:spPr bwMode="auto">
          <a:xfrm>
            <a:off x="419100" y="323850"/>
            <a:ext cx="1368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Copernicus</a:t>
            </a:r>
            <a:endParaRPr lang="en-US" altLang="en-US" sz="1200">
              <a:solidFill>
                <a:srgbClr val="000000"/>
              </a:solidFill>
            </a:endParaRPr>
          </a:p>
        </p:txBody>
      </p:sp>
      <p:sp>
        <p:nvSpPr>
          <p:cNvPr id="13318" name="Text Box 6"/>
          <p:cNvSpPr txBox="1">
            <a:spLocks noChangeArrowheads="1"/>
          </p:cNvSpPr>
          <p:nvPr/>
        </p:nvSpPr>
        <p:spPr bwMode="auto">
          <a:xfrm>
            <a:off x="2771775" y="620713"/>
            <a:ext cx="32400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solidFill>
                  <a:srgbClr val="000000"/>
                </a:solidFill>
              </a:rPr>
              <a:t>1545 - 1563</a:t>
            </a:r>
            <a:endParaRPr lang="en-US" altLang="en-US" sz="1200" b="1" i="1">
              <a:solidFill>
                <a:srgbClr val="000000"/>
              </a:solidFill>
            </a:endParaRPr>
          </a:p>
          <a:p>
            <a:pPr eaLnBrk="1" hangingPunct="1">
              <a:spcBef>
                <a:spcPct val="50000"/>
              </a:spcBef>
              <a:buFontTx/>
              <a:buNone/>
            </a:pPr>
            <a:endParaRPr lang="en-US" altLang="en-US" sz="1200" i="1">
              <a:solidFill>
                <a:srgbClr val="000000"/>
              </a:solidFill>
            </a:endParaRPr>
          </a:p>
        </p:txBody>
      </p:sp>
      <p:sp>
        <p:nvSpPr>
          <p:cNvPr id="13319" name="Line 7"/>
          <p:cNvSpPr>
            <a:spLocks noChangeShapeType="1"/>
          </p:cNvSpPr>
          <p:nvPr/>
        </p:nvSpPr>
        <p:spPr bwMode="auto">
          <a:xfrm>
            <a:off x="1403350" y="765175"/>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20" name="Text Box 8"/>
          <p:cNvSpPr txBox="1">
            <a:spLocks noChangeArrowheads="1"/>
          </p:cNvSpPr>
          <p:nvPr/>
        </p:nvSpPr>
        <p:spPr bwMode="auto">
          <a:xfrm>
            <a:off x="107950" y="620713"/>
            <a:ext cx="1368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Councils of Trent</a:t>
            </a:r>
            <a:endParaRPr lang="en-US" altLang="en-US" sz="1200">
              <a:solidFill>
                <a:srgbClr val="000000"/>
              </a:solidFill>
            </a:endParaRPr>
          </a:p>
        </p:txBody>
      </p:sp>
      <p:sp>
        <p:nvSpPr>
          <p:cNvPr id="13321" name="Text Box 9"/>
          <p:cNvSpPr txBox="1">
            <a:spLocks noChangeArrowheads="1"/>
          </p:cNvSpPr>
          <p:nvPr/>
        </p:nvSpPr>
        <p:spPr bwMode="auto">
          <a:xfrm>
            <a:off x="2844800" y="981075"/>
            <a:ext cx="3240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solidFill>
                  <a:srgbClr val="000000"/>
                </a:solidFill>
              </a:rPr>
              <a:t>Sidereus Nuncius (1579-1643)</a:t>
            </a:r>
          </a:p>
        </p:txBody>
      </p:sp>
      <p:sp>
        <p:nvSpPr>
          <p:cNvPr id="13322" name="Line 10"/>
          <p:cNvSpPr>
            <a:spLocks noChangeShapeType="1"/>
          </p:cNvSpPr>
          <p:nvPr/>
        </p:nvSpPr>
        <p:spPr bwMode="auto">
          <a:xfrm>
            <a:off x="1476375" y="1198563"/>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23" name="Text Box 11"/>
          <p:cNvSpPr txBox="1">
            <a:spLocks noChangeArrowheads="1"/>
          </p:cNvSpPr>
          <p:nvPr/>
        </p:nvSpPr>
        <p:spPr bwMode="auto">
          <a:xfrm>
            <a:off x="755650" y="1052513"/>
            <a:ext cx="93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Galileo</a:t>
            </a:r>
            <a:endParaRPr lang="en-US" altLang="en-US" sz="1200">
              <a:solidFill>
                <a:srgbClr val="000000"/>
              </a:solidFill>
            </a:endParaRPr>
          </a:p>
        </p:txBody>
      </p:sp>
      <p:sp>
        <p:nvSpPr>
          <p:cNvPr id="13324" name="Line 18"/>
          <p:cNvSpPr>
            <a:spLocks noChangeShapeType="1"/>
          </p:cNvSpPr>
          <p:nvPr/>
        </p:nvSpPr>
        <p:spPr bwMode="auto">
          <a:xfrm>
            <a:off x="1547813" y="4298950"/>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25" name="Text Box 19"/>
          <p:cNvSpPr txBox="1">
            <a:spLocks noChangeArrowheads="1"/>
          </p:cNvSpPr>
          <p:nvPr/>
        </p:nvSpPr>
        <p:spPr bwMode="auto">
          <a:xfrm>
            <a:off x="179388" y="408305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Newton</a:t>
            </a:r>
            <a:endParaRPr lang="en-US" altLang="en-US" sz="1800">
              <a:solidFill>
                <a:srgbClr val="000000"/>
              </a:solidFill>
            </a:endParaRPr>
          </a:p>
        </p:txBody>
      </p:sp>
      <p:sp>
        <p:nvSpPr>
          <p:cNvPr id="13326" name="Text Box 20"/>
          <p:cNvSpPr txBox="1">
            <a:spLocks noChangeArrowheads="1"/>
          </p:cNvSpPr>
          <p:nvPr/>
        </p:nvSpPr>
        <p:spPr bwMode="auto">
          <a:xfrm>
            <a:off x="2987675" y="411321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b 1643</a:t>
            </a:r>
            <a:endParaRPr lang="en-US" altLang="en-US" sz="1800">
              <a:solidFill>
                <a:srgbClr val="000000"/>
              </a:solidFill>
            </a:endParaRPr>
          </a:p>
        </p:txBody>
      </p:sp>
      <p:sp>
        <p:nvSpPr>
          <p:cNvPr id="13327" name="Line 21"/>
          <p:cNvSpPr>
            <a:spLocks noChangeShapeType="1"/>
          </p:cNvSpPr>
          <p:nvPr/>
        </p:nvSpPr>
        <p:spPr bwMode="auto">
          <a:xfrm>
            <a:off x="1543050" y="4962525"/>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28" name="Text Box 22"/>
          <p:cNvSpPr txBox="1">
            <a:spLocks noChangeArrowheads="1"/>
          </p:cNvSpPr>
          <p:nvPr/>
        </p:nvSpPr>
        <p:spPr bwMode="auto">
          <a:xfrm>
            <a:off x="174625" y="4746625"/>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The Royal Society</a:t>
            </a:r>
            <a:endParaRPr lang="en-US" altLang="en-US" sz="1800">
              <a:solidFill>
                <a:srgbClr val="000000"/>
              </a:solidFill>
            </a:endParaRPr>
          </a:p>
        </p:txBody>
      </p:sp>
      <p:sp>
        <p:nvSpPr>
          <p:cNvPr id="13329" name="Text Box 23"/>
          <p:cNvSpPr txBox="1">
            <a:spLocks noChangeArrowheads="1"/>
          </p:cNvSpPr>
          <p:nvPr/>
        </p:nvSpPr>
        <p:spPr bwMode="auto">
          <a:xfrm>
            <a:off x="2982913" y="477678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1660</a:t>
            </a:r>
            <a:endParaRPr lang="en-US" altLang="en-US" sz="1800">
              <a:solidFill>
                <a:srgbClr val="000000"/>
              </a:solidFill>
            </a:endParaRPr>
          </a:p>
        </p:txBody>
      </p:sp>
      <p:sp>
        <p:nvSpPr>
          <p:cNvPr id="13330" name="Text Box 24"/>
          <p:cNvSpPr txBox="1">
            <a:spLocks noChangeArrowheads="1"/>
          </p:cNvSpPr>
          <p:nvPr/>
        </p:nvSpPr>
        <p:spPr bwMode="auto">
          <a:xfrm>
            <a:off x="179388" y="5524500"/>
            <a:ext cx="1619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solidFill>
                  <a:srgbClr val="000000"/>
                </a:solidFill>
              </a:rPr>
              <a:t>Académie des sciences </a:t>
            </a:r>
          </a:p>
        </p:txBody>
      </p:sp>
      <p:sp>
        <p:nvSpPr>
          <p:cNvPr id="13331" name="Line 25"/>
          <p:cNvSpPr>
            <a:spLocks noChangeShapeType="1"/>
          </p:cNvSpPr>
          <p:nvPr/>
        </p:nvSpPr>
        <p:spPr bwMode="auto">
          <a:xfrm>
            <a:off x="1476375" y="5740400"/>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32" name="Text Box 26"/>
          <p:cNvSpPr txBox="1">
            <a:spLocks noChangeArrowheads="1"/>
          </p:cNvSpPr>
          <p:nvPr/>
        </p:nvSpPr>
        <p:spPr bwMode="auto">
          <a:xfrm>
            <a:off x="3005138" y="55451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800">
                <a:solidFill>
                  <a:srgbClr val="000000"/>
                </a:solidFill>
              </a:rPr>
              <a:t>1666</a:t>
            </a:r>
            <a:endParaRPr lang="en-US" altLang="en-US" sz="1800">
              <a:solidFill>
                <a:srgbClr val="000000"/>
              </a:solidFill>
            </a:endParaRPr>
          </a:p>
        </p:txBody>
      </p:sp>
      <p:sp>
        <p:nvSpPr>
          <p:cNvPr id="13333" name="Line 27"/>
          <p:cNvSpPr>
            <a:spLocks noChangeShapeType="1"/>
          </p:cNvSpPr>
          <p:nvPr/>
        </p:nvSpPr>
        <p:spPr bwMode="auto">
          <a:xfrm>
            <a:off x="1547813" y="2060575"/>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34" name="Text Box 28"/>
          <p:cNvSpPr txBox="1">
            <a:spLocks noChangeArrowheads="1"/>
          </p:cNvSpPr>
          <p:nvPr/>
        </p:nvSpPr>
        <p:spPr bwMode="auto">
          <a:xfrm>
            <a:off x="179388" y="184467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Bacon</a:t>
            </a:r>
            <a:endParaRPr lang="en-US" altLang="en-US" sz="1800">
              <a:solidFill>
                <a:srgbClr val="000000"/>
              </a:solidFill>
            </a:endParaRPr>
          </a:p>
        </p:txBody>
      </p:sp>
      <p:sp>
        <p:nvSpPr>
          <p:cNvPr id="13335" name="Text Box 29"/>
          <p:cNvSpPr txBox="1">
            <a:spLocks noChangeArrowheads="1"/>
          </p:cNvSpPr>
          <p:nvPr/>
        </p:nvSpPr>
        <p:spPr bwMode="auto">
          <a:xfrm>
            <a:off x="2987675" y="18748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b 1620</a:t>
            </a:r>
            <a:endParaRPr lang="en-US" altLang="en-US" sz="1800">
              <a:solidFill>
                <a:srgbClr val="000000"/>
              </a:solidFill>
            </a:endParaRPr>
          </a:p>
        </p:txBody>
      </p:sp>
      <p:sp>
        <p:nvSpPr>
          <p:cNvPr id="13336" name="Line 30"/>
          <p:cNvSpPr>
            <a:spLocks noChangeShapeType="1"/>
          </p:cNvSpPr>
          <p:nvPr/>
        </p:nvSpPr>
        <p:spPr bwMode="auto">
          <a:xfrm>
            <a:off x="1547813" y="3429000"/>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3337" name="Text Box 31"/>
          <p:cNvSpPr txBox="1">
            <a:spLocks noChangeArrowheads="1"/>
          </p:cNvSpPr>
          <p:nvPr/>
        </p:nvSpPr>
        <p:spPr bwMode="auto">
          <a:xfrm>
            <a:off x="179388" y="32131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Descartes</a:t>
            </a:r>
            <a:endParaRPr lang="en-US" altLang="en-US" sz="1800">
              <a:solidFill>
                <a:srgbClr val="000000"/>
              </a:solidFill>
            </a:endParaRPr>
          </a:p>
        </p:txBody>
      </p:sp>
      <p:sp>
        <p:nvSpPr>
          <p:cNvPr id="13338" name="Text Box 32"/>
          <p:cNvSpPr txBox="1">
            <a:spLocks noChangeArrowheads="1"/>
          </p:cNvSpPr>
          <p:nvPr/>
        </p:nvSpPr>
        <p:spPr bwMode="auto">
          <a:xfrm>
            <a:off x="2987675" y="3243263"/>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b 1637</a:t>
            </a:r>
            <a:endParaRPr lang="en-US" altLang="en-US" sz="1800">
              <a:solidFill>
                <a:srgbClr val="000000"/>
              </a:solidFill>
            </a:endParaRPr>
          </a:p>
        </p:txBody>
      </p:sp>
      <p:pic>
        <p:nvPicPr>
          <p:cNvPr id="13339" name="Picture 33" descr="481px-Francis_Bacon,_Viscount_St_Alban_from_NPG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260350"/>
            <a:ext cx="17891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35" descr="490px-Frans_Hals_-_Portret_van_René_Descar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213100"/>
            <a:ext cx="2039937"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4" descr="368px-Novum_Organum_1650_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765175"/>
            <a:ext cx="17526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7" descr="Descartes_Discours_de_la_Meth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3933825"/>
            <a:ext cx="205105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8" descr="Question_mark_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5300663"/>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200" dirty="0" smtClean="0"/>
              <a:t>THE NEW ORGANON</a:t>
            </a:r>
            <a:r>
              <a:rPr lang="en-US" altLang="en-US" sz="4000" dirty="0" smtClean="0"/>
              <a:t> </a:t>
            </a:r>
            <a:br>
              <a:rPr lang="en-US" altLang="en-US" sz="4000" dirty="0" smtClean="0"/>
            </a:br>
            <a:r>
              <a:rPr lang="en-US" altLang="en-US" sz="1600" dirty="0" smtClean="0"/>
              <a:t>OR TRUE DIRECTIONS CONCERNING THE INTERPRETATION OF NATURE</a:t>
            </a:r>
            <a:br>
              <a:rPr lang="en-US" altLang="en-US" sz="1600" dirty="0" smtClean="0"/>
            </a:br>
            <a:r>
              <a:rPr lang="en-US" altLang="en-US" sz="1600" dirty="0" smtClean="0"/>
              <a:t>Francis Bacon</a:t>
            </a:r>
            <a:r>
              <a:rPr lang="en-CA" altLang="en-US" sz="4000" dirty="0" smtClean="0"/>
              <a:t> </a:t>
            </a:r>
            <a:endParaRPr lang="en-US" altLang="en-US" sz="4000" dirty="0" smtClean="0"/>
          </a:p>
        </p:txBody>
      </p:sp>
      <p:sp>
        <p:nvSpPr>
          <p:cNvPr id="14339" name="Text Box 4"/>
          <p:cNvSpPr txBox="1">
            <a:spLocks noChangeArrowheads="1"/>
          </p:cNvSpPr>
          <p:nvPr/>
        </p:nvSpPr>
        <p:spPr bwMode="auto">
          <a:xfrm>
            <a:off x="179388" y="1700213"/>
            <a:ext cx="8713787"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dirty="0">
                <a:solidFill>
                  <a:srgbClr val="000000"/>
                </a:solidFill>
              </a:rPr>
              <a:t>Those who have taken upon them to lay down the law of nature as a thing already searched out and understood, whether they have spoken in simple assurance or professional affectation, have therein done philosophy and the sciences great injury. For as they have been successful in inducing belief, so they have been effective in quenching and stopping inquiry; and have done more harm by spoiling and putting an end to other men's efforts than good by their own. Those on the other hand who have taken a contrary course, and asserted that absolutely nothing can be known — whether it were from hatred of the ancient sophists, or from uncertainty and fluctuation of mind, or even from a kind of fullness of learning, that they fell upon this opinion — have certainly advanced reasons for it that are not to be despised; but yet they have neither started from true principles nor rested in the just conclusion, zeal and affectation having carried them much too far. The more ancient of the Greeks (whose writings are lost) took up with better judgment a position between these two extremes — between the presumption of pronouncing on everything, and the despair of comprehending anything; and though frequently and bitterly complaining of the difficulty of inquiry and the obscurity of things, and like impatient horses champing at the bit, they did not the less follow up their object and engage with nature, thinking (it seems) that this very question — viz., whether or not anything can be known — was to be settled not by arguing, but by trying. And yet they too, trusting entirely to the force of their understanding, applied no rule, but made everything turn upon hard thinking and perpetual working and exercise of the mind.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50825" y="1268413"/>
            <a:ext cx="8569325"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000000"/>
                </a:solidFill>
              </a:rPr>
              <a:t>Now my method, though hard to practice, is easy to explain; and it is this. I propose to establish progressive stages of certainty. The evidence of the sense, helped and guarded by a certain process of correction, I retain. But the mental operation which follows the act of sense I for the most part reject; and instead of it I open and lay out a new and certain path for the mind to proceed in, starting directly from the simple sensuous perception. The necessity of this was felt, no doubt, by those who attributed so much importance to logic, showing thereby that they were in search of helps for the understanding, and had no confidence in the native and spontaneous process of the mind. But this remedy comes too late to do any good, when the mind is already, through the daily intercourse and conversation of life, occupied with unsound doctrines and beset on all sides by vain imaginations. And therefore that art of logic, coming (as I said) too late to the rescue, and no way able to set matters right again, has had the effect of fixing errors rather than disclosing truth. There remains but one course for the recovery of a sound and healthy condition — namely, that the entire work of the understanding be commenced afresh, and the mind itself be from the very outset not left to take its own course, but guided at every step; and the business be done as if by machinery.</a:t>
            </a:r>
            <a:r>
              <a:rPr lang="en-US" altLang="en-US" sz="1400">
                <a:solidFill>
                  <a:srgbClr val="000000"/>
                </a:solidFill>
              </a:rPr>
              <a:t> </a:t>
            </a:r>
          </a:p>
        </p:txBody>
      </p:sp>
      <p:pic>
        <p:nvPicPr>
          <p:cNvPr id="15363" name="Picture 5" descr="Question_mark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5157788"/>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835150" y="260350"/>
            <a:ext cx="0" cy="6048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7411" name="Line 15"/>
          <p:cNvSpPr>
            <a:spLocks noChangeShapeType="1"/>
          </p:cNvSpPr>
          <p:nvPr/>
        </p:nvSpPr>
        <p:spPr bwMode="auto">
          <a:xfrm>
            <a:off x="1258888" y="563563"/>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7412" name="Text Box 16"/>
          <p:cNvSpPr txBox="1">
            <a:spLocks noChangeArrowheads="1"/>
          </p:cNvSpPr>
          <p:nvPr/>
        </p:nvSpPr>
        <p:spPr bwMode="auto">
          <a:xfrm>
            <a:off x="179388" y="333375"/>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The Royal Society</a:t>
            </a:r>
            <a:endParaRPr lang="en-US" altLang="en-US" sz="1200">
              <a:solidFill>
                <a:srgbClr val="000000"/>
              </a:solidFill>
            </a:endParaRPr>
          </a:p>
        </p:txBody>
      </p:sp>
      <p:sp>
        <p:nvSpPr>
          <p:cNvPr id="17413" name="Text Box 17"/>
          <p:cNvSpPr txBox="1">
            <a:spLocks noChangeArrowheads="1"/>
          </p:cNvSpPr>
          <p:nvPr/>
        </p:nvSpPr>
        <p:spPr bwMode="auto">
          <a:xfrm>
            <a:off x="2803525" y="377825"/>
            <a:ext cx="1079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1660</a:t>
            </a:r>
            <a:endParaRPr lang="en-US" altLang="en-US" sz="1200">
              <a:solidFill>
                <a:srgbClr val="000000"/>
              </a:solidFill>
            </a:endParaRPr>
          </a:p>
        </p:txBody>
      </p:sp>
      <p:sp>
        <p:nvSpPr>
          <p:cNvPr id="17414" name="Text Box 18"/>
          <p:cNvSpPr txBox="1">
            <a:spLocks noChangeArrowheads="1"/>
          </p:cNvSpPr>
          <p:nvPr/>
        </p:nvSpPr>
        <p:spPr bwMode="auto">
          <a:xfrm>
            <a:off x="107950" y="836613"/>
            <a:ext cx="161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a:solidFill>
                  <a:srgbClr val="000000"/>
                </a:solidFill>
              </a:rPr>
              <a:t>Académie des sciences </a:t>
            </a:r>
          </a:p>
        </p:txBody>
      </p:sp>
      <p:sp>
        <p:nvSpPr>
          <p:cNvPr id="17415" name="Line 19"/>
          <p:cNvSpPr>
            <a:spLocks noChangeShapeType="1"/>
          </p:cNvSpPr>
          <p:nvPr/>
        </p:nvSpPr>
        <p:spPr bwMode="auto">
          <a:xfrm>
            <a:off x="1258888" y="1052513"/>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7416" name="Text Box 20"/>
          <p:cNvSpPr txBox="1">
            <a:spLocks noChangeArrowheads="1"/>
          </p:cNvSpPr>
          <p:nvPr/>
        </p:nvSpPr>
        <p:spPr bwMode="auto">
          <a:xfrm>
            <a:off x="2825750" y="930275"/>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200">
                <a:solidFill>
                  <a:srgbClr val="000000"/>
                </a:solidFill>
              </a:rPr>
              <a:t>1666</a:t>
            </a:r>
            <a:endParaRPr lang="en-US" altLang="en-US" sz="1200">
              <a:solidFill>
                <a:srgbClr val="000000"/>
              </a:solidFill>
            </a:endParaRPr>
          </a:p>
        </p:txBody>
      </p:sp>
      <p:sp>
        <p:nvSpPr>
          <p:cNvPr id="17417" name="Text Box 31"/>
          <p:cNvSpPr txBox="1">
            <a:spLocks noChangeArrowheads="1"/>
          </p:cNvSpPr>
          <p:nvPr/>
        </p:nvSpPr>
        <p:spPr bwMode="auto">
          <a:xfrm>
            <a:off x="179388" y="1628775"/>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Newton</a:t>
            </a:r>
            <a:endParaRPr lang="en-US" altLang="en-US" sz="1800">
              <a:solidFill>
                <a:srgbClr val="000000"/>
              </a:solidFill>
            </a:endParaRPr>
          </a:p>
        </p:txBody>
      </p:sp>
      <p:sp>
        <p:nvSpPr>
          <p:cNvPr id="17418" name="Line 32"/>
          <p:cNvSpPr>
            <a:spLocks noChangeShapeType="1"/>
          </p:cNvSpPr>
          <p:nvPr/>
        </p:nvSpPr>
        <p:spPr bwMode="auto">
          <a:xfrm>
            <a:off x="1187450" y="1844675"/>
            <a:ext cx="1512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7419" name="Text Box 33"/>
          <p:cNvSpPr txBox="1">
            <a:spLocks noChangeArrowheads="1"/>
          </p:cNvSpPr>
          <p:nvPr/>
        </p:nvSpPr>
        <p:spPr bwMode="auto">
          <a:xfrm>
            <a:off x="2627313" y="1658938"/>
            <a:ext cx="4537075"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000000"/>
                </a:solidFill>
              </a:rPr>
              <a:t>Philosophiæ Naturalis</a:t>
            </a:r>
            <a:br>
              <a:rPr lang="en-US" altLang="en-US" sz="1800" b="1">
                <a:solidFill>
                  <a:srgbClr val="000000"/>
                </a:solidFill>
              </a:rPr>
            </a:br>
            <a:r>
              <a:rPr lang="en-US" altLang="en-US" sz="1800" b="1">
                <a:solidFill>
                  <a:srgbClr val="000000"/>
                </a:solidFill>
              </a:rPr>
              <a:t> Principia Mathematica</a:t>
            </a:r>
            <a:r>
              <a:rPr lang="en-US" altLang="en-US" sz="1800">
                <a:solidFill>
                  <a:srgbClr val="000000"/>
                </a:solidFill>
              </a:rPr>
              <a:t>, (1687)</a:t>
            </a:r>
          </a:p>
          <a:p>
            <a:pPr eaLnBrk="1" hangingPunct="1">
              <a:spcBef>
                <a:spcPct val="50000"/>
              </a:spcBef>
              <a:buFontTx/>
              <a:buNone/>
            </a:pPr>
            <a:r>
              <a:rPr lang="en-US" altLang="en-US" sz="1000" i="1">
                <a:solidFill>
                  <a:srgbClr val="000000"/>
                </a:solidFill>
              </a:rPr>
              <a:t>(Mathematical Principles of Natural Philosophy)</a:t>
            </a:r>
          </a:p>
        </p:txBody>
      </p:sp>
      <p:pic>
        <p:nvPicPr>
          <p:cNvPr id="17420" name="Picture 34" descr="GodfreyKneller-IsaacNewton-16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813" y="115888"/>
            <a:ext cx="29892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5" descr="Prinicipia-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068638"/>
            <a:ext cx="22193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36"/>
          <p:cNvSpPr txBox="1">
            <a:spLocks noChangeArrowheads="1"/>
          </p:cNvSpPr>
          <p:nvPr/>
        </p:nvSpPr>
        <p:spPr bwMode="auto">
          <a:xfrm>
            <a:off x="1979613" y="31416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Calculus</a:t>
            </a:r>
            <a:endParaRPr lang="en-US" altLang="en-US" sz="1800">
              <a:solidFill>
                <a:srgbClr val="000000"/>
              </a:solidFill>
            </a:endParaRPr>
          </a:p>
        </p:txBody>
      </p:sp>
      <p:sp>
        <p:nvSpPr>
          <p:cNvPr id="17423" name="Text Box 37"/>
          <p:cNvSpPr txBox="1">
            <a:spLocks noChangeArrowheads="1"/>
          </p:cNvSpPr>
          <p:nvPr/>
        </p:nvSpPr>
        <p:spPr bwMode="auto">
          <a:xfrm>
            <a:off x="6011863" y="4508500"/>
            <a:ext cx="1944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3 laws of motion</a:t>
            </a:r>
            <a:endParaRPr lang="en-US" altLang="en-US" sz="1800">
              <a:solidFill>
                <a:srgbClr val="000000"/>
              </a:solidFill>
            </a:endParaRPr>
          </a:p>
        </p:txBody>
      </p:sp>
      <p:sp>
        <p:nvSpPr>
          <p:cNvPr id="17424" name="Text Box 38"/>
          <p:cNvSpPr txBox="1">
            <a:spLocks noChangeArrowheads="1"/>
          </p:cNvSpPr>
          <p:nvPr/>
        </p:nvSpPr>
        <p:spPr bwMode="auto">
          <a:xfrm>
            <a:off x="2195513" y="486886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Optics</a:t>
            </a:r>
            <a:endParaRPr lang="en-US" altLang="en-US" sz="1800">
              <a:solidFill>
                <a:srgbClr val="000000"/>
              </a:solidFill>
            </a:endParaRPr>
          </a:p>
        </p:txBody>
      </p:sp>
      <p:sp>
        <p:nvSpPr>
          <p:cNvPr id="17425" name="Text Box 39"/>
          <p:cNvSpPr txBox="1">
            <a:spLocks noChangeArrowheads="1"/>
          </p:cNvSpPr>
          <p:nvPr/>
        </p:nvSpPr>
        <p:spPr bwMode="auto">
          <a:xfrm>
            <a:off x="2124075" y="3716338"/>
            <a:ext cx="151288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Law of Universal Gravitation</a:t>
            </a:r>
            <a:endParaRPr lang="en-US" altLang="en-US" sz="1800">
              <a:solidFill>
                <a:srgbClr val="000000"/>
              </a:solidFill>
            </a:endParaRPr>
          </a:p>
        </p:txBody>
      </p:sp>
      <p:sp>
        <p:nvSpPr>
          <p:cNvPr id="17426" name="Text Box 40"/>
          <p:cNvSpPr txBox="1">
            <a:spLocks noChangeArrowheads="1"/>
          </p:cNvSpPr>
          <p:nvPr/>
        </p:nvSpPr>
        <p:spPr bwMode="auto">
          <a:xfrm>
            <a:off x="6135688" y="5392738"/>
            <a:ext cx="255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800">
                <a:solidFill>
                  <a:srgbClr val="000000"/>
                </a:solidFill>
              </a:rPr>
              <a:t>Forces and interactions</a:t>
            </a:r>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0"/>
            <a:ext cx="8218487" cy="981075"/>
          </a:xfrm>
        </p:spPr>
        <p:txBody>
          <a:bodyPr/>
          <a:lstStyle/>
          <a:p>
            <a:pPr eaLnBrk="1" hangingPunct="1"/>
            <a:r>
              <a:rPr lang="en-US" altLang="en-US" sz="3600" b="1" smtClean="0"/>
              <a:t>Rules of Reasoning in Philosophy</a:t>
            </a:r>
          </a:p>
        </p:txBody>
      </p:sp>
      <p:sp>
        <p:nvSpPr>
          <p:cNvPr id="18435" name="Rectangle 3"/>
          <p:cNvSpPr>
            <a:spLocks noGrp="1" noChangeArrowheads="1"/>
          </p:cNvSpPr>
          <p:nvPr>
            <p:ph type="body" idx="1"/>
          </p:nvPr>
        </p:nvSpPr>
        <p:spPr>
          <a:xfrm>
            <a:off x="468313" y="1125538"/>
            <a:ext cx="8229600" cy="4525962"/>
          </a:xfrm>
        </p:spPr>
        <p:txBody>
          <a:bodyPr/>
          <a:lstStyle/>
          <a:p>
            <a:pPr eaLnBrk="1" hangingPunct="1">
              <a:lnSpc>
                <a:spcPct val="80000"/>
              </a:lnSpc>
            </a:pPr>
            <a:r>
              <a:rPr lang="en-US" altLang="en-US" sz="2200" smtClean="0"/>
              <a:t>Rule 1: </a:t>
            </a:r>
            <a:r>
              <a:rPr lang="en-US" altLang="en-US" sz="2200" i="1" smtClean="0"/>
              <a:t>We are to admit no more causes of natural things than such as are both true and sufficient to explain their appearances.</a:t>
            </a:r>
            <a:endParaRPr lang="en-US" altLang="en-US" sz="2200" smtClean="0"/>
          </a:p>
          <a:p>
            <a:pPr eaLnBrk="1" hangingPunct="1">
              <a:lnSpc>
                <a:spcPct val="80000"/>
              </a:lnSpc>
            </a:pPr>
            <a:r>
              <a:rPr lang="en-US" altLang="en-US" sz="2200" smtClean="0"/>
              <a:t>Rule 2: </a:t>
            </a:r>
            <a:r>
              <a:rPr lang="en-US" altLang="en-US" sz="2200" i="1" smtClean="0"/>
              <a:t>Therefore to the same natural effects we must, as far as possible, assign the same causes.</a:t>
            </a:r>
            <a:endParaRPr lang="en-US" altLang="en-US" sz="2200" smtClean="0"/>
          </a:p>
          <a:p>
            <a:pPr eaLnBrk="1" hangingPunct="1">
              <a:lnSpc>
                <a:spcPct val="80000"/>
              </a:lnSpc>
            </a:pPr>
            <a:r>
              <a:rPr lang="en-US" altLang="en-US" sz="2200" smtClean="0"/>
              <a:t>Rule 3: </a:t>
            </a:r>
            <a:r>
              <a:rPr lang="en-US" altLang="en-US" sz="2200" i="1" smtClean="0"/>
              <a:t>The qualities of bodies, which admit neither intensification nor remission of degrees, and which are found to belong to all bodies within the reach of our experiments, are to be esteemed the universal qualities of all bodies whatsoever.</a:t>
            </a:r>
            <a:endParaRPr lang="en-US" altLang="en-US" sz="2200" smtClean="0"/>
          </a:p>
          <a:p>
            <a:pPr eaLnBrk="1" hangingPunct="1">
              <a:lnSpc>
                <a:spcPct val="80000"/>
              </a:lnSpc>
            </a:pPr>
            <a:r>
              <a:rPr lang="en-US" altLang="en-US" sz="2200" smtClean="0"/>
              <a:t>Rule 4: </a:t>
            </a:r>
            <a:r>
              <a:rPr lang="en-US" altLang="en-US" sz="2200" i="1" smtClean="0"/>
              <a:t>In experimental philosophy we are to look upon propositions inferred by general induction from phenomena as accurately or very nearly true, not withstanding any contrary hypothesis that may be imagined, till such time as other phenomena occur, by which they may either be made more accurate, or liable to exceptions.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n-CA" altLang="en-US" sz="3200" smtClean="0"/>
              <a:t>Four precepts from the Method…</a:t>
            </a:r>
            <a:r>
              <a:rPr lang="en-CA" altLang="en-US" smtClean="0"/>
              <a:t> </a:t>
            </a:r>
            <a:endParaRPr lang="en-US" altLang="en-US" smtClean="0"/>
          </a:p>
        </p:txBody>
      </p:sp>
      <p:sp>
        <p:nvSpPr>
          <p:cNvPr id="16387" name="Rectangle 3"/>
          <p:cNvSpPr>
            <a:spLocks noGrp="1" noChangeArrowheads="1"/>
          </p:cNvSpPr>
          <p:nvPr>
            <p:ph type="body" idx="1"/>
          </p:nvPr>
        </p:nvSpPr>
        <p:spPr>
          <a:xfrm>
            <a:off x="468313" y="1341438"/>
            <a:ext cx="8229600" cy="4525962"/>
          </a:xfrm>
        </p:spPr>
        <p:txBody>
          <a:bodyPr/>
          <a:lstStyle/>
          <a:p>
            <a:pPr eaLnBrk="1" hangingPunct="1">
              <a:lnSpc>
                <a:spcPct val="80000"/>
              </a:lnSpc>
            </a:pPr>
            <a:r>
              <a:rPr lang="en-US" altLang="en-US" sz="2000" smtClean="0"/>
              <a:t>"The first was never to accept anything for true which I did not clearly know to be such; that is to say, carefully to avoid precipitancy and prejudice, and to comprise nothing more in my judgment than what was presented to my mind so clearly and distinctly as to exclude all ground of doubt.</a:t>
            </a:r>
          </a:p>
          <a:p>
            <a:pPr eaLnBrk="1" hangingPunct="1">
              <a:lnSpc>
                <a:spcPct val="80000"/>
              </a:lnSpc>
            </a:pPr>
            <a:r>
              <a:rPr lang="en-US" altLang="en-US" sz="2000" smtClean="0"/>
              <a:t>The second, to divide each of the difficulties under examination into as many parts as possible, and as might be necessary for its adequate solution.</a:t>
            </a:r>
          </a:p>
          <a:p>
            <a:pPr eaLnBrk="1" hangingPunct="1">
              <a:lnSpc>
                <a:spcPct val="80000"/>
              </a:lnSpc>
            </a:pPr>
            <a:r>
              <a:rPr lang="en-US" altLang="en-US" sz="2000" smtClean="0"/>
              <a:t>The third, to conduct my thoughts in such order that, by commencing with objects the simplest and easiest to know, I might ascend by little and little, and, as it were, step by step, to the knowledge of the more complex; assigning in thought a certain order even to those objects which in their own nature do not stand in a relation of antecedence and sequence.</a:t>
            </a:r>
          </a:p>
          <a:p>
            <a:pPr eaLnBrk="1" hangingPunct="1">
              <a:lnSpc>
                <a:spcPct val="80000"/>
              </a:lnSpc>
            </a:pPr>
            <a:r>
              <a:rPr lang="en-US" altLang="en-US" sz="2000" smtClean="0"/>
              <a:t>And the last, in every case to make enumerations so complete, and reviews so general, that I might be assured that nothing was omitted."</a:t>
            </a:r>
          </a:p>
        </p:txBody>
      </p:sp>
      <p:pic>
        <p:nvPicPr>
          <p:cNvPr id="16388" name="Picture 4" descr="Question_mark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5300663"/>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CA" altLang="en-US" sz="4000" smtClean="0"/>
              <a:t>The Newtonian or Classical Worldview</a:t>
            </a:r>
            <a:endParaRPr lang="en-US" altLang="en-US" sz="4000" smtClean="0"/>
          </a:p>
        </p:txBody>
      </p:sp>
      <p:sp>
        <p:nvSpPr>
          <p:cNvPr id="19459" name="Rectangle 3"/>
          <p:cNvSpPr>
            <a:spLocks noGrp="1" noChangeArrowheads="1"/>
          </p:cNvSpPr>
          <p:nvPr>
            <p:ph type="body" idx="1"/>
          </p:nvPr>
        </p:nvSpPr>
        <p:spPr>
          <a:xfrm>
            <a:off x="468313" y="1628775"/>
            <a:ext cx="8229600" cy="4525963"/>
          </a:xfrm>
        </p:spPr>
        <p:txBody>
          <a:bodyPr/>
          <a:lstStyle/>
          <a:p>
            <a:pPr eaLnBrk="1" hangingPunct="1"/>
            <a:r>
              <a:rPr lang="en-CA" altLang="en-US" smtClean="0"/>
              <a:t>Establishment of an over-arching “paradigm”</a:t>
            </a:r>
          </a:p>
          <a:p>
            <a:pPr eaLnBrk="1" hangingPunct="1"/>
            <a:r>
              <a:rPr lang="en-CA" altLang="en-US" smtClean="0"/>
              <a:t>Mathematization of the world</a:t>
            </a:r>
          </a:p>
          <a:p>
            <a:pPr eaLnBrk="1" hangingPunct="1"/>
            <a:r>
              <a:rPr lang="en-CA" altLang="en-US" smtClean="0"/>
              <a:t>Emergence of powerful “machine-metaphor”</a:t>
            </a:r>
            <a:endParaRPr lang="en-US" altLang="en-US" smtClean="0"/>
          </a:p>
          <a:p>
            <a:pPr eaLnBrk="1" hangingPunct="1"/>
            <a:endParaRPr lang="en-US" altLang="en-US" smtClean="0"/>
          </a:p>
        </p:txBody>
      </p:sp>
      <p:sp>
        <p:nvSpPr>
          <p:cNvPr id="19460" name="Line 4"/>
          <p:cNvSpPr>
            <a:spLocks noChangeShapeType="1"/>
          </p:cNvSpPr>
          <p:nvPr/>
        </p:nvSpPr>
        <p:spPr bwMode="auto">
          <a:xfrm>
            <a:off x="323850" y="5157788"/>
            <a:ext cx="79930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9461" name="Text Box 5"/>
          <p:cNvSpPr txBox="1">
            <a:spLocks noChangeArrowheads="1"/>
          </p:cNvSpPr>
          <p:nvPr/>
        </p:nvSpPr>
        <p:spPr bwMode="auto">
          <a:xfrm>
            <a:off x="395288" y="4652963"/>
            <a:ext cx="1042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1687</a:t>
            </a:r>
            <a:endParaRPr lang="en-US" altLang="en-US" sz="1800">
              <a:solidFill>
                <a:srgbClr val="000000"/>
              </a:solidFill>
            </a:endParaRPr>
          </a:p>
        </p:txBody>
      </p:sp>
      <p:sp>
        <p:nvSpPr>
          <p:cNvPr id="19462" name="Line 6"/>
          <p:cNvSpPr>
            <a:spLocks noChangeShapeType="1"/>
          </p:cNvSpPr>
          <p:nvPr/>
        </p:nvSpPr>
        <p:spPr bwMode="auto">
          <a:xfrm>
            <a:off x="755650" y="4941888"/>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9463" name="Oval 7"/>
          <p:cNvSpPr>
            <a:spLocks noChangeArrowheads="1"/>
          </p:cNvSpPr>
          <p:nvPr/>
        </p:nvSpPr>
        <p:spPr bwMode="auto">
          <a:xfrm>
            <a:off x="1403350" y="4365625"/>
            <a:ext cx="3097213" cy="1152525"/>
          </a:xfrm>
          <a:prstGeom prst="ellipse">
            <a:avLst/>
          </a:prstGeom>
          <a:solidFill>
            <a:schemeClr val="accent1">
              <a:alpha val="16078"/>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CA" altLang="en-US" sz="1800">
                <a:solidFill>
                  <a:srgbClr val="000000"/>
                </a:solidFill>
              </a:rPr>
              <a:t>Math explosion!</a:t>
            </a:r>
            <a:endParaRPr lang="en-US" altLang="en-US" sz="1800">
              <a:solidFill>
                <a:srgbClr val="000000"/>
              </a:solidFill>
            </a:endParaRPr>
          </a:p>
        </p:txBody>
      </p:sp>
      <p:sp>
        <p:nvSpPr>
          <p:cNvPr id="19464" name="Text Box 9"/>
          <p:cNvSpPr txBox="1">
            <a:spLocks noChangeArrowheads="1"/>
          </p:cNvSpPr>
          <p:nvPr/>
        </p:nvSpPr>
        <p:spPr bwMode="auto">
          <a:xfrm>
            <a:off x="539750" y="5300663"/>
            <a:ext cx="1727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CA" altLang="en-US" sz="1800">
                <a:solidFill>
                  <a:srgbClr val="000000"/>
                </a:solidFill>
              </a:rPr>
              <a:t>Calculus further articulated</a:t>
            </a:r>
            <a:endParaRPr lang="en-US" altLang="en-US" sz="1800">
              <a:solidFill>
                <a:srgbClr val="000000"/>
              </a:solidFill>
            </a:endParaRPr>
          </a:p>
        </p:txBody>
      </p:sp>
      <p:sp>
        <p:nvSpPr>
          <p:cNvPr id="19465" name="Line 10"/>
          <p:cNvSpPr>
            <a:spLocks noChangeShapeType="1"/>
          </p:cNvSpPr>
          <p:nvPr/>
        </p:nvSpPr>
        <p:spPr bwMode="auto">
          <a:xfrm>
            <a:off x="4643438" y="48688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9466" name="Text Box 11"/>
          <p:cNvSpPr txBox="1">
            <a:spLocks noChangeArrowheads="1"/>
          </p:cNvSpPr>
          <p:nvPr/>
        </p:nvSpPr>
        <p:spPr bwMode="auto">
          <a:xfrm>
            <a:off x="4284663" y="45085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800">
                <a:solidFill>
                  <a:srgbClr val="000000"/>
                </a:solidFill>
              </a:rPr>
              <a:t>1800</a:t>
            </a:r>
            <a:endParaRPr lang="en-US" altLang="en-US" sz="1800">
              <a:solidFill>
                <a:srgbClr val="000000"/>
              </a:solidFill>
            </a:endParaRPr>
          </a:p>
        </p:txBody>
      </p:sp>
      <p:sp>
        <p:nvSpPr>
          <p:cNvPr id="19467" name="Text Box 12"/>
          <p:cNvSpPr txBox="1">
            <a:spLocks noChangeArrowheads="1"/>
          </p:cNvSpPr>
          <p:nvPr/>
        </p:nvSpPr>
        <p:spPr bwMode="auto">
          <a:xfrm>
            <a:off x="2339975" y="5589588"/>
            <a:ext cx="18002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Differential Equations</a:t>
            </a:r>
            <a:endParaRPr lang="en-US" altLang="en-US" sz="1800">
              <a:solidFill>
                <a:srgbClr val="000000"/>
              </a:solidFill>
            </a:endParaRPr>
          </a:p>
        </p:txBody>
      </p:sp>
      <p:sp>
        <p:nvSpPr>
          <p:cNvPr id="19468" name="Line 13"/>
          <p:cNvSpPr>
            <a:spLocks noChangeShapeType="1"/>
          </p:cNvSpPr>
          <p:nvPr/>
        </p:nvSpPr>
        <p:spPr bwMode="auto">
          <a:xfrm>
            <a:off x="7239000" y="48688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9469" name="Text Box 14"/>
          <p:cNvSpPr txBox="1">
            <a:spLocks noChangeArrowheads="1"/>
          </p:cNvSpPr>
          <p:nvPr/>
        </p:nvSpPr>
        <p:spPr bwMode="auto">
          <a:xfrm>
            <a:off x="6878638" y="443706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800">
                <a:solidFill>
                  <a:srgbClr val="000000"/>
                </a:solidFill>
              </a:rPr>
              <a:t>1873</a:t>
            </a:r>
            <a:endParaRPr lang="en-US" altLang="en-US" sz="1800">
              <a:solidFill>
                <a:srgbClr val="000000"/>
              </a:solidFill>
            </a:endParaRPr>
          </a:p>
        </p:txBody>
      </p:sp>
      <p:pic>
        <p:nvPicPr>
          <p:cNvPr id="19470" name="Picture 15" descr="James_Clerk_Maxw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175" y="5300663"/>
            <a:ext cx="10779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Line 16"/>
          <p:cNvSpPr>
            <a:spLocks noChangeShapeType="1"/>
          </p:cNvSpPr>
          <p:nvPr/>
        </p:nvSpPr>
        <p:spPr bwMode="auto">
          <a:xfrm>
            <a:off x="8316913" y="4221163"/>
            <a:ext cx="0" cy="2160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9472" name="Text Box 17"/>
          <p:cNvSpPr txBox="1">
            <a:spLocks noChangeArrowheads="1"/>
          </p:cNvSpPr>
          <p:nvPr/>
        </p:nvSpPr>
        <p:spPr bwMode="auto">
          <a:xfrm>
            <a:off x="7648575" y="45291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800">
                <a:solidFill>
                  <a:srgbClr val="000000"/>
                </a:solidFill>
              </a:rPr>
              <a:t>1900</a:t>
            </a:r>
            <a:endParaRPr lang="en-US" altLang="en-US" sz="1800">
              <a:solidFill>
                <a:srgbClr val="000000"/>
              </a:solidFill>
            </a:endParaRPr>
          </a:p>
        </p:txBody>
      </p:sp>
      <p:pic>
        <p:nvPicPr>
          <p:cNvPr id="19473" name="Picture 18" descr="Question_mark_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349500"/>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19"/>
          <p:cNvSpPr txBox="1">
            <a:spLocks noChangeArrowheads="1"/>
          </p:cNvSpPr>
          <p:nvPr/>
        </p:nvSpPr>
        <p:spPr bwMode="auto">
          <a:xfrm>
            <a:off x="1600200" y="4627563"/>
            <a:ext cx="479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000">
                <a:solidFill>
                  <a:srgbClr val="000000"/>
                </a:solidFill>
              </a:rPr>
              <a:t>Euler</a:t>
            </a:r>
            <a:endParaRPr lang="en-US" altLang="en-US" sz="1000">
              <a:solidFill>
                <a:srgbClr val="000000"/>
              </a:solidFill>
            </a:endParaRPr>
          </a:p>
        </p:txBody>
      </p:sp>
      <p:sp>
        <p:nvSpPr>
          <p:cNvPr id="19475" name="Text Box 20"/>
          <p:cNvSpPr txBox="1">
            <a:spLocks noChangeArrowheads="1"/>
          </p:cNvSpPr>
          <p:nvPr/>
        </p:nvSpPr>
        <p:spPr bwMode="auto">
          <a:xfrm>
            <a:off x="2176463" y="4411663"/>
            <a:ext cx="9921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000">
                <a:solidFill>
                  <a:srgbClr val="000000"/>
                </a:solidFill>
              </a:rPr>
              <a:t>The Bernoullis</a:t>
            </a:r>
            <a:endParaRPr lang="en-US" altLang="en-US" sz="1000">
              <a:solidFill>
                <a:srgbClr val="000000"/>
              </a:solidFill>
            </a:endParaRPr>
          </a:p>
        </p:txBody>
      </p:sp>
      <p:sp>
        <p:nvSpPr>
          <p:cNvPr id="19476" name="Text Box 21"/>
          <p:cNvSpPr txBox="1">
            <a:spLocks noChangeArrowheads="1"/>
          </p:cNvSpPr>
          <p:nvPr/>
        </p:nvSpPr>
        <p:spPr bwMode="auto">
          <a:xfrm>
            <a:off x="2247900" y="5203825"/>
            <a:ext cx="5857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000">
                <a:solidFill>
                  <a:srgbClr val="000000"/>
                </a:solidFill>
              </a:rPr>
              <a:t>Fourier</a:t>
            </a:r>
            <a:endParaRPr lang="en-US" altLang="en-US" sz="1000">
              <a:solidFill>
                <a:srgbClr val="000000"/>
              </a:solidFill>
            </a:endParaRPr>
          </a:p>
        </p:txBody>
      </p:sp>
      <p:sp>
        <p:nvSpPr>
          <p:cNvPr id="19477" name="Text Box 22"/>
          <p:cNvSpPr txBox="1">
            <a:spLocks noChangeArrowheads="1"/>
          </p:cNvSpPr>
          <p:nvPr/>
        </p:nvSpPr>
        <p:spPr bwMode="auto">
          <a:xfrm>
            <a:off x="2895600" y="5203825"/>
            <a:ext cx="625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000">
                <a:solidFill>
                  <a:srgbClr val="000000"/>
                </a:solidFill>
              </a:rPr>
              <a:t>Laplace</a:t>
            </a:r>
            <a:endParaRPr lang="en-US" altLang="en-US" sz="1000">
              <a:solidFill>
                <a:srgbClr val="000000"/>
              </a:solidFill>
            </a:endParaRPr>
          </a:p>
        </p:txBody>
      </p:sp>
      <p:sp>
        <p:nvSpPr>
          <p:cNvPr id="19478" name="Text Box 23"/>
          <p:cNvSpPr txBox="1">
            <a:spLocks noChangeArrowheads="1"/>
          </p:cNvSpPr>
          <p:nvPr/>
        </p:nvSpPr>
        <p:spPr bwMode="auto">
          <a:xfrm>
            <a:off x="3255963" y="4554538"/>
            <a:ext cx="715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000">
                <a:solidFill>
                  <a:srgbClr val="000000"/>
                </a:solidFill>
              </a:rPr>
              <a:t>Lagrange</a:t>
            </a:r>
            <a:endParaRPr lang="en-US" altLang="en-US" sz="1000">
              <a:solidFill>
                <a:srgbClr val="000000"/>
              </a:solidFill>
            </a:endParaRPr>
          </a:p>
        </p:txBody>
      </p:sp>
      <p:sp>
        <p:nvSpPr>
          <p:cNvPr id="19479" name="Line 24"/>
          <p:cNvSpPr>
            <a:spLocks noChangeShapeType="1"/>
          </p:cNvSpPr>
          <p:nvPr/>
        </p:nvSpPr>
        <p:spPr bwMode="auto">
          <a:xfrm flipV="1">
            <a:off x="6300788" y="50133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9480" name="Text Box 25"/>
          <p:cNvSpPr txBox="1">
            <a:spLocks noChangeArrowheads="1"/>
          </p:cNvSpPr>
          <p:nvPr/>
        </p:nvSpPr>
        <p:spPr bwMode="auto">
          <a:xfrm>
            <a:off x="5969000" y="54625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800">
                <a:solidFill>
                  <a:srgbClr val="000000"/>
                </a:solidFill>
              </a:rPr>
              <a:t>1859</a:t>
            </a:r>
            <a:endParaRPr lang="en-US" altLang="en-US" sz="1800">
              <a:solidFill>
                <a:srgbClr val="000000"/>
              </a:solidFill>
            </a:endParaRPr>
          </a:p>
        </p:txBody>
      </p:sp>
      <p:pic>
        <p:nvPicPr>
          <p:cNvPr id="19481" name="Picture 27" descr="darwi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3787775"/>
            <a:ext cx="9461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CA" altLang="en-US" smtClean="0"/>
              <a:t>So … finally</a:t>
            </a:r>
            <a:endParaRPr lang="en-US" altLang="en-US" smtClean="0"/>
          </a:p>
        </p:txBody>
      </p:sp>
      <p:sp>
        <p:nvSpPr>
          <p:cNvPr id="22531" name="Rectangle 3"/>
          <p:cNvSpPr>
            <a:spLocks noGrp="1" noChangeArrowheads="1"/>
          </p:cNvSpPr>
          <p:nvPr>
            <p:ph type="body" idx="1"/>
          </p:nvPr>
        </p:nvSpPr>
        <p:spPr/>
        <p:txBody>
          <a:bodyPr/>
          <a:lstStyle/>
          <a:p>
            <a:pPr eaLnBrk="1" hangingPunct="1">
              <a:lnSpc>
                <a:spcPct val="90000"/>
              </a:lnSpc>
            </a:pPr>
            <a:r>
              <a:rPr lang="en-CA" altLang="en-US" smtClean="0"/>
              <a:t>What characterizes “scientific knowledge”?</a:t>
            </a:r>
          </a:p>
          <a:p>
            <a:pPr eaLnBrk="1" hangingPunct="1">
              <a:lnSpc>
                <a:spcPct val="90000"/>
              </a:lnSpc>
            </a:pPr>
            <a:r>
              <a:rPr lang="en-CA" altLang="en-US" smtClean="0"/>
              <a:t>What is the nature of a scientific truth claim?</a:t>
            </a:r>
          </a:p>
          <a:p>
            <a:pPr eaLnBrk="1" hangingPunct="1">
              <a:lnSpc>
                <a:spcPct val="90000"/>
              </a:lnSpc>
            </a:pPr>
            <a:r>
              <a:rPr lang="en-CA" altLang="en-US" smtClean="0"/>
              <a:t>Does science tell us what is “true” or only what is “probable”?</a:t>
            </a:r>
          </a:p>
          <a:p>
            <a:pPr eaLnBrk="1" hangingPunct="1">
              <a:lnSpc>
                <a:spcPct val="90000"/>
              </a:lnSpc>
            </a:pPr>
            <a:r>
              <a:rPr lang="en-CA" altLang="en-US" smtClean="0"/>
              <a:t>Is scientific knowledge different than other forms of knowledge?</a:t>
            </a:r>
          </a:p>
          <a:p>
            <a:pPr eaLnBrk="1" hangingPunct="1">
              <a:lnSpc>
                <a:spcPct val="90000"/>
              </a:lnSpc>
            </a:pPr>
            <a:r>
              <a:rPr lang="en-CA" altLang="en-US" smtClean="0"/>
              <a:t>Does science provide a  “a-cultural”, objective knowledge?</a:t>
            </a:r>
            <a:endParaRPr lang="en-US" altLang="en-US" smtClean="0"/>
          </a:p>
        </p:txBody>
      </p:sp>
      <p:pic>
        <p:nvPicPr>
          <p:cNvPr id="22532" name="Picture 4" descr="Question_mark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60350"/>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CA" altLang="en-US" sz="4000" smtClean="0"/>
              <a:t>Empiricism and the Problem of Induction</a:t>
            </a:r>
            <a:endParaRPr lang="en-US" altLang="en-US" sz="4000" smtClean="0"/>
          </a:p>
        </p:txBody>
      </p:sp>
      <p:sp>
        <p:nvSpPr>
          <p:cNvPr id="21507" name="Rectangle 3"/>
          <p:cNvSpPr>
            <a:spLocks noGrp="1" noChangeArrowheads="1"/>
          </p:cNvSpPr>
          <p:nvPr>
            <p:ph type="body" idx="1"/>
          </p:nvPr>
        </p:nvSpPr>
        <p:spPr>
          <a:xfrm>
            <a:off x="457200" y="1600200"/>
            <a:ext cx="5267325" cy="4525963"/>
          </a:xfrm>
        </p:spPr>
        <p:txBody>
          <a:bodyPr/>
          <a:lstStyle/>
          <a:p>
            <a:pPr eaLnBrk="1" hangingPunct="1"/>
            <a:r>
              <a:rPr lang="en-CA" altLang="en-US" sz="2400" smtClean="0"/>
              <a:t>18</a:t>
            </a:r>
            <a:r>
              <a:rPr lang="en-CA" altLang="en-US" sz="2400" baseline="30000" smtClean="0"/>
              <a:t>th</a:t>
            </a:r>
            <a:r>
              <a:rPr lang="en-CA" altLang="en-US" sz="2400" smtClean="0"/>
              <a:t> century explosion of scientific knowledge was driven by an empirical current (Bacon on steroids?) but this entailed the </a:t>
            </a:r>
            <a:r>
              <a:rPr lang="en-CA" altLang="en-US" sz="2400" i="1" smtClean="0"/>
              <a:t>Problem of Induction</a:t>
            </a:r>
          </a:p>
          <a:p>
            <a:pPr eaLnBrk="1" hangingPunct="1"/>
            <a:r>
              <a:rPr lang="en-CA" altLang="en-US" sz="2400" smtClean="0"/>
              <a:t>The problem of induction was most clearly articulated by David Hume and a subtle shift from rationalism (science built on reason) to a form of (practical) skepticism (circa 1750)</a:t>
            </a:r>
            <a:endParaRPr lang="en-US" altLang="en-US" sz="2400" smtClean="0"/>
          </a:p>
        </p:txBody>
      </p:sp>
      <p:pic>
        <p:nvPicPr>
          <p:cNvPr id="21508" name="Picture 4" descr="h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700213"/>
            <a:ext cx="28511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CA" altLang="en-US" sz="4000" i="1" smtClean="0"/>
              <a:t>Ascent of “Scientific Knowledge” and birth of Engineering</a:t>
            </a:r>
            <a:endParaRPr lang="en-US" altLang="en-US" sz="4000" i="1" smtClean="0"/>
          </a:p>
        </p:txBody>
      </p:sp>
      <p:sp>
        <p:nvSpPr>
          <p:cNvPr id="20483" name="Oval 3"/>
          <p:cNvSpPr>
            <a:spLocks noChangeArrowheads="1"/>
          </p:cNvSpPr>
          <p:nvPr/>
        </p:nvSpPr>
        <p:spPr bwMode="auto">
          <a:xfrm>
            <a:off x="1763713" y="1628775"/>
            <a:ext cx="4248150" cy="4319588"/>
          </a:xfrm>
          <a:prstGeom prst="ellipse">
            <a:avLst/>
          </a:prstGeom>
          <a:solidFill>
            <a:schemeClr val="accent1">
              <a:alpha val="56862"/>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CA" altLang="en-US" sz="1400">
                <a:solidFill>
                  <a:srgbClr val="000000"/>
                </a:solidFill>
              </a:rPr>
              <a:t>Practical</a:t>
            </a:r>
          </a:p>
          <a:p>
            <a:pPr algn="ctr" eaLnBrk="1" hangingPunct="1">
              <a:spcBef>
                <a:spcPct val="0"/>
              </a:spcBef>
              <a:buFontTx/>
              <a:buNone/>
            </a:pPr>
            <a:r>
              <a:rPr lang="en-CA" altLang="en-US" sz="1400">
                <a:solidFill>
                  <a:srgbClr val="000000"/>
                </a:solidFill>
              </a:rPr>
              <a:t> </a:t>
            </a:r>
            <a:r>
              <a:rPr lang="en-CA" altLang="en-US" sz="1400" i="1">
                <a:solidFill>
                  <a:srgbClr val="000000"/>
                </a:solidFill>
              </a:rPr>
              <a:t>knowledge</a:t>
            </a:r>
          </a:p>
          <a:p>
            <a:pPr algn="ctr" eaLnBrk="1" hangingPunct="1">
              <a:spcBef>
                <a:spcPct val="0"/>
              </a:spcBef>
              <a:buFontTx/>
              <a:buNone/>
            </a:pPr>
            <a:r>
              <a:rPr lang="en-CA" altLang="en-US" sz="1400">
                <a:solidFill>
                  <a:srgbClr val="000000"/>
                </a:solidFill>
              </a:rPr>
              <a:t>of the </a:t>
            </a:r>
          </a:p>
          <a:p>
            <a:pPr algn="ctr" eaLnBrk="1" hangingPunct="1">
              <a:spcBef>
                <a:spcPct val="0"/>
              </a:spcBef>
              <a:buFontTx/>
              <a:buNone/>
            </a:pPr>
            <a:r>
              <a:rPr lang="en-CA" altLang="en-US" sz="1400">
                <a:solidFill>
                  <a:srgbClr val="000000"/>
                </a:solidFill>
              </a:rPr>
              <a:t>guilds</a:t>
            </a:r>
            <a:endParaRPr lang="en-US" altLang="en-US" sz="1400">
              <a:solidFill>
                <a:srgbClr val="000000"/>
              </a:solidFill>
            </a:endParaRPr>
          </a:p>
        </p:txBody>
      </p:sp>
      <p:sp>
        <p:nvSpPr>
          <p:cNvPr id="20484" name="Oval 4"/>
          <p:cNvSpPr>
            <a:spLocks noChangeArrowheads="1"/>
          </p:cNvSpPr>
          <p:nvPr/>
        </p:nvSpPr>
        <p:spPr bwMode="auto">
          <a:xfrm>
            <a:off x="4356100" y="2420938"/>
            <a:ext cx="2808288" cy="3313112"/>
          </a:xfrm>
          <a:prstGeom prst="ellipse">
            <a:avLst/>
          </a:prstGeom>
          <a:solidFill>
            <a:srgbClr val="FF0000">
              <a:alpha val="54117"/>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CA" altLang="en-US" sz="2400">
                <a:solidFill>
                  <a:srgbClr val="000000"/>
                </a:solidFill>
              </a:rPr>
              <a:t>Knowledge through</a:t>
            </a:r>
          </a:p>
          <a:p>
            <a:pPr algn="ctr" eaLnBrk="1" hangingPunct="1">
              <a:spcBef>
                <a:spcPct val="0"/>
              </a:spcBef>
              <a:buFontTx/>
              <a:buNone/>
            </a:pPr>
            <a:r>
              <a:rPr lang="en-CA" altLang="en-US" sz="2400">
                <a:solidFill>
                  <a:srgbClr val="000000"/>
                </a:solidFill>
              </a:rPr>
              <a:t> contemplation</a:t>
            </a:r>
            <a:endParaRPr lang="en-US" altLang="en-US" sz="2400">
              <a:solidFill>
                <a:srgbClr val="000000"/>
              </a:solidFill>
            </a:endParaRPr>
          </a:p>
        </p:txBody>
      </p:sp>
      <p:sp>
        <p:nvSpPr>
          <p:cNvPr id="20485" name="Text Box 6"/>
          <p:cNvSpPr txBox="1">
            <a:spLocks noChangeArrowheads="1"/>
          </p:cNvSpPr>
          <p:nvPr/>
        </p:nvSpPr>
        <p:spPr bwMode="auto">
          <a:xfrm>
            <a:off x="3563938" y="3357563"/>
            <a:ext cx="6921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6000">
                <a:solidFill>
                  <a:srgbClr val="FF0000"/>
                </a:solidFill>
              </a:rPr>
              <a:t>X</a:t>
            </a:r>
            <a:endParaRPr lang="en-US" altLang="en-US" sz="6000">
              <a:solidFill>
                <a:srgbClr val="FF0000"/>
              </a:solidFill>
            </a:endParaRPr>
          </a:p>
        </p:txBody>
      </p:sp>
      <p:sp>
        <p:nvSpPr>
          <p:cNvPr id="20486" name="Text Box 7"/>
          <p:cNvSpPr txBox="1">
            <a:spLocks noChangeArrowheads="1"/>
          </p:cNvSpPr>
          <p:nvPr/>
        </p:nvSpPr>
        <p:spPr bwMode="auto">
          <a:xfrm>
            <a:off x="2916238" y="2060575"/>
            <a:ext cx="1676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CA" altLang="en-US" sz="1800">
                <a:solidFill>
                  <a:srgbClr val="000000"/>
                </a:solidFill>
              </a:rPr>
              <a:t>Knowledge of the natural world</a:t>
            </a:r>
            <a:endParaRPr lang="en-US" altLang="en-US" sz="1800">
              <a:solidFill>
                <a:srgbClr val="000000"/>
              </a:solidFill>
            </a:endParaRPr>
          </a:p>
        </p:txBody>
      </p:sp>
      <p:sp>
        <p:nvSpPr>
          <p:cNvPr id="20487" name="Text Box 8"/>
          <p:cNvSpPr txBox="1">
            <a:spLocks noChangeArrowheads="1"/>
          </p:cNvSpPr>
          <p:nvPr/>
        </p:nvSpPr>
        <p:spPr bwMode="auto">
          <a:xfrm>
            <a:off x="2555875" y="4365625"/>
            <a:ext cx="23034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CA" altLang="en-US" sz="1800">
                <a:solidFill>
                  <a:srgbClr val="000000"/>
                </a:solidFill>
              </a:rPr>
              <a:t>Engineering as application of scientific knowledge</a:t>
            </a:r>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nagit_PPT37F" descr="PPT37F.png"/>
          <p:cNvPicPr>
            <a:picLocks noChangeAspect="1"/>
          </p:cNvPicPr>
          <p:nvPr/>
        </p:nvPicPr>
        <p:blipFill>
          <a:blip r:embed="rId2" cstate="print"/>
          <a:stretch>
            <a:fillRect/>
          </a:stretch>
        </p:blipFill>
        <p:spPr>
          <a:xfrm>
            <a:off x="-248598" y="0"/>
            <a:ext cx="11080513" cy="6934200"/>
          </a:xfrm>
          <a:prstGeom prst="rect">
            <a:avLst/>
          </a:prstGeom>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600201"/>
            <a:ext cx="7772400" cy="2057400"/>
          </a:xfrm>
        </p:spPr>
        <p:txBody>
          <a:bodyPr/>
          <a:lstStyle/>
          <a:p>
            <a:r>
              <a:rPr lang="en-CA" dirty="0" smtClean="0">
                <a:solidFill>
                  <a:schemeClr val="bg2">
                    <a:lumMod val="40000"/>
                    <a:lumOff val="60000"/>
                  </a:schemeClr>
                </a:solidFill>
              </a:rPr>
              <a:t>Look at the night sky after class and ponder – these are the same stars that your great grandmother may have seen as a young girl – BUT – are you seeing the same “thing”?</a:t>
            </a:r>
            <a:endParaRPr lang="en-CA" dirty="0">
              <a:solidFill>
                <a:schemeClr val="bg2">
                  <a:lumMod val="40000"/>
                  <a:lumOff val="60000"/>
                </a:schemeClr>
              </a:solidFill>
            </a:endParaRPr>
          </a:p>
        </p:txBody>
      </p:sp>
      <p:sp>
        <p:nvSpPr>
          <p:cNvPr id="4" name="Rectangle 2"/>
          <p:cNvSpPr txBox="1">
            <a:spLocks noChangeArrowheads="1"/>
          </p:cNvSpPr>
          <p:nvPr/>
        </p:nvSpPr>
        <p:spPr bwMode="auto">
          <a:xfrm>
            <a:off x="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kern="0" dirty="0" smtClean="0">
                <a:solidFill>
                  <a:schemeClr val="accent2">
                    <a:lumMod val="60000"/>
                    <a:lumOff val="40000"/>
                  </a:schemeClr>
                </a:solidFill>
              </a:rPr>
              <a:t>Some thoughts...</a:t>
            </a:r>
            <a:endParaRPr lang="en-US" altLang="en-US" kern="0" dirty="0">
              <a:solidFill>
                <a:schemeClr val="accent2">
                  <a:lumMod val="60000"/>
                  <a:lumOff val="40000"/>
                </a:schemeClr>
              </a:solidFill>
            </a:endParaRPr>
          </a:p>
        </p:txBody>
      </p:sp>
    </p:spTree>
    <p:extLst>
      <p:ext uri="{BB962C8B-B14F-4D97-AF65-F5344CB8AC3E}">
        <p14:creationId xmlns:p14="http://schemas.microsoft.com/office/powerpoint/2010/main" val="403170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par>
                                <p:cTn id="13" presetID="10" presetClass="exit" presetSubtype="0" fill="hold" grpId="1" nodeType="withEffect">
                                  <p:stCondLst>
                                    <p:cond delay="6000"/>
                                  </p:stCondLst>
                                  <p:childTnLst>
                                    <p:animEffect transition="out" filter="fade">
                                      <p:cBhvr>
                                        <p:cTn id="14" dur="3000"/>
                                        <p:tgtEl>
                                          <p:spTgt spid="3">
                                            <p:txEl>
                                              <p:pRg st="0" end="0"/>
                                            </p:txEl>
                                          </p:spTgt>
                                        </p:tgtEl>
                                      </p:cBhvr>
                                    </p:animEffect>
                                    <p:set>
                                      <p:cBhvr>
                                        <p:cTn id="15" dur="1" fill="hold">
                                          <p:stCondLst>
                                            <p:cond delay="2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The world METAPHOR changes during the time of Newton</a:t>
            </a:r>
          </a:p>
          <a:p>
            <a:r>
              <a:rPr lang="en-US" altLang="en-US" dirty="0" smtClean="0"/>
              <a:t>Garden or Kingdom gives </a:t>
            </a:r>
            <a:r>
              <a:rPr lang="en-US" altLang="en-US" dirty="0"/>
              <a:t>way to Clock!</a:t>
            </a:r>
          </a:p>
          <a:p>
            <a:endParaRPr lang="en-CA" dirty="0"/>
          </a:p>
        </p:txBody>
      </p:sp>
      <p:sp>
        <p:nvSpPr>
          <p:cNvPr id="4" name="Rectangle 9"/>
          <p:cNvSpPr>
            <a:spLocks noGrp="1" noChangeArrowheads="1"/>
          </p:cNvSpPr>
          <p:nvPr>
            <p:ph type="title"/>
          </p:nvPr>
        </p:nvSpPr>
        <p:spPr/>
        <p:txBody>
          <a:bodyPr/>
          <a:lstStyle/>
          <a:p>
            <a:pPr algn="l"/>
            <a:r>
              <a:rPr lang="en-US" altLang="en-US" dirty="0" smtClean="0">
                <a:solidFill>
                  <a:schemeClr val="accent2">
                    <a:lumMod val="60000"/>
                    <a:lumOff val="40000"/>
                  </a:schemeClr>
                </a:solidFill>
              </a:rPr>
              <a:t>What Does Newton’s World Look Like?</a:t>
            </a:r>
            <a:endParaRPr lang="en-US" altLang="en-US" dirty="0">
              <a:solidFill>
                <a:schemeClr val="accent2">
                  <a:lumMod val="60000"/>
                  <a:lumOff val="40000"/>
                </a:schemeClr>
              </a:solidFill>
            </a:endParaRPr>
          </a:p>
        </p:txBody>
      </p:sp>
      <p:pic>
        <p:nvPicPr>
          <p:cNvPr id="6" name="Snagit_PPT5CA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752600" y="3429000"/>
            <a:ext cx="5105400" cy="28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Snagit_PPTF94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68305" y="3433894"/>
            <a:ext cx="5089695" cy="286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4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solidFill>
                  <a:schemeClr val="accent2">
                    <a:lumMod val="60000"/>
                    <a:lumOff val="40000"/>
                  </a:schemeClr>
                </a:solidFill>
              </a:rPr>
              <a:t>Newton’s successors and a radically changing vision...</a:t>
            </a:r>
            <a:endParaRPr lang="en-CA" dirty="0">
              <a:solidFill>
                <a:schemeClr val="accent2">
                  <a:lumMod val="60000"/>
                  <a:lumOff val="40000"/>
                </a:schemeClr>
              </a:solidFill>
            </a:endParaRPr>
          </a:p>
        </p:txBody>
      </p:sp>
      <p:pic>
        <p:nvPicPr>
          <p:cNvPr id="4" name="Picture 5" descr="LAPL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9800" y="2590800"/>
            <a:ext cx="2729884" cy="33148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1021010" y="205740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dirty="0">
                <a:solidFill>
                  <a:schemeClr val="tx1">
                    <a:lumMod val="65000"/>
                    <a:lumOff val="35000"/>
                  </a:schemeClr>
                </a:solidFill>
              </a:rPr>
              <a:t>theism</a:t>
            </a:r>
          </a:p>
        </p:txBody>
      </p:sp>
      <p:sp>
        <p:nvSpPr>
          <p:cNvPr id="6" name="Text Box 7"/>
          <p:cNvSpPr txBox="1">
            <a:spLocks noChangeArrowheads="1"/>
          </p:cNvSpPr>
          <p:nvPr/>
        </p:nvSpPr>
        <p:spPr bwMode="auto">
          <a:xfrm>
            <a:off x="1706810" y="335280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chemeClr val="tx1">
                    <a:lumMod val="65000"/>
                    <a:lumOff val="35000"/>
                  </a:schemeClr>
                </a:solidFill>
              </a:rPr>
              <a:t>deism</a:t>
            </a:r>
          </a:p>
        </p:txBody>
      </p:sp>
      <p:sp>
        <p:nvSpPr>
          <p:cNvPr id="7" name="Text Box 8"/>
          <p:cNvSpPr txBox="1">
            <a:spLocks noChangeArrowheads="1"/>
          </p:cNvSpPr>
          <p:nvPr/>
        </p:nvSpPr>
        <p:spPr bwMode="auto">
          <a:xfrm>
            <a:off x="2545010" y="472440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chemeClr val="tx1">
                    <a:lumMod val="65000"/>
                    <a:lumOff val="35000"/>
                  </a:schemeClr>
                </a:solidFill>
              </a:rPr>
              <a:t>atheism</a:t>
            </a:r>
          </a:p>
        </p:txBody>
      </p:sp>
      <p:sp>
        <p:nvSpPr>
          <p:cNvPr id="8" name="Line 9"/>
          <p:cNvSpPr>
            <a:spLocks noChangeShapeType="1"/>
          </p:cNvSpPr>
          <p:nvPr/>
        </p:nvSpPr>
        <p:spPr bwMode="auto">
          <a:xfrm>
            <a:off x="2240210" y="4114800"/>
            <a:ext cx="53340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chemeClr val="tx1">
                  <a:lumMod val="65000"/>
                  <a:lumOff val="35000"/>
                </a:schemeClr>
              </a:solidFill>
            </a:endParaRPr>
          </a:p>
        </p:txBody>
      </p:sp>
      <p:sp>
        <p:nvSpPr>
          <p:cNvPr id="9" name="Line 10"/>
          <p:cNvSpPr>
            <a:spLocks noChangeShapeType="1"/>
          </p:cNvSpPr>
          <p:nvPr/>
        </p:nvSpPr>
        <p:spPr bwMode="auto">
          <a:xfrm>
            <a:off x="1325810" y="2743200"/>
            <a:ext cx="53340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solidFill>
                <a:schemeClr val="tx1">
                  <a:lumMod val="65000"/>
                  <a:lumOff val="35000"/>
                </a:schemeClr>
              </a:solidFill>
            </a:endParaRPr>
          </a:p>
        </p:txBody>
      </p:sp>
    </p:spTree>
    <p:extLst>
      <p:ext uri="{BB962C8B-B14F-4D97-AF65-F5344CB8AC3E}">
        <p14:creationId xmlns:p14="http://schemas.microsoft.com/office/powerpoint/2010/main" val="31394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endParaRPr lang="en-US" altLang="en-US" sz="4000" i="1" dirty="0" smtClean="0"/>
          </a:p>
        </p:txBody>
      </p:sp>
      <p:sp>
        <p:nvSpPr>
          <p:cNvPr id="8" name="Rectangle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kern="0" dirty="0" smtClean="0">
                <a:solidFill>
                  <a:schemeClr val="accent2">
                    <a:lumMod val="60000"/>
                    <a:lumOff val="40000"/>
                  </a:schemeClr>
                </a:solidFill>
              </a:rPr>
              <a:t>Good Theory - Weak MYTH</a:t>
            </a:r>
            <a:endParaRPr lang="en-US" altLang="en-US" kern="0" dirty="0">
              <a:solidFill>
                <a:schemeClr val="accent2">
                  <a:lumMod val="60000"/>
                  <a:lumOff val="40000"/>
                </a:schemeClr>
              </a:solidFill>
            </a:endParaRPr>
          </a:p>
        </p:txBody>
      </p:sp>
      <p:sp>
        <p:nvSpPr>
          <p:cNvPr id="9" name="Rectangle 3"/>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en-US" kern="0" dirty="0" smtClean="0">
                <a:solidFill>
                  <a:schemeClr val="tx1">
                    <a:lumMod val="65000"/>
                    <a:lumOff val="35000"/>
                  </a:schemeClr>
                </a:solidFill>
              </a:rPr>
              <a:t>Myth: a story that you tell knowing that it is not true (a-historical)</a:t>
            </a:r>
          </a:p>
          <a:p>
            <a:r>
              <a:rPr lang="en-US" altLang="en-US" kern="0" dirty="0" smtClean="0">
                <a:solidFill>
                  <a:schemeClr val="tx1">
                    <a:lumMod val="65000"/>
                    <a:lumOff val="35000"/>
                  </a:schemeClr>
                </a:solidFill>
              </a:rPr>
              <a:t>MYTH: a story that you tell that is intended to convey deep truths and convictions.  It is neither historical or anti-historical (from Northrop Frye)</a:t>
            </a:r>
            <a:endParaRPr lang="en-US" altLang="en-US" kern="0" dirty="0">
              <a:solidFill>
                <a:schemeClr val="tx1">
                  <a:lumMod val="65000"/>
                  <a:lumOff val="35000"/>
                </a:schemeClr>
              </a:solidFill>
            </a:endParaRPr>
          </a:p>
        </p:txBody>
      </p:sp>
    </p:spTree>
    <p:extLst>
      <p:ext uri="{BB962C8B-B14F-4D97-AF65-F5344CB8AC3E}">
        <p14:creationId xmlns:p14="http://schemas.microsoft.com/office/powerpoint/2010/main" val="4190679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7"/>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GB" altLang="en-US" sz="3600" kern="0" dirty="0" smtClean="0">
                <a:solidFill>
                  <a:schemeClr val="accent2">
                    <a:lumMod val="60000"/>
                    <a:lumOff val="40000"/>
                  </a:schemeClr>
                </a:solidFill>
              </a:rPr>
              <a:t>Taking stock...</a:t>
            </a:r>
            <a:r>
              <a:rPr lang="en-GB" altLang="en-US" sz="3600" kern="0" dirty="0" err="1" smtClean="0">
                <a:solidFill>
                  <a:schemeClr val="accent2">
                    <a:lumMod val="60000"/>
                    <a:lumOff val="40000"/>
                  </a:schemeClr>
                </a:solidFill>
              </a:rPr>
              <a:t>Backgrounding</a:t>
            </a:r>
            <a:r>
              <a:rPr lang="en-GB" altLang="en-US" sz="3600" kern="0" dirty="0" smtClean="0">
                <a:solidFill>
                  <a:schemeClr val="accent2">
                    <a:lumMod val="60000"/>
                    <a:lumOff val="40000"/>
                  </a:schemeClr>
                </a:solidFill>
              </a:rPr>
              <a:t> Science</a:t>
            </a:r>
            <a:endParaRPr lang="en-GB" altLang="en-US" sz="3600" kern="0" dirty="0">
              <a:solidFill>
                <a:schemeClr val="accent2">
                  <a:lumMod val="60000"/>
                  <a:lumOff val="40000"/>
                </a:schemeClr>
              </a:solidFill>
            </a:endParaRPr>
          </a:p>
        </p:txBody>
      </p:sp>
      <p:sp>
        <p:nvSpPr>
          <p:cNvPr id="5" name="Rectangle 8"/>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altLang="en-US" kern="0" dirty="0" smtClean="0"/>
              <a:t>it is historically and culturally delimited</a:t>
            </a:r>
          </a:p>
          <a:p>
            <a:r>
              <a:rPr lang="en-GB" altLang="en-US" kern="0" dirty="0" smtClean="0"/>
              <a:t>it makes - a priori metaphysical and epistemological  assertions about the natural world</a:t>
            </a:r>
          </a:p>
          <a:p>
            <a:r>
              <a:rPr lang="en-GB" altLang="en-US" kern="0" dirty="0" smtClean="0"/>
              <a:t>it is socially situated </a:t>
            </a:r>
            <a:endParaRPr lang="en-GB" altLang="en-US" kern="0" dirty="0"/>
          </a:p>
        </p:txBody>
      </p:sp>
    </p:spTree>
    <p:extLst>
      <p:ext uri="{BB962C8B-B14F-4D97-AF65-F5344CB8AC3E}">
        <p14:creationId xmlns:p14="http://schemas.microsoft.com/office/powerpoint/2010/main" val="85694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r>
              <a:rPr lang="en-GB" altLang="en-US" sz="3600" dirty="0">
                <a:solidFill>
                  <a:schemeClr val="accent2">
                    <a:lumMod val="60000"/>
                    <a:lumOff val="40000"/>
                  </a:schemeClr>
                </a:solidFill>
              </a:rPr>
              <a:t>Some Metaphysical and Epistemological Assumptions about the Natural World</a:t>
            </a:r>
          </a:p>
        </p:txBody>
      </p:sp>
      <p:sp>
        <p:nvSpPr>
          <p:cNvPr id="5"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GB" altLang="en-US" sz="2800" dirty="0">
                <a:solidFill>
                  <a:schemeClr val="tx2"/>
                </a:solidFill>
              </a:rPr>
              <a:t>Simplicity</a:t>
            </a:r>
          </a:p>
          <a:p>
            <a:r>
              <a:rPr lang="en-GB" altLang="en-US" sz="2800" dirty="0">
                <a:solidFill>
                  <a:schemeClr val="tx2"/>
                </a:solidFill>
              </a:rPr>
              <a:t>Mathematical Nature of Reality - Beauty and Elegance</a:t>
            </a:r>
          </a:p>
          <a:p>
            <a:r>
              <a:rPr lang="en-GB" altLang="en-US" sz="2800" dirty="0">
                <a:solidFill>
                  <a:schemeClr val="tx2"/>
                </a:solidFill>
              </a:rPr>
              <a:t>Foundationalism</a:t>
            </a:r>
          </a:p>
          <a:p>
            <a:r>
              <a:rPr lang="en-GB" altLang="en-US" sz="2800" dirty="0">
                <a:solidFill>
                  <a:schemeClr val="tx2"/>
                </a:solidFill>
              </a:rPr>
              <a:t>Materialism</a:t>
            </a:r>
          </a:p>
          <a:p>
            <a:pPr lvl="1"/>
            <a:r>
              <a:rPr lang="en-GB" altLang="en-US" sz="2000" i="1" dirty="0">
                <a:solidFill>
                  <a:schemeClr val="tx2"/>
                </a:solidFill>
              </a:rPr>
              <a:t>“The Cosmos, all that is or ever was or ever will be”.</a:t>
            </a:r>
          </a:p>
          <a:p>
            <a:pPr lvl="1" algn="r">
              <a:buFontTx/>
              <a:buNone/>
            </a:pPr>
            <a:r>
              <a:rPr lang="en-GB" altLang="en-US" sz="1800" i="1" dirty="0">
                <a:solidFill>
                  <a:schemeClr val="tx2"/>
                </a:solidFill>
              </a:rPr>
              <a:t>Cosmos, 1980</a:t>
            </a:r>
          </a:p>
        </p:txBody>
      </p:sp>
    </p:spTree>
    <p:extLst>
      <p:ext uri="{BB962C8B-B14F-4D97-AF65-F5344CB8AC3E}">
        <p14:creationId xmlns:p14="http://schemas.microsoft.com/office/powerpoint/2010/main" val="1081120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sp>
        <p:nvSpPr>
          <p:cNvPr id="4"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a:r>
              <a:rPr lang="en-GB" altLang="en-US" sz="3600" dirty="0">
                <a:solidFill>
                  <a:schemeClr val="accent2">
                    <a:lumMod val="60000"/>
                    <a:lumOff val="40000"/>
                  </a:schemeClr>
                </a:solidFill>
              </a:rPr>
              <a:t>Ways of Relating Science and Religion</a:t>
            </a:r>
          </a:p>
        </p:txBody>
      </p:sp>
      <p:sp>
        <p:nvSpPr>
          <p:cNvPr id="5"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r>
              <a:rPr lang="en-GB" altLang="en-US" dirty="0">
                <a:solidFill>
                  <a:schemeClr val="tx2"/>
                </a:solidFill>
              </a:rPr>
              <a:t>Conflict</a:t>
            </a:r>
            <a:endParaRPr lang="en-GB" altLang="en-US" dirty="0">
              <a:solidFill>
                <a:schemeClr val="tx2"/>
              </a:solidFill>
              <a:hlinkClick r:id="" action="ppaction://noaction"/>
            </a:endParaRPr>
          </a:p>
          <a:p>
            <a:r>
              <a:rPr lang="en-GB" altLang="en-US" dirty="0">
                <a:solidFill>
                  <a:schemeClr val="tx2"/>
                </a:solidFill>
              </a:rPr>
              <a:t>Independence</a:t>
            </a:r>
          </a:p>
          <a:p>
            <a:r>
              <a:rPr lang="en-GB" altLang="en-US" dirty="0">
                <a:solidFill>
                  <a:schemeClr val="tx2"/>
                </a:solidFill>
              </a:rPr>
              <a:t>Dialogue</a:t>
            </a:r>
          </a:p>
          <a:p>
            <a:r>
              <a:rPr lang="en-GB" altLang="en-US" dirty="0">
                <a:solidFill>
                  <a:schemeClr val="tx2"/>
                </a:solidFill>
              </a:rPr>
              <a:t>Integration</a:t>
            </a:r>
          </a:p>
        </p:txBody>
      </p:sp>
    </p:spTree>
    <p:extLst>
      <p:ext uri="{BB962C8B-B14F-4D97-AF65-F5344CB8AC3E}">
        <p14:creationId xmlns:p14="http://schemas.microsoft.com/office/powerpoint/2010/main" val="24374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2"/>
          <p:cNvSpPr txBox="1">
            <a:spLocks noChangeArrowheads="1"/>
          </p:cNvSpPr>
          <p:nvPr/>
        </p:nvSpPr>
        <p:spPr bwMode="auto">
          <a:xfrm>
            <a:off x="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kern="0" dirty="0" smtClean="0">
                <a:solidFill>
                  <a:schemeClr val="accent2">
                    <a:lumMod val="60000"/>
                    <a:lumOff val="40000"/>
                  </a:schemeClr>
                </a:solidFill>
              </a:rPr>
              <a:t>Some thoughts...</a:t>
            </a:r>
            <a:endParaRPr lang="en-US" altLang="en-US" kern="0" dirty="0">
              <a:solidFill>
                <a:schemeClr val="accent2">
                  <a:lumMod val="60000"/>
                  <a:lumOff val="40000"/>
                </a:schemeClr>
              </a:solidFill>
            </a:endParaRPr>
          </a:p>
        </p:txBody>
      </p:sp>
      <p:sp>
        <p:nvSpPr>
          <p:cNvPr id="5" name="Rectangle 3"/>
          <p:cNvSpPr txBox="1">
            <a:spLocks noChangeArrowheads="1"/>
          </p:cNvSpPr>
          <p:nvPr/>
        </p:nvSpPr>
        <p:spPr bwMode="auto">
          <a:xfrm>
            <a:off x="641350" y="1143000"/>
            <a:ext cx="7816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Char char="*"/>
            </a:pPr>
            <a:r>
              <a:rPr lang="en-US" altLang="en-US" sz="4000" kern="0" dirty="0" smtClean="0"/>
              <a:t>Has Science transformed the way in which we “see” </a:t>
            </a:r>
          </a:p>
          <a:p>
            <a:pPr lvl="1">
              <a:lnSpc>
                <a:spcPct val="80000"/>
              </a:lnSpc>
            </a:pPr>
            <a:r>
              <a:rPr lang="en-US" altLang="en-US" sz="3600" kern="0" dirty="0" smtClean="0"/>
              <a:t>creation?</a:t>
            </a:r>
          </a:p>
          <a:p>
            <a:pPr lvl="1">
              <a:lnSpc>
                <a:spcPct val="80000"/>
              </a:lnSpc>
            </a:pPr>
            <a:r>
              <a:rPr lang="en-US" altLang="en-US" sz="3600" kern="0" dirty="0" smtClean="0"/>
              <a:t>each other?</a:t>
            </a:r>
          </a:p>
          <a:p>
            <a:pPr lvl="1">
              <a:lnSpc>
                <a:spcPct val="80000"/>
              </a:lnSpc>
            </a:pPr>
            <a:r>
              <a:rPr lang="en-US" altLang="en-US" sz="3600" kern="0" dirty="0" smtClean="0"/>
              <a:t>God?</a:t>
            </a:r>
          </a:p>
          <a:p>
            <a:endParaRPr lang="en-US" altLang="en-US" sz="4000" kern="0" dirty="0">
              <a:solidFill>
                <a:schemeClr val="bg1"/>
              </a:solidFill>
            </a:endParaRPr>
          </a:p>
        </p:txBody>
      </p:sp>
    </p:spTree>
    <p:extLst>
      <p:ext uri="{BB962C8B-B14F-4D97-AF65-F5344CB8AC3E}">
        <p14:creationId xmlns:p14="http://schemas.microsoft.com/office/powerpoint/2010/main" val="36618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dissolve">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CA" altLang="en-US" sz="4000" smtClean="0"/>
              <a:t>Emerging from the Medieval World</a:t>
            </a:r>
            <a:endParaRPr lang="en-US" altLang="en-US" sz="4000" smtClean="0"/>
          </a:p>
        </p:txBody>
      </p:sp>
      <p:pic>
        <p:nvPicPr>
          <p:cNvPr id="7171" name="Picture 4" descr="ptolem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12875"/>
            <a:ext cx="403225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fire-water-earth-air-dos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852738"/>
            <a:ext cx="38227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pPr eaLnBrk="1" hangingPunct="1"/>
            <a:endParaRPr lang="en-US" altLang="en-US" smtClean="0"/>
          </a:p>
        </p:txBody>
      </p:sp>
      <p:pic>
        <p:nvPicPr>
          <p:cNvPr id="8195" name="Picture 4" descr="pics 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15888"/>
            <a:ext cx="496252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p:txBody>
          <a:bodyPr/>
          <a:lstStyle/>
          <a:p>
            <a:pPr eaLnBrk="1" hangingPunct="1"/>
            <a:endParaRPr lang="en-US" altLang="en-US" smtClean="0"/>
          </a:p>
        </p:txBody>
      </p:sp>
      <p:pic>
        <p:nvPicPr>
          <p:cNvPr id="9219" name="Picture 4" descr="pics 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22288"/>
            <a:ext cx="4286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pics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522288"/>
            <a:ext cx="4286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4356100" y="620713"/>
            <a:ext cx="324008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000000"/>
                </a:solidFill>
              </a:rPr>
              <a:t>De revolutionibus orbium coelestium (1543)</a:t>
            </a:r>
          </a:p>
          <a:p>
            <a:pPr eaLnBrk="1" hangingPunct="1">
              <a:spcBef>
                <a:spcPct val="50000"/>
              </a:spcBef>
              <a:buFontTx/>
              <a:buNone/>
            </a:pPr>
            <a:r>
              <a:rPr lang="en-CA" altLang="en-US" sz="1000" b="1" i="1">
                <a:solidFill>
                  <a:srgbClr val="000000"/>
                </a:solidFill>
              </a:rPr>
              <a:t>(The Revolution of the Heavenly Spheres)</a:t>
            </a:r>
            <a:endParaRPr lang="en-US" altLang="en-US" sz="1000" b="1" i="1">
              <a:solidFill>
                <a:srgbClr val="000000"/>
              </a:solidFill>
            </a:endParaRPr>
          </a:p>
          <a:p>
            <a:pPr eaLnBrk="1" hangingPunct="1">
              <a:spcBef>
                <a:spcPct val="50000"/>
              </a:spcBef>
              <a:buFontTx/>
              <a:buNone/>
            </a:pPr>
            <a:endParaRPr lang="en-US" altLang="en-US" sz="1000" i="1">
              <a:solidFill>
                <a:srgbClr val="000000"/>
              </a:solidFill>
            </a:endParaRPr>
          </a:p>
        </p:txBody>
      </p:sp>
      <p:sp>
        <p:nvSpPr>
          <p:cNvPr id="10243" name="Line 6"/>
          <p:cNvSpPr>
            <a:spLocks noChangeShapeType="1"/>
          </p:cNvSpPr>
          <p:nvPr/>
        </p:nvSpPr>
        <p:spPr bwMode="auto">
          <a:xfrm>
            <a:off x="2987675" y="981075"/>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0244" name="Text Box 7"/>
          <p:cNvSpPr txBox="1">
            <a:spLocks noChangeArrowheads="1"/>
          </p:cNvSpPr>
          <p:nvPr/>
        </p:nvSpPr>
        <p:spPr bwMode="auto">
          <a:xfrm>
            <a:off x="1619250" y="76517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Copernicus</a:t>
            </a:r>
            <a:endParaRPr lang="en-US" altLang="en-US" sz="1800">
              <a:solidFill>
                <a:srgbClr val="000000"/>
              </a:solidFill>
            </a:endParaRPr>
          </a:p>
        </p:txBody>
      </p:sp>
      <p:pic>
        <p:nvPicPr>
          <p:cNvPr id="10245" name="Picture 9" descr="De_revolutionibus_orbium_coelest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2481263"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De_Revolutionibus_manuscript_p9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138" y="2133600"/>
            <a:ext cx="26511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descr="Question_mark_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300" y="2133600"/>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ptolema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3860800"/>
            <a:ext cx="26638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Box 1"/>
          <p:cNvSpPr txBox="1">
            <a:spLocks noChangeArrowheads="1"/>
          </p:cNvSpPr>
          <p:nvPr/>
        </p:nvSpPr>
        <p:spPr bwMode="auto">
          <a:xfrm>
            <a:off x="323850" y="6003925"/>
            <a:ext cx="309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CA" altLang="en-US" sz="1000">
                <a:solidFill>
                  <a:srgbClr val="000000"/>
                </a:solidFill>
                <a:hlinkClick r:id="rId6"/>
              </a:rPr>
              <a:t>What did the Ptolemaic cosmology look like?</a:t>
            </a:r>
            <a:endParaRPr lang="en-CA" altLang="en-US" sz="10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jupiter-moons-by-gali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57563"/>
            <a:ext cx="23225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4"/>
          <p:cNvSpPr>
            <a:spLocks noChangeShapeType="1"/>
          </p:cNvSpPr>
          <p:nvPr/>
        </p:nvSpPr>
        <p:spPr bwMode="auto">
          <a:xfrm>
            <a:off x="1692275" y="260350"/>
            <a:ext cx="0" cy="6048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1268" name="Text Box 5"/>
          <p:cNvSpPr txBox="1">
            <a:spLocks noChangeArrowheads="1"/>
          </p:cNvSpPr>
          <p:nvPr/>
        </p:nvSpPr>
        <p:spPr bwMode="auto">
          <a:xfrm>
            <a:off x="2736850" y="115888"/>
            <a:ext cx="3240088"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000000"/>
                </a:solidFill>
              </a:rPr>
              <a:t>De revolutionibus orbium coelestium (1543)</a:t>
            </a:r>
          </a:p>
          <a:p>
            <a:pPr eaLnBrk="1" hangingPunct="1">
              <a:spcBef>
                <a:spcPct val="50000"/>
              </a:spcBef>
              <a:buFontTx/>
              <a:buNone/>
            </a:pPr>
            <a:r>
              <a:rPr lang="en-CA" altLang="en-US" sz="1000" b="1" i="1">
                <a:solidFill>
                  <a:srgbClr val="000000"/>
                </a:solidFill>
              </a:rPr>
              <a:t>(The Revolution of the Heavenly Spheres)</a:t>
            </a:r>
            <a:endParaRPr lang="en-US" altLang="en-US" sz="1000" b="1" i="1">
              <a:solidFill>
                <a:srgbClr val="000000"/>
              </a:solidFill>
            </a:endParaRPr>
          </a:p>
          <a:p>
            <a:pPr eaLnBrk="1" hangingPunct="1">
              <a:spcBef>
                <a:spcPct val="50000"/>
              </a:spcBef>
              <a:buFontTx/>
              <a:buNone/>
            </a:pPr>
            <a:endParaRPr lang="en-US" altLang="en-US" sz="1000" i="1">
              <a:solidFill>
                <a:srgbClr val="000000"/>
              </a:solidFill>
            </a:endParaRPr>
          </a:p>
        </p:txBody>
      </p:sp>
      <p:sp>
        <p:nvSpPr>
          <p:cNvPr id="11269" name="Line 6"/>
          <p:cNvSpPr>
            <a:spLocks noChangeShapeType="1"/>
          </p:cNvSpPr>
          <p:nvPr/>
        </p:nvSpPr>
        <p:spPr bwMode="auto">
          <a:xfrm>
            <a:off x="1368425" y="476250"/>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1270" name="Text Box 7"/>
          <p:cNvSpPr txBox="1">
            <a:spLocks noChangeArrowheads="1"/>
          </p:cNvSpPr>
          <p:nvPr/>
        </p:nvSpPr>
        <p:spPr bwMode="auto">
          <a:xfrm>
            <a:off x="66675" y="279400"/>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Copernicus</a:t>
            </a:r>
            <a:endParaRPr lang="en-US" altLang="en-US" sz="1800">
              <a:solidFill>
                <a:srgbClr val="000000"/>
              </a:solidFill>
            </a:endParaRPr>
          </a:p>
        </p:txBody>
      </p:sp>
      <p:sp>
        <p:nvSpPr>
          <p:cNvPr id="11271" name="Text Box 8"/>
          <p:cNvSpPr txBox="1">
            <a:spLocks noChangeArrowheads="1"/>
          </p:cNvSpPr>
          <p:nvPr/>
        </p:nvSpPr>
        <p:spPr bwMode="auto">
          <a:xfrm>
            <a:off x="2771775" y="1393825"/>
            <a:ext cx="32400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000000"/>
                </a:solidFill>
              </a:rPr>
              <a:t>1545 - 1563</a:t>
            </a:r>
            <a:endParaRPr lang="en-US" altLang="en-US" sz="1000" b="1" i="1">
              <a:solidFill>
                <a:srgbClr val="000000"/>
              </a:solidFill>
            </a:endParaRPr>
          </a:p>
          <a:p>
            <a:pPr eaLnBrk="1" hangingPunct="1">
              <a:spcBef>
                <a:spcPct val="50000"/>
              </a:spcBef>
              <a:buFontTx/>
              <a:buNone/>
            </a:pPr>
            <a:endParaRPr lang="en-US" altLang="en-US" sz="1000" i="1">
              <a:solidFill>
                <a:srgbClr val="000000"/>
              </a:solidFill>
            </a:endParaRPr>
          </a:p>
        </p:txBody>
      </p:sp>
      <p:sp>
        <p:nvSpPr>
          <p:cNvPr id="11272" name="Line 9"/>
          <p:cNvSpPr>
            <a:spLocks noChangeShapeType="1"/>
          </p:cNvSpPr>
          <p:nvPr/>
        </p:nvSpPr>
        <p:spPr bwMode="auto">
          <a:xfrm>
            <a:off x="1403350" y="1581150"/>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1273" name="Text Box 10"/>
          <p:cNvSpPr txBox="1">
            <a:spLocks noChangeArrowheads="1"/>
          </p:cNvSpPr>
          <p:nvPr/>
        </p:nvSpPr>
        <p:spPr bwMode="auto">
          <a:xfrm>
            <a:off x="88900" y="1320800"/>
            <a:ext cx="1368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Councils of Trent</a:t>
            </a:r>
            <a:endParaRPr lang="en-US" altLang="en-US" sz="1800">
              <a:solidFill>
                <a:srgbClr val="000000"/>
              </a:solidFill>
            </a:endParaRPr>
          </a:p>
        </p:txBody>
      </p:sp>
      <p:sp>
        <p:nvSpPr>
          <p:cNvPr id="11274" name="Text Box 11"/>
          <p:cNvSpPr txBox="1">
            <a:spLocks noChangeArrowheads="1"/>
          </p:cNvSpPr>
          <p:nvPr/>
        </p:nvSpPr>
        <p:spPr bwMode="auto">
          <a:xfrm>
            <a:off x="2844800" y="2492375"/>
            <a:ext cx="32400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solidFill>
                  <a:srgbClr val="000000"/>
                </a:solidFill>
              </a:rPr>
              <a:t>Sidereus Nuncius (1610)</a:t>
            </a:r>
          </a:p>
          <a:p>
            <a:pPr eaLnBrk="1" hangingPunct="1">
              <a:spcBef>
                <a:spcPct val="50000"/>
              </a:spcBef>
              <a:buFontTx/>
              <a:buNone/>
            </a:pPr>
            <a:r>
              <a:rPr lang="en-CA" altLang="en-US" sz="1000" b="1" i="1">
                <a:solidFill>
                  <a:srgbClr val="000000"/>
                </a:solidFill>
              </a:rPr>
              <a:t>(The Starry Messenger)</a:t>
            </a:r>
            <a:endParaRPr lang="en-US" altLang="en-US" sz="1000" b="1" i="1">
              <a:solidFill>
                <a:srgbClr val="000000"/>
              </a:solidFill>
            </a:endParaRPr>
          </a:p>
          <a:p>
            <a:pPr eaLnBrk="1" hangingPunct="1">
              <a:spcBef>
                <a:spcPct val="50000"/>
              </a:spcBef>
              <a:buFontTx/>
              <a:buNone/>
            </a:pPr>
            <a:endParaRPr lang="en-US" altLang="en-US" sz="1000" i="1">
              <a:solidFill>
                <a:srgbClr val="000000"/>
              </a:solidFill>
            </a:endParaRPr>
          </a:p>
        </p:txBody>
      </p:sp>
      <p:sp>
        <p:nvSpPr>
          <p:cNvPr id="11275" name="Line 12"/>
          <p:cNvSpPr>
            <a:spLocks noChangeShapeType="1"/>
          </p:cNvSpPr>
          <p:nvPr/>
        </p:nvSpPr>
        <p:spPr bwMode="auto">
          <a:xfrm>
            <a:off x="1476375" y="2709863"/>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1276" name="Text Box 13"/>
          <p:cNvSpPr txBox="1">
            <a:spLocks noChangeArrowheads="1"/>
          </p:cNvSpPr>
          <p:nvPr/>
        </p:nvSpPr>
        <p:spPr bwMode="auto">
          <a:xfrm>
            <a:off x="107950" y="249396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Galileo</a:t>
            </a:r>
            <a:endParaRPr lang="en-US" altLang="en-US" sz="1800">
              <a:solidFill>
                <a:srgbClr val="000000"/>
              </a:solidFill>
            </a:endParaRPr>
          </a:p>
        </p:txBody>
      </p:sp>
      <p:pic>
        <p:nvPicPr>
          <p:cNvPr id="11277" name="Picture 14" descr="Galileo-Moon-and-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852613"/>
            <a:ext cx="28162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20" descr="Question_mark_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3933825"/>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21" descr="galil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860800"/>
            <a:ext cx="25066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22" descr="45454main_manuscri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4797425"/>
            <a:ext cx="25717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1692275" y="260350"/>
            <a:ext cx="0" cy="6048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2291" name="Text Box 3"/>
          <p:cNvSpPr txBox="1">
            <a:spLocks noChangeArrowheads="1"/>
          </p:cNvSpPr>
          <p:nvPr/>
        </p:nvSpPr>
        <p:spPr bwMode="auto">
          <a:xfrm>
            <a:off x="2771775" y="327025"/>
            <a:ext cx="5762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solidFill>
                  <a:srgbClr val="000000"/>
                </a:solidFill>
              </a:rPr>
              <a:t>1543</a:t>
            </a:r>
            <a:endParaRPr lang="en-US" altLang="en-US" sz="1200" b="1" i="1">
              <a:solidFill>
                <a:srgbClr val="000000"/>
              </a:solidFill>
            </a:endParaRPr>
          </a:p>
          <a:p>
            <a:pPr eaLnBrk="1" hangingPunct="1">
              <a:spcBef>
                <a:spcPct val="50000"/>
              </a:spcBef>
              <a:buFontTx/>
              <a:buNone/>
            </a:pPr>
            <a:endParaRPr lang="en-US" altLang="en-US" sz="1200" i="1">
              <a:solidFill>
                <a:srgbClr val="000000"/>
              </a:solidFill>
            </a:endParaRPr>
          </a:p>
        </p:txBody>
      </p:sp>
      <p:sp>
        <p:nvSpPr>
          <p:cNvPr id="12292" name="Line 4"/>
          <p:cNvSpPr>
            <a:spLocks noChangeShapeType="1"/>
          </p:cNvSpPr>
          <p:nvPr/>
        </p:nvSpPr>
        <p:spPr bwMode="auto">
          <a:xfrm>
            <a:off x="1368425" y="476250"/>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2293" name="Text Box 5"/>
          <p:cNvSpPr txBox="1">
            <a:spLocks noChangeArrowheads="1"/>
          </p:cNvSpPr>
          <p:nvPr/>
        </p:nvSpPr>
        <p:spPr bwMode="auto">
          <a:xfrm>
            <a:off x="419100" y="323850"/>
            <a:ext cx="1368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Copernicus</a:t>
            </a:r>
            <a:endParaRPr lang="en-US" altLang="en-US" sz="1200">
              <a:solidFill>
                <a:srgbClr val="000000"/>
              </a:solidFill>
            </a:endParaRPr>
          </a:p>
        </p:txBody>
      </p:sp>
      <p:sp>
        <p:nvSpPr>
          <p:cNvPr id="12294" name="Text Box 6"/>
          <p:cNvSpPr txBox="1">
            <a:spLocks noChangeArrowheads="1"/>
          </p:cNvSpPr>
          <p:nvPr/>
        </p:nvSpPr>
        <p:spPr bwMode="auto">
          <a:xfrm>
            <a:off x="2771775" y="620713"/>
            <a:ext cx="32400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solidFill>
                  <a:srgbClr val="000000"/>
                </a:solidFill>
              </a:rPr>
              <a:t>1545 - 1563</a:t>
            </a:r>
            <a:endParaRPr lang="en-US" altLang="en-US" sz="1200" b="1" i="1">
              <a:solidFill>
                <a:srgbClr val="000000"/>
              </a:solidFill>
            </a:endParaRPr>
          </a:p>
          <a:p>
            <a:pPr eaLnBrk="1" hangingPunct="1">
              <a:spcBef>
                <a:spcPct val="50000"/>
              </a:spcBef>
              <a:buFontTx/>
              <a:buNone/>
            </a:pPr>
            <a:endParaRPr lang="en-US" altLang="en-US" sz="1200" i="1">
              <a:solidFill>
                <a:srgbClr val="000000"/>
              </a:solidFill>
            </a:endParaRPr>
          </a:p>
        </p:txBody>
      </p:sp>
      <p:sp>
        <p:nvSpPr>
          <p:cNvPr id="12295" name="Line 7"/>
          <p:cNvSpPr>
            <a:spLocks noChangeShapeType="1"/>
          </p:cNvSpPr>
          <p:nvPr/>
        </p:nvSpPr>
        <p:spPr bwMode="auto">
          <a:xfrm>
            <a:off x="1403350" y="765175"/>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2296" name="Text Box 8"/>
          <p:cNvSpPr txBox="1">
            <a:spLocks noChangeArrowheads="1"/>
          </p:cNvSpPr>
          <p:nvPr/>
        </p:nvSpPr>
        <p:spPr bwMode="auto">
          <a:xfrm>
            <a:off x="107950" y="620713"/>
            <a:ext cx="1368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Councils of Trent</a:t>
            </a:r>
            <a:endParaRPr lang="en-US" altLang="en-US" sz="1200">
              <a:solidFill>
                <a:srgbClr val="000000"/>
              </a:solidFill>
            </a:endParaRPr>
          </a:p>
        </p:txBody>
      </p:sp>
      <p:sp>
        <p:nvSpPr>
          <p:cNvPr id="12297" name="Text Box 9"/>
          <p:cNvSpPr txBox="1">
            <a:spLocks noChangeArrowheads="1"/>
          </p:cNvSpPr>
          <p:nvPr/>
        </p:nvSpPr>
        <p:spPr bwMode="auto">
          <a:xfrm>
            <a:off x="2844800" y="981075"/>
            <a:ext cx="324008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200" b="1">
                <a:solidFill>
                  <a:srgbClr val="000000"/>
                </a:solidFill>
              </a:rPr>
              <a:t>Sidereus Nuncius (1610)</a:t>
            </a:r>
          </a:p>
          <a:p>
            <a:pPr eaLnBrk="1" hangingPunct="1">
              <a:spcBef>
                <a:spcPct val="50000"/>
              </a:spcBef>
              <a:buFontTx/>
              <a:buNone/>
            </a:pPr>
            <a:r>
              <a:rPr lang="en-CA" altLang="en-US" sz="1200" b="1" i="1">
                <a:solidFill>
                  <a:srgbClr val="000000"/>
                </a:solidFill>
              </a:rPr>
              <a:t>(The Starry Messenger)</a:t>
            </a:r>
            <a:endParaRPr lang="en-US" altLang="en-US" sz="1200" b="1" i="1">
              <a:solidFill>
                <a:srgbClr val="000000"/>
              </a:solidFill>
            </a:endParaRPr>
          </a:p>
          <a:p>
            <a:pPr eaLnBrk="1" hangingPunct="1">
              <a:spcBef>
                <a:spcPct val="50000"/>
              </a:spcBef>
              <a:buFontTx/>
              <a:buNone/>
            </a:pPr>
            <a:endParaRPr lang="en-US" altLang="en-US" sz="1200" i="1">
              <a:solidFill>
                <a:srgbClr val="000000"/>
              </a:solidFill>
            </a:endParaRPr>
          </a:p>
        </p:txBody>
      </p:sp>
      <p:sp>
        <p:nvSpPr>
          <p:cNvPr id="12298" name="Line 10"/>
          <p:cNvSpPr>
            <a:spLocks noChangeShapeType="1"/>
          </p:cNvSpPr>
          <p:nvPr/>
        </p:nvSpPr>
        <p:spPr bwMode="auto">
          <a:xfrm>
            <a:off x="1476375" y="1198563"/>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2299" name="Text Box 11"/>
          <p:cNvSpPr txBox="1">
            <a:spLocks noChangeArrowheads="1"/>
          </p:cNvSpPr>
          <p:nvPr/>
        </p:nvSpPr>
        <p:spPr bwMode="auto">
          <a:xfrm>
            <a:off x="755650" y="1052513"/>
            <a:ext cx="9350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200">
                <a:solidFill>
                  <a:srgbClr val="000000"/>
                </a:solidFill>
              </a:rPr>
              <a:t>Galileo</a:t>
            </a:r>
            <a:endParaRPr lang="en-US" altLang="en-US" sz="1200">
              <a:solidFill>
                <a:srgbClr val="000000"/>
              </a:solidFill>
            </a:endParaRPr>
          </a:p>
        </p:txBody>
      </p:sp>
      <p:sp>
        <p:nvSpPr>
          <p:cNvPr id="12300" name="Text Box 19"/>
          <p:cNvSpPr txBox="1">
            <a:spLocks noChangeArrowheads="1"/>
          </p:cNvSpPr>
          <p:nvPr/>
        </p:nvSpPr>
        <p:spPr bwMode="auto">
          <a:xfrm>
            <a:off x="2844800" y="1773238"/>
            <a:ext cx="3240088"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i="1">
                <a:solidFill>
                  <a:srgbClr val="000000"/>
                </a:solidFill>
              </a:rPr>
              <a:t>Dialogo sopra i due massimi sistemi del mondo (1632)</a:t>
            </a:r>
            <a:r>
              <a:rPr lang="en-US" altLang="en-US" sz="1800">
                <a:solidFill>
                  <a:srgbClr val="000000"/>
                </a:solidFill>
              </a:rPr>
              <a:t> </a:t>
            </a:r>
            <a:endParaRPr lang="en-US" altLang="en-US" sz="1000" b="1" i="1">
              <a:solidFill>
                <a:srgbClr val="000000"/>
              </a:solidFill>
            </a:endParaRPr>
          </a:p>
          <a:p>
            <a:pPr eaLnBrk="1" hangingPunct="1">
              <a:spcBef>
                <a:spcPct val="50000"/>
              </a:spcBef>
              <a:buFontTx/>
              <a:buNone/>
            </a:pPr>
            <a:r>
              <a:rPr lang="en-CA" altLang="en-US" sz="1000" i="1">
                <a:solidFill>
                  <a:srgbClr val="000000"/>
                </a:solidFill>
              </a:rPr>
              <a:t>(Dialogue Concerning the Two Chief World Systems)</a:t>
            </a:r>
            <a:endParaRPr lang="en-US" altLang="en-US" sz="1000" i="1">
              <a:solidFill>
                <a:srgbClr val="000000"/>
              </a:solidFill>
            </a:endParaRPr>
          </a:p>
        </p:txBody>
      </p:sp>
      <p:sp>
        <p:nvSpPr>
          <p:cNvPr id="12301" name="Line 20"/>
          <p:cNvSpPr>
            <a:spLocks noChangeShapeType="1"/>
          </p:cNvSpPr>
          <p:nvPr/>
        </p:nvSpPr>
        <p:spPr bwMode="auto">
          <a:xfrm>
            <a:off x="1476375" y="1990725"/>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2302" name="Text Box 21"/>
          <p:cNvSpPr txBox="1">
            <a:spLocks noChangeArrowheads="1"/>
          </p:cNvSpPr>
          <p:nvPr/>
        </p:nvSpPr>
        <p:spPr bwMode="auto">
          <a:xfrm>
            <a:off x="107950" y="17748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Galileo</a:t>
            </a:r>
            <a:endParaRPr lang="en-US" altLang="en-US" sz="1800">
              <a:solidFill>
                <a:srgbClr val="000000"/>
              </a:solidFill>
            </a:endParaRPr>
          </a:p>
        </p:txBody>
      </p:sp>
      <p:graphicFrame>
        <p:nvGraphicFramePr>
          <p:cNvPr id="12303" name="Object 23"/>
          <p:cNvGraphicFramePr>
            <a:graphicFrameLocks noChangeAspect="1"/>
          </p:cNvGraphicFramePr>
          <p:nvPr/>
        </p:nvGraphicFramePr>
        <p:xfrm>
          <a:off x="1979613" y="3500438"/>
          <a:ext cx="2376487" cy="982662"/>
        </p:xfrm>
        <a:graphic>
          <a:graphicData uri="http://schemas.openxmlformats.org/presentationml/2006/ole">
            <mc:AlternateContent xmlns:mc="http://schemas.openxmlformats.org/markup-compatibility/2006">
              <mc:Choice xmlns:v="urn:schemas-microsoft-com:vml" Requires="v">
                <p:oleObj spid="_x0000_s69642" name="Equation" r:id="rId3" imgW="583947" imgH="241195" progId="Equation.DSMT4">
                  <p:embed/>
                </p:oleObj>
              </mc:Choice>
              <mc:Fallback>
                <p:oleObj name="Equation" r:id="rId3" imgW="583947" imgH="24119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500438"/>
                        <a:ext cx="2376487" cy="98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304" name="Picture 24" descr="galileo_parabo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1268413"/>
            <a:ext cx="23749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Line 25"/>
          <p:cNvSpPr>
            <a:spLocks noChangeShapeType="1"/>
          </p:cNvSpPr>
          <p:nvPr/>
        </p:nvSpPr>
        <p:spPr bwMode="auto">
          <a:xfrm>
            <a:off x="1547813" y="5229225"/>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sz="1000">
              <a:solidFill>
                <a:srgbClr val="000000"/>
              </a:solidFill>
              <a:latin typeface="Arial" charset="0"/>
            </a:endParaRPr>
          </a:p>
        </p:txBody>
      </p:sp>
      <p:sp>
        <p:nvSpPr>
          <p:cNvPr id="12306" name="Text Box 26"/>
          <p:cNvSpPr txBox="1">
            <a:spLocks noChangeArrowheads="1"/>
          </p:cNvSpPr>
          <p:nvPr/>
        </p:nvSpPr>
        <p:spPr bwMode="auto">
          <a:xfrm>
            <a:off x="179388" y="50133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Newton</a:t>
            </a:r>
            <a:endParaRPr lang="en-US" altLang="en-US" sz="1800">
              <a:solidFill>
                <a:srgbClr val="000000"/>
              </a:solidFill>
            </a:endParaRPr>
          </a:p>
        </p:txBody>
      </p:sp>
      <p:sp>
        <p:nvSpPr>
          <p:cNvPr id="12307" name="Text Box 27"/>
          <p:cNvSpPr txBox="1">
            <a:spLocks noChangeArrowheads="1"/>
          </p:cNvSpPr>
          <p:nvPr/>
        </p:nvSpPr>
        <p:spPr bwMode="auto">
          <a:xfrm>
            <a:off x="2987675" y="504348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CA" altLang="en-US" sz="1800">
                <a:solidFill>
                  <a:srgbClr val="000000"/>
                </a:solidFill>
              </a:rPr>
              <a:t>b 1643</a:t>
            </a:r>
            <a:endParaRPr lang="en-US" altLang="en-US" sz="1800">
              <a:solidFill>
                <a:srgbClr val="000000"/>
              </a:solidFill>
            </a:endParaRPr>
          </a:p>
        </p:txBody>
      </p:sp>
      <p:pic>
        <p:nvPicPr>
          <p:cNvPr id="12308" name="Picture 28" descr="Question_mark_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429000"/>
            <a:ext cx="635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9" descr="800px-Galileos_Dialogue_Title_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3141663"/>
            <a:ext cx="4392613"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1269</TotalTime>
  <Words>1559</Words>
  <Application>Microsoft Office PowerPoint</Application>
  <PresentationFormat>On-screen Show (4:3)</PresentationFormat>
  <Paragraphs>137</Paragraphs>
  <Slides>25</Slides>
  <Notes>0</Notes>
  <HiddenSlides>0</HiddenSlides>
  <MMClips>0</MMClips>
  <ScaleCrop>false</ScaleCrop>
  <HeadingPairs>
    <vt:vector size="8" baseType="variant">
      <vt:variant>
        <vt:lpstr>Fonts Used</vt:lpstr>
      </vt:variant>
      <vt:variant>
        <vt:i4>2</vt:i4>
      </vt:variant>
      <vt:variant>
        <vt:lpstr>Theme</vt:lpstr>
      </vt:variant>
      <vt:variant>
        <vt:i4>16</vt:i4>
      </vt:variant>
      <vt:variant>
        <vt:lpstr>Embedded OLE Servers</vt:lpstr>
      </vt:variant>
      <vt:variant>
        <vt:i4>1</vt:i4>
      </vt:variant>
      <vt:variant>
        <vt:lpstr>Slide Titles</vt:lpstr>
      </vt:variant>
      <vt:variant>
        <vt:i4>25</vt:i4>
      </vt:variant>
    </vt:vector>
  </HeadingPairs>
  <TitlesOfParts>
    <vt:vector size="44" baseType="lpstr">
      <vt:lpstr>Arial</vt:lpstr>
      <vt:lpstr>Times New Roman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Equation</vt:lpstr>
      <vt:lpstr>Myths, Metaphors and the Shaping of Science</vt:lpstr>
      <vt:lpstr>PowerPoint Presentation</vt:lpstr>
      <vt:lpstr>PowerPoint Presentation</vt:lpstr>
      <vt:lpstr>Emerging from the Medieval World</vt:lpstr>
      <vt:lpstr>PowerPoint Presentation</vt:lpstr>
      <vt:lpstr>PowerPoint Presentation</vt:lpstr>
      <vt:lpstr>PowerPoint Presentation</vt:lpstr>
      <vt:lpstr>PowerPoint Presentation</vt:lpstr>
      <vt:lpstr>PowerPoint Presentation</vt:lpstr>
      <vt:lpstr>PowerPoint Presentation</vt:lpstr>
      <vt:lpstr>THE NEW ORGANON  OR TRUE DIRECTIONS CONCERNING THE INTERPRETATION OF NATURE Francis Bacon </vt:lpstr>
      <vt:lpstr>PowerPoint Presentation</vt:lpstr>
      <vt:lpstr>PowerPoint Presentation</vt:lpstr>
      <vt:lpstr>Rules of Reasoning in Philosophy</vt:lpstr>
      <vt:lpstr>Four precepts from the Method… </vt:lpstr>
      <vt:lpstr>The Newtonian or Classical Worldview</vt:lpstr>
      <vt:lpstr>So … finally</vt:lpstr>
      <vt:lpstr>Empiricism and the Problem of Induction</vt:lpstr>
      <vt:lpstr>Ascent of “Scientific Knowledge” and birth of Engineering</vt:lpstr>
      <vt:lpstr>What Does Newton’s World Look Like?</vt:lpstr>
      <vt:lpstr>Newton’s successors and a radically changing vision...</vt:lpstr>
      <vt:lpstr>PowerPoint Presentation</vt:lpstr>
      <vt:lpstr>PowerPoint Presentation</vt:lpstr>
      <vt:lpstr>PowerPoint Presentation</vt:lpstr>
      <vt:lpstr>PowerPoint Presentation</vt:lpstr>
    </vt:vector>
  </TitlesOfParts>
  <Company>meltp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Brian Martin</dc:creator>
  <cp:lastModifiedBy>Brian Martin</cp:lastModifiedBy>
  <cp:revision>47</cp:revision>
  <dcterms:created xsi:type="dcterms:W3CDTF">2000-11-04T02:13:20Z</dcterms:created>
  <dcterms:modified xsi:type="dcterms:W3CDTF">2017-01-10T16:40:16Z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90</vt:i4>
  </property>
  <property fmtid="{D5CDD505-2E9C-101B-9397-08002B2CF9AE}" pid="5" name="ScreenSize">
    <vt:i4>3</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C:\ASTRO\public_html\templeton\lectures\scie&amp;rel</vt:lpwstr>
  </property>
</Properties>
</file>