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0765-B557-4270-9BF6-1E84ADEE59E3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234A-5297-460F-BD7F-00B34204430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0765-B557-4270-9BF6-1E84ADEE59E3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234A-5297-460F-BD7F-00B342044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0765-B557-4270-9BF6-1E84ADEE59E3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234A-5297-460F-BD7F-00B342044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0765-B557-4270-9BF6-1E84ADEE59E3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234A-5297-460F-BD7F-00B342044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0765-B557-4270-9BF6-1E84ADEE59E3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43C234A-5297-460F-BD7F-00B3420443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0765-B557-4270-9BF6-1E84ADEE59E3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234A-5297-460F-BD7F-00B342044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0765-B557-4270-9BF6-1E84ADEE59E3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234A-5297-460F-BD7F-00B342044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0765-B557-4270-9BF6-1E84ADEE59E3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234A-5297-460F-BD7F-00B342044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0765-B557-4270-9BF6-1E84ADEE59E3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234A-5297-460F-BD7F-00B342044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0765-B557-4270-9BF6-1E84ADEE59E3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234A-5297-460F-BD7F-00B342044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0765-B557-4270-9BF6-1E84ADEE59E3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234A-5297-460F-BD7F-00B342044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A20765-B557-4270-9BF6-1E84ADEE59E3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3C234A-5297-460F-BD7F-00B34204430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Using DE’s in Mathematical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CA" altLang="en-US" dirty="0" smtClean="0"/>
              <a:t>Temperature</a:t>
            </a:r>
            <a:br>
              <a:rPr lang="en-CA" altLang="en-US" dirty="0" smtClean="0"/>
            </a:br>
            <a:r>
              <a:rPr lang="en-CA" altLang="en-US" dirty="0" smtClean="0"/>
              <a:t> Gradients</a:t>
            </a:r>
            <a:endParaRPr lang="en-US" altLang="en-US" dirty="0" smtClean="0"/>
          </a:p>
        </p:txBody>
      </p:sp>
      <p:pic>
        <p:nvPicPr>
          <p:cNvPr id="11267" name="Snagit_PPTCB" descr="PPTC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4664"/>
            <a:ext cx="3249373" cy="282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8" name="Object 3"/>
          <p:cNvGraphicFramePr>
            <a:graphicFrameLocks noChangeAspect="1"/>
          </p:cNvGraphicFramePr>
          <p:nvPr/>
        </p:nvGraphicFramePr>
        <p:xfrm>
          <a:off x="899592" y="4149080"/>
          <a:ext cx="2615208" cy="948013"/>
        </p:xfrm>
        <a:graphic>
          <a:graphicData uri="http://schemas.openxmlformats.org/presentationml/2006/ole">
            <p:oleObj spid="_x0000_s1026" name="Equation" r:id="rId4" imgW="1155700" imgH="419100" progId="Equation.DSMT4">
              <p:embed/>
            </p:oleObj>
          </a:graphicData>
        </a:graphic>
      </p:graphicFrame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899592" y="6309320"/>
            <a:ext cx="142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altLang="en-US" dirty="0"/>
              <a:t>T(1) = 15</a:t>
            </a:r>
            <a:r>
              <a:rPr lang="en-CA" altLang="en-US" baseline="30000" dirty="0"/>
              <a:t>0</a:t>
            </a:r>
            <a:r>
              <a:rPr lang="en-CA" altLang="en-US" dirty="0"/>
              <a:t>C</a:t>
            </a:r>
            <a:endParaRPr lang="en-US" altLang="en-US" dirty="0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2699792" y="6309320"/>
            <a:ext cx="1379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altLang="en-US" dirty="0"/>
              <a:t>T(2) = 25</a:t>
            </a:r>
            <a:r>
              <a:rPr lang="en-CA" altLang="en-US" baseline="30000" dirty="0"/>
              <a:t>0</a:t>
            </a:r>
            <a:r>
              <a:rPr lang="en-CA" altLang="en-US" dirty="0"/>
              <a:t>C</a:t>
            </a:r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772816"/>
            <a:ext cx="55801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A sphere of radius 1 m has a temperature of 15 C and lies inside a sphere of radius 2 m which has a temperature of 25 C.  The temperature as a function of distance satisfies the equation</a:t>
            </a:r>
            <a:br>
              <a:rPr lang="en-CA" sz="2400" dirty="0" smtClean="0"/>
            </a:b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dirty="0" smtClean="0"/>
              <a:t>Find an expression for T(r)</a:t>
            </a:r>
          </a:p>
          <a:p>
            <a:r>
              <a:rPr lang="en-CA" sz="2400" dirty="0" smtClean="0"/>
              <a:t> (Hint: let S = </a:t>
            </a:r>
            <a:r>
              <a:rPr lang="en-CA" sz="2400" dirty="0" err="1" smtClean="0"/>
              <a:t>dT</a:t>
            </a:r>
            <a:r>
              <a:rPr lang="en-CA" sz="2400" dirty="0" smtClean="0"/>
              <a:t>/</a:t>
            </a:r>
            <a:r>
              <a:rPr lang="en-CA" sz="2400" dirty="0" err="1" smtClean="0"/>
              <a:t>dr</a:t>
            </a:r>
            <a:r>
              <a:rPr lang="en-CA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CA" altLang="en-US" dirty="0" smtClean="0"/>
              <a:t>Concentration of Glucose in Blood</a:t>
            </a:r>
            <a:endParaRPr lang="en-US" altLang="en-US" dirty="0" smtClean="0"/>
          </a:p>
        </p:txBody>
      </p:sp>
      <p:sp>
        <p:nvSpPr>
          <p:cNvPr id="12291" name="Content Placeholder 12"/>
          <p:cNvSpPr>
            <a:spLocks noGrp="1"/>
          </p:cNvSpPr>
          <p:nvPr>
            <p:ph sz="quarter" idx="2"/>
          </p:nvPr>
        </p:nvSpPr>
        <p:spPr>
          <a:xfrm>
            <a:off x="457200" y="1524000"/>
            <a:ext cx="4040188" cy="5001344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sz="2000" dirty="0" smtClean="0"/>
              <a:t>Glucose solution is administered intravenously to a patient at a constant rate r.  </a:t>
            </a:r>
          </a:p>
          <a:p>
            <a:pPr eaLnBrk="1" hangingPunct="1"/>
            <a:r>
              <a:rPr lang="en-CA" altLang="en-US" sz="2000" dirty="0" smtClean="0"/>
              <a:t>As glucose is added some is broken down to form other  substances</a:t>
            </a:r>
          </a:p>
          <a:p>
            <a:pPr eaLnBrk="1" hangingPunct="1"/>
            <a:r>
              <a:rPr lang="en-CA" altLang="en-US" sz="2000" dirty="0" err="1" smtClean="0"/>
              <a:t>kC</a:t>
            </a:r>
            <a:r>
              <a:rPr lang="en-CA" altLang="en-US" sz="2000" dirty="0" smtClean="0"/>
              <a:t>(t</a:t>
            </a:r>
            <a:r>
              <a:rPr lang="en-CA" altLang="en-US" sz="2000" dirty="0" smtClean="0"/>
              <a:t>) = amount of glucose converted </a:t>
            </a:r>
          </a:p>
          <a:p>
            <a:pPr eaLnBrk="1" hangingPunct="1"/>
            <a:r>
              <a:rPr lang="en-CA" altLang="en-US" sz="2000" dirty="0" smtClean="0"/>
              <a:t>C(t) is the concentration of glucose in the </a:t>
            </a:r>
            <a:r>
              <a:rPr lang="en-CA" altLang="en-US" sz="2000" dirty="0" smtClean="0"/>
              <a:t>bloodstream</a:t>
            </a:r>
            <a:endParaRPr lang="en-US" altLang="en-US" sz="2000" dirty="0" smtClean="0"/>
          </a:p>
          <a:p>
            <a:pPr eaLnBrk="1" hangingPunct="1"/>
            <a:r>
              <a:rPr lang="en-CA" altLang="en-US" sz="2000" dirty="0" smtClean="0"/>
              <a:t>Let C(0) = 0; find C(t).  </a:t>
            </a:r>
          </a:p>
          <a:p>
            <a:pPr eaLnBrk="1" hangingPunct="1"/>
            <a:r>
              <a:rPr lang="en-CA" altLang="en-US" sz="2000" dirty="0" smtClean="0"/>
              <a:t>Assume C(0) &lt; r/k, find  </a:t>
            </a:r>
            <a:endParaRPr lang="en-US" altLang="en-US" sz="2000" dirty="0" smtClean="0"/>
          </a:p>
        </p:txBody>
      </p:sp>
      <p:pic>
        <p:nvPicPr>
          <p:cNvPr id="12292" name="Snagit_PPTEC" descr="PPTE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4113213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3" name="Object 3"/>
          <p:cNvGraphicFramePr>
            <a:graphicFrameLocks noChangeAspect="1"/>
          </p:cNvGraphicFramePr>
          <p:nvPr/>
        </p:nvGraphicFramePr>
        <p:xfrm>
          <a:off x="5292080" y="4221088"/>
          <a:ext cx="3681413" cy="1154113"/>
        </p:xfrm>
        <a:graphic>
          <a:graphicData uri="http://schemas.openxmlformats.org/presentationml/2006/ole">
            <p:oleObj spid="_x0000_s2050" name="Equation" r:id="rId4" imgW="1294838" imgH="406224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851920" y="5543866"/>
          <a:ext cx="1008112" cy="484669"/>
        </p:xfrm>
        <a:graphic>
          <a:graphicData uri="http://schemas.openxmlformats.org/presentationml/2006/ole">
            <p:oleObj spid="_x0000_s2051" name="Equation" r:id="rId5" imgW="660240" imgH="317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altLang="en-US" sz="4400" dirty="0" smtClean="0"/>
              <a:t>Canada Introduces New Five Dollar Bill!</a:t>
            </a:r>
            <a:endParaRPr lang="en-US" altLang="en-US" sz="4400" dirty="0"/>
          </a:p>
        </p:txBody>
      </p:sp>
      <p:pic>
        <p:nvPicPr>
          <p:cNvPr id="13315" name="Snagit_PPT102" descr="PPT10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268760"/>
            <a:ext cx="5424686" cy="24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533400" y="5257800"/>
            <a:ext cx="7848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altLang="en-US" dirty="0"/>
              <a:t>Create a mathematical model that describes how the new bill is introduced to the currency supply</a:t>
            </a:r>
            <a:r>
              <a:rPr lang="en-CA" altLang="en-US" dirty="0" smtClean="0"/>
              <a:t>.</a:t>
            </a:r>
            <a:r>
              <a:rPr lang="en-US" altLang="en-US" dirty="0" smtClean="0"/>
              <a:t>  Estimate how many days it will take before 90% of the old bills have been replaced.</a:t>
            </a:r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772816"/>
            <a:ext cx="3240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Canada is soon to introduce a new $5 bill to replace the 50 billion dollars in existing bills.  Each day 50 million dollars of this bill come into banks where they will be replaced with the new bill.</a:t>
            </a:r>
          </a:p>
          <a:p>
            <a:r>
              <a:rPr lang="en-CA" dirty="0" smtClean="0"/>
              <a:t>Let x(t) be a mathematical function that represents the amount of the new currency in circulation.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</TotalTime>
  <Words>218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Apex</vt:lpstr>
      <vt:lpstr>MathType 6.0 Equation</vt:lpstr>
      <vt:lpstr>Using DE’s in Mathematical Models</vt:lpstr>
      <vt:lpstr>Temperature  Gradients</vt:lpstr>
      <vt:lpstr>Concentration of Glucose in Blood</vt:lpstr>
      <vt:lpstr>Canada Introduces New Five Dollar Bill!</vt:lpstr>
    </vt:vector>
  </TitlesOfParts>
  <Company>The King's University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DE’s in Mathematical Models</dc:title>
  <dc:creator>The King's University College</dc:creator>
  <cp:lastModifiedBy>The King's University College</cp:lastModifiedBy>
  <cp:revision>6</cp:revision>
  <dcterms:created xsi:type="dcterms:W3CDTF">2015-03-09T00:22:57Z</dcterms:created>
  <dcterms:modified xsi:type="dcterms:W3CDTF">2015-03-09T01:33:46Z</dcterms:modified>
</cp:coreProperties>
</file>