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2" autoAdjust="0"/>
    <p:restoredTop sz="9466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CF97A1E-ECF1-4471-B0CF-968E0E1AD7CF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7D23643-ECDC-464B-BD0A-CDC906AF40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7A1E-ECF1-4471-B0CF-968E0E1AD7CF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3643-ECDC-464B-BD0A-CDC906AF4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7A1E-ECF1-4471-B0CF-968E0E1AD7CF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3643-ECDC-464B-BD0A-CDC906AF40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7A1E-ECF1-4471-B0CF-968E0E1AD7CF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3643-ECDC-464B-BD0A-CDC906AF40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CF97A1E-ECF1-4471-B0CF-968E0E1AD7CF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7D23643-ECDC-464B-BD0A-CDC906AF40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7A1E-ECF1-4471-B0CF-968E0E1AD7CF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3643-ECDC-464B-BD0A-CDC906AF40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7A1E-ECF1-4471-B0CF-968E0E1AD7CF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3643-ECDC-464B-BD0A-CDC906AF40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7A1E-ECF1-4471-B0CF-968E0E1AD7CF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3643-ECDC-464B-BD0A-CDC906AF40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7A1E-ECF1-4471-B0CF-968E0E1AD7CF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3643-ECDC-464B-BD0A-CDC906AF40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7A1E-ECF1-4471-B0CF-968E0E1AD7CF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3643-ECDC-464B-BD0A-CDC906AF40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7A1E-ECF1-4471-B0CF-968E0E1AD7CF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3643-ECDC-464B-BD0A-CDC906AF40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F97A1E-ECF1-4471-B0CF-968E0E1AD7CF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7D23643-ECDC-464B-BD0A-CDC906AF40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Snagit_PPTEB" descr="PPTE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790477" cy="6657143"/>
          </a:xfrm>
          <a:prstGeom prst="rect">
            <a:avLst/>
          </a:prstGeom>
        </p:spPr>
      </p:pic>
      <p:pic>
        <p:nvPicPr>
          <p:cNvPr id="5" name="Snagit_PPTED" descr="PPT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764704"/>
            <a:ext cx="2009524" cy="53238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948264" y="6309320"/>
            <a:ext cx="2016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1100" i="1" dirty="0" smtClean="0"/>
              <a:t>Alfred </a:t>
            </a:r>
            <a:r>
              <a:rPr lang="en-CA" sz="1100" i="1" dirty="0" err="1" smtClean="0"/>
              <a:t>Lotka</a:t>
            </a:r>
            <a:r>
              <a:rPr lang="en-CA" sz="1100" i="1" dirty="0" smtClean="0"/>
              <a:t> (top)</a:t>
            </a:r>
          </a:p>
          <a:p>
            <a:pPr algn="r"/>
            <a:r>
              <a:rPr lang="en-CA" sz="1100" i="1" dirty="0" smtClean="0"/>
              <a:t>Vito </a:t>
            </a:r>
            <a:r>
              <a:rPr lang="en-CA" sz="1100" i="1" dirty="0" err="1" smtClean="0"/>
              <a:t>Volterra</a:t>
            </a:r>
            <a:endParaRPr lang="en-US" sz="11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116632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dirty="0" smtClean="0">
                <a:solidFill>
                  <a:schemeClr val="tx2">
                    <a:lumMod val="75000"/>
                  </a:schemeClr>
                </a:solidFill>
                <a:latin typeface="Britannic Bold" pitchFamily="34" charset="0"/>
              </a:rPr>
              <a:t>Predator-Prey Systems</a:t>
            </a:r>
            <a:endParaRPr lang="en-US" sz="4800" dirty="0">
              <a:solidFill>
                <a:schemeClr val="tx2">
                  <a:lumMod val="75000"/>
                </a:schemeClr>
              </a:solidFill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en-CA" dirty="0" smtClean="0"/>
              <a:t>Interacting Populations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When two or more populations interact some very interesting (and complicated) behaviour ensues</a:t>
            </a:r>
          </a:p>
          <a:p>
            <a:r>
              <a:rPr lang="en-CA" sz="2800" dirty="0" smtClean="0"/>
              <a:t>Predator-Prey models illustrate this and (in general) cannot be solved by simple methods – we will use an Euler Method approach</a:t>
            </a:r>
          </a:p>
          <a:p>
            <a:r>
              <a:rPr lang="en-CA" sz="2800" dirty="0" smtClean="0"/>
              <a:t>Some Key Term to learn:</a:t>
            </a:r>
          </a:p>
          <a:p>
            <a:pPr lvl="1"/>
            <a:r>
              <a:rPr lang="en-CA" sz="2500" dirty="0" smtClean="0"/>
              <a:t>Phase plane</a:t>
            </a:r>
          </a:p>
          <a:p>
            <a:pPr lvl="1"/>
            <a:r>
              <a:rPr lang="en-CA" sz="2500" dirty="0" smtClean="0"/>
              <a:t>Phase trajectories and portraits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Rabbits and Wolves - From words to equations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rabbit population R(t) is growing with a rate ‘k’ constant but is declining at a rate that is proportional to the rate constant  ‘a’ at which the populations interact</a:t>
            </a:r>
          </a:p>
          <a:p>
            <a:r>
              <a:rPr lang="en-CA" dirty="0" smtClean="0"/>
              <a:t>The wolf population W(t) is declining (starvation) at a rate ‘r’ but is increasing at a rate that is proportional to the rate constant  ‘b’ at which the populations interact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229600" cy="914400"/>
          </a:xfrm>
        </p:spPr>
        <p:txBody>
          <a:bodyPr/>
          <a:lstStyle/>
          <a:p>
            <a:r>
              <a:rPr lang="en-CA" dirty="0" smtClean="0"/>
              <a:t>Expressed as a system…</a:t>
            </a:r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907704" y="1556792"/>
          <a:ext cx="5689600" cy="3370262"/>
        </p:xfrm>
        <a:graphic>
          <a:graphicData uri="http://schemas.openxmlformats.org/presentationml/2006/ole">
            <p:oleObj spid="_x0000_s1027" name="Equation" r:id="rId3" imgW="1371600" imgH="81252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84168" y="587727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dirty="0" smtClean="0"/>
              <a:t>Study section 11.8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Phase Plane – a useful way to examine the system</a:t>
            </a:r>
            <a:endParaRPr lang="en-US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123728" y="1916832"/>
          <a:ext cx="4544293" cy="3574365"/>
        </p:xfrm>
        <a:graphic>
          <a:graphicData uri="http://schemas.openxmlformats.org/presentationml/2006/ole">
            <p:oleObj spid="_x0000_s17410" name="Equation" r:id="rId3" imgW="1549080" imgH="1218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Phase Portrait…</a:t>
            </a:r>
            <a:endParaRPr lang="en-US" dirty="0"/>
          </a:p>
        </p:txBody>
      </p:sp>
      <p:pic>
        <p:nvPicPr>
          <p:cNvPr id="3" name="Snagit_PPTC19" descr="PPTC1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50781" y="1959256"/>
            <a:ext cx="5485715" cy="46380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90941" y="188724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Wolves versus Rabbits</a:t>
            </a:r>
            <a:endParaRPr lang="en-US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467544" y="1484784"/>
          <a:ext cx="3024336" cy="879998"/>
        </p:xfrm>
        <a:graphic>
          <a:graphicData uri="http://schemas.openxmlformats.org/presentationml/2006/ole">
            <p:oleObj spid="_x0000_s18434" name="Equation" r:id="rId4" imgW="1396800" imgH="40608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2" y="2564904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k = 0.08</a:t>
            </a:r>
          </a:p>
          <a:p>
            <a:r>
              <a:rPr lang="en-CA" dirty="0" smtClean="0"/>
              <a:t>a = 0.001</a:t>
            </a:r>
          </a:p>
          <a:p>
            <a:r>
              <a:rPr lang="en-CA" dirty="0" smtClean="0"/>
              <a:t>r = 0.02</a:t>
            </a:r>
          </a:p>
          <a:p>
            <a:r>
              <a:rPr lang="en-CA" dirty="0" smtClean="0"/>
              <a:t>b = 0.0002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4221088"/>
            <a:ext cx="3188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What if we had 500 rabbits and </a:t>
            </a:r>
          </a:p>
          <a:p>
            <a:r>
              <a:rPr lang="en-CA" dirty="0" smtClean="0"/>
              <a:t>100 wolves?</a:t>
            </a:r>
            <a:endParaRPr lang="en-US" dirty="0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323528" y="5445224"/>
          <a:ext cx="3304506" cy="537667"/>
        </p:xfrm>
        <a:graphic>
          <a:graphicData uri="http://schemas.openxmlformats.org/presentationml/2006/ole">
            <p:oleObj spid="_x0000_s18435" name="Equation" r:id="rId5" imgW="2654280" imgH="431640" progId="Equation.DSMT4">
              <p:embed/>
            </p:oleObj>
          </a:graphicData>
        </a:graphic>
      </p:graphicFrame>
      <p:sp>
        <p:nvSpPr>
          <p:cNvPr id="9" name="Oval 8"/>
          <p:cNvSpPr/>
          <p:nvPr/>
        </p:nvSpPr>
        <p:spPr>
          <a:xfrm>
            <a:off x="5076056" y="3501008"/>
            <a:ext cx="288032" cy="288032"/>
          </a:xfrm>
          <a:prstGeom prst="ellipse">
            <a:avLst/>
          </a:prstGeom>
          <a:solidFill>
            <a:schemeClr val="accent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059832" y="3717032"/>
            <a:ext cx="2016224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Is there a “stable” Rabbit/Wolf Population?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What if both populations were constant – is that even possible?</a:t>
            </a:r>
          </a:p>
          <a:p>
            <a:r>
              <a:rPr lang="en-CA" dirty="0" smtClean="0"/>
              <a:t>If it is then what do you know about </a:t>
            </a:r>
            <a:r>
              <a:rPr lang="en-CA" dirty="0" err="1" smtClean="0"/>
              <a:t>dR</a:t>
            </a:r>
            <a:r>
              <a:rPr lang="en-CA" dirty="0" smtClean="0"/>
              <a:t> and </a:t>
            </a:r>
            <a:r>
              <a:rPr lang="en-CA" dirty="0" err="1" smtClean="0"/>
              <a:t>dW</a:t>
            </a:r>
            <a:r>
              <a:rPr lang="en-CA" dirty="0" smtClean="0"/>
              <a:t>?</a:t>
            </a:r>
            <a:endParaRPr lang="en-US" dirty="0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899592" y="2780928"/>
          <a:ext cx="3023865" cy="1791201"/>
        </p:xfrm>
        <a:graphic>
          <a:graphicData uri="http://schemas.openxmlformats.org/presentationml/2006/ole">
            <p:oleObj spid="_x0000_s19459" name="Equation" r:id="rId3" imgW="1371600" imgH="812520" progId="Equation.DSMT4">
              <p:embed/>
            </p:oleObj>
          </a:graphicData>
        </a:graphic>
      </p:graphicFrame>
      <p:sp>
        <p:nvSpPr>
          <p:cNvPr id="7" name="Right Arrow 6"/>
          <p:cNvSpPr/>
          <p:nvPr/>
        </p:nvSpPr>
        <p:spPr>
          <a:xfrm>
            <a:off x="4283968" y="3429000"/>
            <a:ext cx="9361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5568900" y="3140968"/>
          <a:ext cx="2603500" cy="895350"/>
        </p:xfrm>
        <a:graphic>
          <a:graphicData uri="http://schemas.openxmlformats.org/presentationml/2006/ole">
            <p:oleObj spid="_x0000_s19460" name="Equation" r:id="rId4" imgW="118080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Challenge….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How could we modify what we have just done to recognize </a:t>
            </a:r>
            <a:r>
              <a:rPr lang="en-CA" smtClean="0"/>
              <a:t>that even </a:t>
            </a:r>
            <a:r>
              <a:rPr lang="en-CA" dirty="0" smtClean="0"/>
              <a:t>without predation the rabbit population would be “self-limiting” or </a:t>
            </a:r>
            <a:r>
              <a:rPr lang="en-CA" i="1" dirty="0" smtClean="0"/>
              <a:t>logistic</a:t>
            </a:r>
            <a:r>
              <a:rPr lang="en-CA" dirty="0" smtClean="0"/>
              <a:t> in nature?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Your turn…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Try 11.8 questions #: 3,5,9,13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141</TotalTime>
  <Words>260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Origin</vt:lpstr>
      <vt:lpstr>Equation</vt:lpstr>
      <vt:lpstr>Slide 1</vt:lpstr>
      <vt:lpstr>Interacting Populations</vt:lpstr>
      <vt:lpstr>Rabbits and Wolves - From words to equations</vt:lpstr>
      <vt:lpstr>Expressed as a system…</vt:lpstr>
      <vt:lpstr>The Phase Plane – a useful way to examine the system</vt:lpstr>
      <vt:lpstr>Phase Portrait…</vt:lpstr>
      <vt:lpstr>Is there a “stable” Rabbit/Wolf Population?</vt:lpstr>
      <vt:lpstr>Challenge….</vt:lpstr>
      <vt:lpstr>Your turn…</vt:lpstr>
    </vt:vector>
  </TitlesOfParts>
  <Company>The King's University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 King's University College</dc:creator>
  <cp:lastModifiedBy>The King's University College</cp:lastModifiedBy>
  <cp:revision>22</cp:revision>
  <dcterms:created xsi:type="dcterms:W3CDTF">2011-03-21T02:53:53Z</dcterms:created>
  <dcterms:modified xsi:type="dcterms:W3CDTF">2015-03-19T19:38:43Z</dcterms:modified>
</cp:coreProperties>
</file>