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avi" ContentType="video/avi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F8578-C774-4837-AAE7-0DED4B76E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1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106C-36FA-47CE-910C-0F3707F24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3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11DE9-A66A-4DA9-A90A-431A88275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2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23D0-B5E0-4C70-A805-171A9A8A0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4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88A4B-4815-4D2C-BB99-1CFD9B37D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3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D6428-C51C-48A2-A859-F72C62C06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30956-0DB9-4372-9AA6-19FC5480A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3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4E30C-F2FC-4726-A041-2557226D9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2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ED9DA-F9DB-4969-9805-B97E70A41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4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6DD1-62BB-4B51-BD85-A8E6E164E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6DE25-6FBF-4588-9411-15BDC106F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6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A9FFE-A843-4E30-880C-9E0AD32D9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7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D43BB-560D-47B1-B8EA-71F2F03FC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1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9A3B5BC-E056-446F-8926-D69217333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cvs.ca/martin/math/math205/lecture/lect2/atmosphere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ideo" Target="../media/media1.avi"/><Relationship Id="rId1" Type="http://schemas.microsoft.com/office/2007/relationships/media" Target="../media/media1.avi"/><Relationship Id="rId5" Type="http://schemas.openxmlformats.org/officeDocument/2006/relationships/image" Target="../media/image6.png"/><Relationship Id="rId4" Type="http://schemas.openxmlformats.org/officeDocument/2006/relationships/hyperlink" Target="http://www.kcvs.ca/martin/math/math205/programs/4bugs.p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Applications of the Integral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6096000"/>
            <a:ext cx="6400800" cy="7620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dirty="0" smtClean="0"/>
              <a:t>Riemann Sums… </a:t>
            </a:r>
            <a:r>
              <a:rPr lang="en-US" dirty="0" err="1" smtClean="0"/>
              <a:t>Chp</a:t>
            </a:r>
            <a:r>
              <a:rPr lang="en-US" dirty="0" smtClean="0"/>
              <a:t> 5, 8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Path Length or Pythagoras on Steroids!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Apply Riemann Sum thinking to use the Pythagorean Theorem to determine the length along any curve.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Riemann Sums - Riemann’s Defintion of Integral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The Riemann definition “embodies” a powerful strategy</a:t>
            </a:r>
          </a:p>
          <a:p>
            <a:pPr eaLnBrk="1" hangingPunct="1">
              <a:defRPr/>
            </a:pPr>
            <a:r>
              <a:rPr lang="en-US" sz="2800" smtClean="0"/>
              <a:t>Key “skill” is knowing how to set up a Riemann Sum to capture the details of a problem</a:t>
            </a:r>
          </a:p>
          <a:p>
            <a:pPr eaLnBrk="1" hangingPunct="1">
              <a:defRPr/>
            </a:pPr>
            <a:endParaRPr lang="en-US" sz="2800" smtClean="0"/>
          </a:p>
        </p:txBody>
      </p:sp>
      <p:pic>
        <p:nvPicPr>
          <p:cNvPr id="4100" name="Picture 6" descr="Rieman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00200"/>
            <a:ext cx="3971925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Motivating Problem…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What’s the mass of the atmosphere?</a:t>
            </a:r>
          </a:p>
          <a:p>
            <a:pPr eaLnBrk="1" hangingPunct="1">
              <a:defRPr/>
            </a:pPr>
            <a:r>
              <a:rPr lang="en-US" dirty="0" smtClean="0"/>
              <a:t>How CO</a:t>
            </a:r>
            <a:r>
              <a:rPr lang="en-US" baseline="-25000" dirty="0" smtClean="0"/>
              <a:t>2</a:t>
            </a:r>
            <a:r>
              <a:rPr lang="en-US" dirty="0" smtClean="0"/>
              <a:t> does my car inject into Earth’s atmosphere each year?</a:t>
            </a:r>
          </a:p>
          <a:p>
            <a:pPr eaLnBrk="1" hangingPunct="1">
              <a:defRPr/>
            </a:pPr>
            <a:r>
              <a:rPr lang="en-US" dirty="0" smtClean="0"/>
              <a:t>How many </a:t>
            </a:r>
            <a:r>
              <a:rPr lang="en-US" dirty="0" err="1" smtClean="0"/>
              <a:t>ppm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do all the cars in Canada contribute to the CO</a:t>
            </a:r>
            <a:r>
              <a:rPr lang="en-US" baseline="-25000" dirty="0" smtClean="0"/>
              <a:t>2</a:t>
            </a:r>
            <a:r>
              <a:rPr lang="en-US" dirty="0" smtClean="0"/>
              <a:t> level in the atmosphere?</a:t>
            </a:r>
          </a:p>
          <a:p>
            <a:pPr algn="r" eaLnBrk="1" hangingPunct="1">
              <a:buFontTx/>
              <a:buNone/>
              <a:defRPr/>
            </a:pPr>
            <a:r>
              <a:rPr lang="en-US" sz="2400" dirty="0" smtClean="0">
                <a:hlinkClick r:id="rId2"/>
              </a:rPr>
              <a:t>Link to EXCEL spreadsheet on this</a:t>
            </a: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problems from your text…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Try these, being careful to</a:t>
            </a:r>
          </a:p>
          <a:p>
            <a:pPr lvl="1" eaLnBrk="1" hangingPunct="1">
              <a:defRPr/>
            </a:pPr>
            <a:r>
              <a:rPr lang="en-US" dirty="0" smtClean="0"/>
              <a:t>Set up the appropriate expressions for f(x</a:t>
            </a:r>
            <a:r>
              <a:rPr lang="en-US" baseline="-25000" dirty="0" smtClean="0"/>
              <a:t>i</a:t>
            </a:r>
            <a:r>
              <a:rPr lang="en-US" dirty="0" smtClean="0"/>
              <a:t>) and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lvl="1" eaLnBrk="1" hangingPunct="1">
              <a:defRPr/>
            </a:pPr>
            <a:r>
              <a:rPr lang="en-US" dirty="0" smtClean="0"/>
              <a:t>Convert from limit to integral</a:t>
            </a:r>
          </a:p>
          <a:p>
            <a:pPr lvl="1" eaLnBrk="1" hangingPunct="1">
              <a:defRPr/>
            </a:pPr>
            <a:r>
              <a:rPr lang="en-US" dirty="0" smtClean="0"/>
              <a:t>Integrate if you can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Examples from 8.1:  example 1,2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More applications…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153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smtClean="0"/>
              <a:t>A UN emergency medical team is responding to an outbreak of Avian flu in a large, densely populated city in East Asia. UN officials will not disclose the identity of the city at this time. The incidence of bird flu has its origin point at a large poultry processing plant and the density of people who have contacted this potentially deadly strain is given by:</a:t>
            </a:r>
            <a:br>
              <a:rPr lang="en-US" sz="2200" smtClean="0"/>
            </a:br>
            <a:r>
              <a:rPr lang="en-US" sz="2200" smtClean="0"/>
              <a:t/>
            </a:r>
            <a:br>
              <a:rPr lang="en-US" sz="2200" smtClean="0"/>
            </a:br>
            <a:r>
              <a:rPr lang="en-US" sz="2200" smtClean="0"/>
              <a:t/>
            </a:r>
            <a:br>
              <a:rPr lang="en-US" sz="2200" smtClean="0"/>
            </a:br>
            <a:r>
              <a:rPr lang="en-US" sz="2200" smtClean="0"/>
              <a:t/>
            </a:r>
            <a:br>
              <a:rPr lang="en-US" sz="2200" smtClean="0"/>
            </a:br>
            <a:r>
              <a:rPr lang="en-US" sz="2200" smtClean="0"/>
              <a:t>where r is the radial distance from the plant in km. The incidence of flue drops to zero 5 km from the center of the plant.</a:t>
            </a:r>
            <a:br>
              <a:rPr lang="en-US" sz="2200" smtClean="0"/>
            </a:br>
            <a:r>
              <a:rPr lang="en-US" sz="2200" smtClean="0"/>
              <a:t/>
            </a:r>
            <a:br>
              <a:rPr lang="en-US" sz="2200" smtClean="0"/>
            </a:br>
            <a:r>
              <a:rPr lang="en-US" sz="2200" smtClean="0"/>
              <a:t>How many people are likely infected in this outbreak?</a:t>
            </a:r>
          </a:p>
          <a:p>
            <a:pPr eaLnBrk="1" hangingPunct="1">
              <a:defRPr/>
            </a:pPr>
            <a:endParaRPr lang="en-US" sz="2200" smtClean="0"/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19400" y="3276600"/>
          <a:ext cx="3429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1180588" imgH="253890" progId="Equation.DSMT4">
                  <p:embed/>
                </p:oleObj>
              </mc:Choice>
              <mc:Fallback>
                <p:oleObj name="Equation" r:id="rId3" imgW="1180588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276600"/>
                        <a:ext cx="34290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 solve it…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What does the infection density function look like?</a:t>
            </a:r>
          </a:p>
          <a:p>
            <a:pPr eaLnBrk="1" hangingPunct="1">
              <a:defRPr/>
            </a:pPr>
            <a:r>
              <a:rPr lang="en-US" sz="2400" smtClean="0"/>
              <a:t>How could you represent the idea that the poultry plant is at the center of the outbreak in a diagram?</a:t>
            </a:r>
          </a:p>
          <a:p>
            <a:pPr eaLnBrk="1" hangingPunct="1">
              <a:defRPr/>
            </a:pPr>
            <a:r>
              <a:rPr lang="en-US" sz="2400" smtClean="0"/>
              <a:t>How can we set this up as a Riemann Sum?</a:t>
            </a:r>
          </a:p>
          <a:p>
            <a:pPr eaLnBrk="1" hangingPunct="1">
              <a:defRPr/>
            </a:pPr>
            <a:endParaRPr lang="en-US" sz="2000" smtClean="0"/>
          </a:p>
        </p:txBody>
      </p:sp>
      <p:pic>
        <p:nvPicPr>
          <p:cNvPr id="13321" name="Picture 9" descr="flu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133600"/>
            <a:ext cx="3352800" cy="2895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Areas and Solids of Revolution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7010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Find the volume of a </a:t>
            </a:r>
            <a:r>
              <a:rPr lang="en-US" sz="2800" dirty="0" err="1" smtClean="0"/>
              <a:t>paraboloid</a:t>
            </a:r>
            <a:r>
              <a:rPr lang="en-US" sz="2800" dirty="0" smtClean="0"/>
              <a:t> formed by revolving the curve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around the X-axis and between x = 0 and x = 5</a:t>
            </a:r>
          </a:p>
          <a:p>
            <a:pPr eaLnBrk="1" hangingPunct="1">
              <a:defRPr/>
            </a:pPr>
            <a:r>
              <a:rPr lang="en-US" sz="2800" dirty="0" smtClean="0"/>
              <a:t>Practice -  Study the examples in sections 8.1 and 8.2</a:t>
            </a:r>
          </a:p>
          <a:p>
            <a:pPr eaLnBrk="1" hangingPunct="1">
              <a:defRPr/>
            </a:pPr>
            <a:r>
              <a:rPr lang="en-US" sz="2800" dirty="0" smtClean="0"/>
              <a:t>Try pg 431: 4,7,25,50,63</a:t>
            </a:r>
          </a:p>
        </p:txBody>
      </p:sp>
      <p:graphicFrame>
        <p:nvGraphicFramePr>
          <p:cNvPr id="9220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2819400" y="2971800"/>
          <a:ext cx="17526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431613" imgH="228501" progId="Equation.DSMT4">
                  <p:embed/>
                </p:oleObj>
              </mc:Choice>
              <mc:Fallback>
                <p:oleObj name="Equation" r:id="rId3" imgW="431613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71800"/>
                        <a:ext cx="17526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Arc Lengths…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This will make you go “buggy”!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2400" smtClean="0">
                <a:solidFill>
                  <a:schemeClr val="hlink"/>
                </a:solidFill>
              </a:rPr>
              <a:t>Four bugs are sitting, each on the corner of a square plate which is 20 cm on a side.  Each bug begins to walk with a steady speed of 1 cm/s directly towards the bug on its right.  How far will each bug walk before they meet in the center and how long will this take?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and the solution is…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What does the path look like?</a:t>
            </a:r>
          </a:p>
          <a:p>
            <a:pPr eaLnBrk="1" hangingPunct="1">
              <a:defRPr/>
            </a:pPr>
            <a:r>
              <a:rPr lang="en-US" sz="2800" dirty="0" smtClean="0"/>
              <a:t>Is there a “clever” way to solve this? </a:t>
            </a:r>
            <a:r>
              <a:rPr lang="en-US" sz="1200" dirty="0" smtClean="0"/>
              <a:t>(yes – why else would I ask!)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4904173" y="6324600"/>
            <a:ext cx="3810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spcBef>
                <a:spcPct val="20000"/>
              </a:spcBef>
              <a:buFont typeface="Tahoma" charset="0"/>
              <a:buChar char="–"/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spcBef>
                <a:spcPct val="20000"/>
              </a:spcBef>
              <a:buFont typeface="Tahoma" charset="0"/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100" dirty="0">
                <a:hlinkClick r:id="rId4"/>
              </a:rPr>
              <a:t>(link to the VPYTHON code I wrote to produce the animation)</a:t>
            </a:r>
            <a:endParaRPr lang="en-US" altLang="en-US" sz="1100" dirty="0"/>
          </a:p>
        </p:txBody>
      </p:sp>
      <p:pic>
        <p:nvPicPr>
          <p:cNvPr id="4" name="bugs.avi">
            <a:hlinkClick r:id="" action="ppaction://media"/>
          </p:cNvPr>
          <p:cNvPicPr>
            <a:picLocks noGrp="1" noChangeAspect="1"/>
          </p:cNvPicPr>
          <p:nvPr>
            <p:ph type="media" sz="half" idx="2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903788" y="1536700"/>
            <a:ext cx="4038600" cy="4089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523</TotalTime>
  <Words>344</Words>
  <Application>Microsoft Office PowerPoint</Application>
  <PresentationFormat>On-screen Show (4:3)</PresentationFormat>
  <Paragraphs>35</Paragraphs>
  <Slides>10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Ocean</vt:lpstr>
      <vt:lpstr>Equation</vt:lpstr>
      <vt:lpstr>Applications of the Integral</vt:lpstr>
      <vt:lpstr>Riemann Sums - Riemann’s Defintion of Integral</vt:lpstr>
      <vt:lpstr>Motivating Problem…</vt:lpstr>
      <vt:lpstr>Other problems from your text…</vt:lpstr>
      <vt:lpstr>More applications…</vt:lpstr>
      <vt:lpstr>To solve it…</vt:lpstr>
      <vt:lpstr>Areas and Solids of Revolution</vt:lpstr>
      <vt:lpstr>Arc Lengths…</vt:lpstr>
      <vt:lpstr>and the solution is…</vt:lpstr>
      <vt:lpstr>Path Length or Pythagoras on Steroids!</vt:lpstr>
    </vt:vector>
  </TitlesOfParts>
  <Company>MAP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the Integral</dc:title>
  <dc:creator>Brian</dc:creator>
  <cp:lastModifiedBy>Brian Martin</cp:lastModifiedBy>
  <cp:revision>20</cp:revision>
  <dcterms:created xsi:type="dcterms:W3CDTF">2006-01-09T05:27:23Z</dcterms:created>
  <dcterms:modified xsi:type="dcterms:W3CDTF">2015-01-14T16:36:14Z</dcterms:modified>
</cp:coreProperties>
</file>