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9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148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48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AA97F-55AC-4E53-8B18-0AA0A81DC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6BF67-29A8-4AA9-8AB9-B22F6BC09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1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3F968-C2F8-4EB6-AA85-16613BB9D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3F361-4B39-4E8B-B6CC-25D0152B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6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AF803-B486-4539-81F5-6F19ED330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0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8DE7F-5FE1-4398-A387-FC2987162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7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5C7A2-1A41-4343-BC7E-90D94A8C7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1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A506A-32D4-4160-8657-5E1A96454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9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D0AF3-4C5E-410E-98E4-1290DECCE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1371E-51BF-4BBF-89F4-E0B9C2A69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944FC-ADFF-4569-ACF2-536B2FF21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7B741-5807-49C6-8717-E3C6A1795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5048E-E36A-45A0-A1E4-9AE7FDFC1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3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24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4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4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4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6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7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7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7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7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7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7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7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8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0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1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2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3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4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8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9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1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3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5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45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B1401D9-269E-49EA-93A1-D183F871F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5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6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6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6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000" smtClean="0"/>
              <a:t>Techniques of Integration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Or the fine art of pattern recognition!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756525" y="6056313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Chapter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Who’s this?</a:t>
            </a:r>
          </a:p>
        </p:txBody>
      </p:sp>
      <p:pic>
        <p:nvPicPr>
          <p:cNvPr id="12292" name="Picture 4" descr="einstein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600200"/>
            <a:ext cx="3035300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einste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1450975" cy="167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einstein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450975" cy="167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einstein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2800"/>
            <a:ext cx="1450975" cy="167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einstei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1450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362200" y="5181600"/>
            <a:ext cx="66294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/>
              <a:t>Pattern recognition is “built into us”.  We all possess amazing pattern recognition abilities!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/>
              <a:t>Name this tune…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Learning how to recognize integral patterns is much like learning to recognize familiar faces or tunes!</a:t>
            </a:r>
          </a:p>
        </p:txBody>
      </p:sp>
      <p:pic>
        <p:nvPicPr>
          <p:cNvPr id="2" name="14 Amazing Gra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305800" cy="17065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Why is integration so much harder than differentiation?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48768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Any “fool” can drop a vase!</a:t>
            </a:r>
            <a:br>
              <a:rPr lang="en-US" sz="2800" smtClean="0"/>
            </a:br>
            <a:r>
              <a:rPr lang="en-US" sz="2800" smtClean="0"/>
              <a:t>That’s differentiation.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 eaLnBrk="1" hangingPunct="1">
              <a:defRPr/>
            </a:pPr>
            <a:r>
              <a:rPr lang="en-US" sz="2800" smtClean="0"/>
              <a:t>Sometimes it takes an “artist” to put it back together!  That’s integration.</a:t>
            </a:r>
          </a:p>
        </p:txBody>
      </p:sp>
      <p:pic>
        <p:nvPicPr>
          <p:cNvPr id="18437" name="Picture 5" descr="portf4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052763"/>
            <a:ext cx="3154363" cy="3500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ortf4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3048000"/>
            <a:ext cx="3205163" cy="350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Summary of Techniques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667000" y="2209800"/>
            <a:ext cx="4267200" cy="2743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lang="en-CA" dirty="0"/>
              <a:t>Substitution</a:t>
            </a:r>
          </a:p>
          <a:p>
            <a:pPr algn="ctr">
              <a:defRPr/>
            </a:pPr>
            <a:r>
              <a:rPr lang="en-CA" dirty="0"/>
              <a:t>Integration by Parts</a:t>
            </a:r>
          </a:p>
          <a:p>
            <a:pPr algn="ctr">
              <a:defRPr/>
            </a:pPr>
            <a:r>
              <a:rPr lang="en-CA" dirty="0"/>
              <a:t>Trigonometric Integrals</a:t>
            </a:r>
          </a:p>
          <a:p>
            <a:pPr algn="ctr">
              <a:defRPr/>
            </a:pPr>
            <a:r>
              <a:rPr lang="en-CA" dirty="0"/>
              <a:t>Trig Substitution</a:t>
            </a:r>
          </a:p>
          <a:p>
            <a:pPr algn="ctr">
              <a:defRPr/>
            </a:pPr>
            <a:r>
              <a:rPr lang="en-CA" dirty="0">
                <a:solidFill>
                  <a:schemeClr val="bg1">
                    <a:lumMod val="60000"/>
                    <a:lumOff val="40000"/>
                  </a:schemeClr>
                </a:solidFill>
              </a:rPr>
              <a:t>Partial Fraction</a:t>
            </a:r>
          </a:p>
          <a:p>
            <a:pPr algn="ctr">
              <a:defRPr/>
            </a:pPr>
            <a:r>
              <a:rPr lang="en-CA" dirty="0"/>
              <a:t>CAS and Tables</a:t>
            </a:r>
          </a:p>
          <a:p>
            <a:pPr algn="ctr">
              <a:defRPr/>
            </a:pPr>
            <a:r>
              <a:rPr lang="en-CA" dirty="0"/>
              <a:t>Numerical</a:t>
            </a:r>
            <a:endParaRPr lang="en-US" dirty="0"/>
          </a:p>
        </p:txBody>
      </p:sp>
      <p:cxnSp>
        <p:nvCxnSpPr>
          <p:cNvPr id="7172" name="Elbow Connector 8"/>
          <p:cNvCxnSpPr>
            <a:cxnSpLocks noChangeShapeType="1"/>
          </p:cNvCxnSpPr>
          <p:nvPr/>
        </p:nvCxnSpPr>
        <p:spPr bwMode="auto">
          <a:xfrm rot="16200000" flipH="1">
            <a:off x="5448300" y="4343400"/>
            <a:ext cx="838200" cy="8382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73" name="Elbow Connector 10"/>
          <p:cNvCxnSpPr>
            <a:cxnSpLocks noChangeShapeType="1"/>
          </p:cNvCxnSpPr>
          <p:nvPr/>
        </p:nvCxnSpPr>
        <p:spPr bwMode="auto">
          <a:xfrm rot="10800000">
            <a:off x="1524000" y="2819400"/>
            <a:ext cx="2286000" cy="2286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74" name="Elbow Connector 12"/>
          <p:cNvCxnSpPr>
            <a:cxnSpLocks noChangeShapeType="1"/>
          </p:cNvCxnSpPr>
          <p:nvPr/>
        </p:nvCxnSpPr>
        <p:spPr bwMode="auto">
          <a:xfrm flipV="1">
            <a:off x="5867400" y="2394744"/>
            <a:ext cx="1447800" cy="6858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75" name="Elbow Connector 14"/>
          <p:cNvCxnSpPr>
            <a:cxnSpLocks noChangeShapeType="1"/>
          </p:cNvCxnSpPr>
          <p:nvPr/>
        </p:nvCxnSpPr>
        <p:spPr bwMode="auto">
          <a:xfrm rot="10800000" flipV="1">
            <a:off x="1752600" y="3581400"/>
            <a:ext cx="2209800" cy="7620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7176" name="Elbow Connector 16"/>
          <p:cNvCxnSpPr>
            <a:cxnSpLocks noChangeShapeType="1"/>
          </p:cNvCxnSpPr>
          <p:nvPr/>
        </p:nvCxnSpPr>
        <p:spPr bwMode="auto">
          <a:xfrm rot="5400000">
            <a:off x="3695700" y="4989620"/>
            <a:ext cx="1219200" cy="3810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177" name="TextBox 18"/>
          <p:cNvSpPr txBox="1">
            <a:spLocks noChangeArrowheads="1"/>
          </p:cNvSpPr>
          <p:nvPr/>
        </p:nvSpPr>
        <p:spPr bwMode="auto">
          <a:xfrm>
            <a:off x="3990533" y="5829099"/>
            <a:ext cx="505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altLang="en-US" dirty="0" smtClean="0"/>
              <a:t>7.5</a:t>
            </a:r>
            <a:endParaRPr lang="en-US" altLang="en-US" dirty="0"/>
          </a:p>
        </p:txBody>
      </p:sp>
      <p:sp>
        <p:nvSpPr>
          <p:cNvPr id="7178" name="TextBox 19"/>
          <p:cNvSpPr txBox="1">
            <a:spLocks noChangeArrowheads="1"/>
          </p:cNvSpPr>
          <p:nvPr/>
        </p:nvSpPr>
        <p:spPr bwMode="auto">
          <a:xfrm>
            <a:off x="6101918" y="5301456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altLang="en-US" dirty="0" smtClean="0"/>
              <a:t>7.3</a:t>
            </a:r>
            <a:endParaRPr lang="en-US" altLang="en-US" dirty="0"/>
          </a:p>
        </p:txBody>
      </p:sp>
      <p:sp>
        <p:nvSpPr>
          <p:cNvPr id="7179" name="TextBox 20"/>
          <p:cNvSpPr txBox="1">
            <a:spLocks noChangeArrowheads="1"/>
          </p:cNvSpPr>
          <p:nvPr/>
        </p:nvSpPr>
        <p:spPr bwMode="auto">
          <a:xfrm>
            <a:off x="1447800" y="28956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altLang="en-US"/>
              <a:t>7.1</a:t>
            </a:r>
            <a:endParaRPr lang="en-US" altLang="en-US"/>
          </a:p>
        </p:txBody>
      </p:sp>
      <p:sp>
        <p:nvSpPr>
          <p:cNvPr id="7180" name="TextBox 21"/>
          <p:cNvSpPr txBox="1">
            <a:spLocks noChangeArrowheads="1"/>
          </p:cNvSpPr>
          <p:nvPr/>
        </p:nvSpPr>
        <p:spPr bwMode="auto">
          <a:xfrm>
            <a:off x="7391400" y="220980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altLang="en-US" dirty="0"/>
              <a:t>7.2</a:t>
            </a:r>
            <a:endParaRPr lang="en-US" altLang="en-US" dirty="0"/>
          </a:p>
        </p:txBody>
      </p:sp>
      <p:sp>
        <p:nvSpPr>
          <p:cNvPr id="7181" name="TextBox 22"/>
          <p:cNvSpPr txBox="1">
            <a:spLocks noChangeArrowheads="1"/>
          </p:cNvSpPr>
          <p:nvPr/>
        </p:nvSpPr>
        <p:spPr bwMode="auto">
          <a:xfrm>
            <a:off x="1447800" y="4419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CA" altLang="en-US" dirty="0" smtClean="0"/>
              <a:t>7.4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mtClean="0"/>
              <a:t>Examples…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Pg</a:t>
            </a:r>
            <a:r>
              <a:rPr lang="en-US" dirty="0" smtClean="0"/>
              <a:t> </a:t>
            </a:r>
            <a:r>
              <a:rPr lang="en-US" dirty="0" smtClean="0"/>
              <a:t>408 - 409</a:t>
            </a:r>
            <a:r>
              <a:rPr lang="en-US" dirty="0" smtClean="0"/>
              <a:t>: 9,10,13,24,27,40,47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Do the following:</a:t>
            </a:r>
          </a:p>
          <a:p>
            <a:pPr lvl="1" eaLnBrk="1" hangingPunct="1">
              <a:defRPr/>
            </a:pPr>
            <a:r>
              <a:rPr lang="en-CA" dirty="0" smtClean="0"/>
              <a:t>Read section 7.5 – </a:t>
            </a:r>
            <a:r>
              <a:rPr lang="en-CA" i="1" dirty="0" smtClean="0"/>
              <a:t>Strategy for Integration</a:t>
            </a:r>
            <a:endParaRPr lang="en-US" i="1" dirty="0" smtClean="0"/>
          </a:p>
          <a:p>
            <a:pPr lvl="1" eaLnBrk="1" hangingPunct="1">
              <a:defRPr/>
            </a:pPr>
            <a:r>
              <a:rPr lang="en-US" dirty="0" smtClean="0"/>
              <a:t>Identify the pattern</a:t>
            </a:r>
          </a:p>
          <a:p>
            <a:pPr lvl="1" eaLnBrk="1" hangingPunct="1">
              <a:defRPr/>
            </a:pPr>
            <a:r>
              <a:rPr lang="en-US" dirty="0" smtClean="0"/>
              <a:t>Decide on the appropriate subs</a:t>
            </a:r>
          </a:p>
          <a:p>
            <a:pPr lvl="1" eaLnBrk="1" hangingPunct="1">
              <a:defRPr/>
            </a:pPr>
            <a:r>
              <a:rPr lang="en-US" dirty="0" smtClean="0"/>
              <a:t>Integrate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211</TotalTime>
  <Words>121</Words>
  <Application>Microsoft Office PowerPoint</Application>
  <PresentationFormat>On-screen Show (4:3)</PresentationFormat>
  <Paragraphs>31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Digital Dots</vt:lpstr>
      <vt:lpstr>Techniques of Integration</vt:lpstr>
      <vt:lpstr>Who’s this?</vt:lpstr>
      <vt:lpstr>Name this tune…</vt:lpstr>
      <vt:lpstr>Why is integration so much harder than differentiation? </vt:lpstr>
      <vt:lpstr>Summary of Techniques</vt:lpstr>
      <vt:lpstr>Examples…</vt:lpstr>
    </vt:vector>
  </TitlesOfParts>
  <Company>map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Techniques of Integration</dc:title>
  <dc:creator>brian</dc:creator>
  <cp:lastModifiedBy>Brian Martin</cp:lastModifiedBy>
  <cp:revision>10</cp:revision>
  <dcterms:created xsi:type="dcterms:W3CDTF">2006-01-29T22:05:36Z</dcterms:created>
  <dcterms:modified xsi:type="dcterms:W3CDTF">2015-02-02T16:26:57Z</dcterms:modified>
</cp:coreProperties>
</file>