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1" r:id="rId2"/>
  </p:sldMasterIdLst>
  <p:sldIdLst>
    <p:sldId id="256" r:id="rId3"/>
    <p:sldId id="257" r:id="rId4"/>
    <p:sldId id="280" r:id="rId5"/>
    <p:sldId id="258" r:id="rId6"/>
    <p:sldId id="259" r:id="rId7"/>
    <p:sldId id="260" r:id="rId8"/>
    <p:sldId id="271" r:id="rId9"/>
    <p:sldId id="261" r:id="rId10"/>
    <p:sldId id="262" r:id="rId11"/>
    <p:sldId id="265" r:id="rId12"/>
    <p:sldId id="263" r:id="rId13"/>
    <p:sldId id="264" r:id="rId14"/>
    <p:sldId id="267" r:id="rId15"/>
    <p:sldId id="268" r:id="rId16"/>
    <p:sldId id="270" r:id="rId17"/>
    <p:sldId id="269" r:id="rId18"/>
    <p:sldId id="272" r:id="rId19"/>
    <p:sldId id="273" r:id="rId20"/>
    <p:sldId id="274" r:id="rId21"/>
    <p:sldId id="275" r:id="rId22"/>
    <p:sldId id="276" r:id="rId23"/>
    <p:sldId id="277" r:id="rId24"/>
    <p:sldId id="266" r:id="rId25"/>
    <p:sldId id="278" r:id="rId26"/>
    <p:sldId id="279"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00" autoAdjust="0"/>
  </p:normalViewPr>
  <p:slideViewPr>
    <p:cSldViewPr>
      <p:cViewPr>
        <p:scale>
          <a:sx n="100" d="100"/>
          <a:sy n="100" d="100"/>
        </p:scale>
        <p:origin x="-130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C4AADF-B215-44AB-8AC1-6942420F58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5B27D4-5088-412E-9EBF-0BBB82A7ABB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952494-DFD1-4499-9B75-FEF5A17CB62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76FA7FAD-F68F-4A13-AE80-153996812AE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39946"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3994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fld id="{DE1C7664-85AF-4365-B470-41E01D0E4F7E}" type="datetimeFigureOut">
              <a:rPr lang="en-US"/>
              <a:pPr>
                <a:defRPr/>
              </a:pPr>
              <a:t>11/16/2017</a:t>
            </a:fld>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5E3B3137-B0F6-4BAA-8B62-7A379CB74DF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479DB79E-47BF-4BB8-903D-9AE8FDED00BE}" type="datetimeFigureOut">
              <a:rPr lang="en-US"/>
              <a:pPr>
                <a:defRPr/>
              </a:pPr>
              <a:t>11/16/2017</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244AEF00-AF3A-4357-98A0-D6B7E26039B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4A081E66-E3B7-4DA8-9996-55E56118886D}" type="datetimeFigureOut">
              <a:rPr lang="en-US"/>
              <a:pPr>
                <a:defRPr/>
              </a:pPr>
              <a:t>11/16/2017</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B922549-ED49-4EB9-806D-4D74A5D23EF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fld id="{32861DF5-CAD7-4AC2-8CA5-A5C010BEDB6B}" type="datetimeFigureOut">
              <a:rPr lang="en-US"/>
              <a:pPr>
                <a:defRPr/>
              </a:pPr>
              <a:t>11/16/2017</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5402BBEB-9EC6-4768-B677-03781DCCF48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fld id="{DFC75A28-DB1B-48A0-B541-E244D5661BD1}" type="datetimeFigureOut">
              <a:rPr lang="en-US"/>
              <a:pPr>
                <a:defRPr/>
              </a:pPr>
              <a:t>11/16/2017</a:t>
            </a:fld>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E2F9E034-2D97-4F5D-8267-A7854B8E358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fld id="{4F8FFE02-DA35-4E3F-9DB4-30F354D58CDA}" type="datetimeFigureOut">
              <a:rPr lang="en-US"/>
              <a:pPr>
                <a:defRPr/>
              </a:pPr>
              <a:t>11/16/2017</a:t>
            </a:fld>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5BE9F1CB-D1F1-4A17-A60E-D1AF614CA4B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1B981F25-0496-423D-B992-E3BA4ABD079F}" type="datetimeFigureOut">
              <a:rPr lang="en-US"/>
              <a:pPr>
                <a:defRPr/>
              </a:pPr>
              <a:t>11/16/2017</a:t>
            </a:fld>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4AA92431-BB52-4C62-A556-870C28CFDD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C407EC-5635-409C-B6B8-0BB7EF91D6C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AB1EB950-39A0-4E8E-90BA-F32CB50A810D}" type="datetimeFigureOut">
              <a:rPr lang="en-US"/>
              <a:pPr>
                <a:defRPr/>
              </a:pPr>
              <a:t>11/16/2017</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E2138BC-DE6C-4208-8999-76A72C08958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775D6FFE-3C28-4B53-9A97-0D811168ECC6}" type="datetimeFigureOut">
              <a:rPr lang="en-US"/>
              <a:pPr>
                <a:defRPr/>
              </a:pPr>
              <a:t>11/16/2017</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2E1EA41-BC16-4A15-BF34-E63A22A1839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3324CCCC-4337-4AE2-9032-74490CB675F9}" type="datetimeFigureOut">
              <a:rPr lang="en-US"/>
              <a:pPr>
                <a:defRPr/>
              </a:pPr>
              <a:t>11/16/2017</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2355F33D-C144-4A7E-8B8E-0265AE42419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EBD539B9-A8BF-4F0A-A7D9-B713B0D9CBDB}" type="datetimeFigureOut">
              <a:rPr lang="en-US"/>
              <a:pPr>
                <a:defRPr/>
              </a:pPr>
              <a:t>11/16/2017</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98BDB70E-E8F0-44B8-B058-7BFE90FA267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
          <p:cNvSpPr>
            <a:spLocks noGrp="1" noChangeArrowheads="1"/>
          </p:cNvSpPr>
          <p:nvPr>
            <p:ph type="dt" sz="half" idx="10"/>
          </p:nvPr>
        </p:nvSpPr>
        <p:spPr>
          <a:ln/>
        </p:spPr>
        <p:txBody>
          <a:bodyPr/>
          <a:lstStyle>
            <a:lvl1pPr>
              <a:defRPr/>
            </a:lvl1pPr>
          </a:lstStyle>
          <a:p>
            <a:pPr>
              <a:defRPr/>
            </a:pPr>
            <a:fld id="{2A5A76D2-003E-40D4-A2FE-CA8ADCE45EB2}" type="datetimeFigureOut">
              <a:rPr lang="en-US"/>
              <a:pPr>
                <a:defRPr/>
              </a:pPr>
              <a:t>11/16/2017</a:t>
            </a:fld>
            <a:endParaRPr lang="en-US"/>
          </a:p>
        </p:txBody>
      </p:sp>
      <p:sp>
        <p:nvSpPr>
          <p:cNvPr id="7" name="Rectangle 13"/>
          <p:cNvSpPr>
            <a:spLocks noGrp="1" noChangeArrowheads="1"/>
          </p:cNvSpPr>
          <p:nvPr>
            <p:ph type="ftr" sz="quarter" idx="11"/>
          </p:nvPr>
        </p:nvSpPr>
        <p:spPr>
          <a:ln/>
        </p:spPr>
        <p:txBody>
          <a:bodyPr/>
          <a:lstStyle>
            <a:lvl1pPr>
              <a:defRPr/>
            </a:lvl1pPr>
          </a:lstStyle>
          <a:p>
            <a:pPr>
              <a:defRPr/>
            </a:pPr>
            <a:endParaRPr lang="en-US"/>
          </a:p>
        </p:txBody>
      </p:sp>
      <p:sp>
        <p:nvSpPr>
          <p:cNvPr id="8" name="Rectangle 14"/>
          <p:cNvSpPr>
            <a:spLocks noGrp="1" noChangeArrowheads="1"/>
          </p:cNvSpPr>
          <p:nvPr>
            <p:ph type="sldNum" sz="quarter" idx="12"/>
          </p:nvPr>
        </p:nvSpPr>
        <p:spPr>
          <a:ln/>
        </p:spPr>
        <p:txBody>
          <a:bodyPr/>
          <a:lstStyle>
            <a:lvl1pPr>
              <a:defRPr/>
            </a:lvl1pPr>
          </a:lstStyle>
          <a:p>
            <a:pPr>
              <a:defRPr/>
            </a:pPr>
            <a:fld id="{DE583AA9-CD87-49D4-9A82-F40927083B7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5E9BD5-FAB6-4D3B-923D-372BC02BBCC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406DF5-0D8F-4392-B384-AF0FB8631C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717660-AEA6-43FB-8FA2-7D949B6054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6150DD-45C3-46C9-B200-17D0611878E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C8A332-E92B-4B1D-A224-433AA35A52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4D41BD-988B-4EFE-AC8F-A84D3656D4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782B06-7186-45A7-969E-A5ED73D697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828CAB2-574F-452C-BF84-6AD0433785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5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389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389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389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389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389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389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389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389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89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pPr>
              <a:defRPr/>
            </a:pPr>
            <a:fld id="{AE4BEC7F-DE93-47F8-B1B1-BF7DD0FA5A5F}" type="datetimeFigureOut">
              <a:rPr lang="en-US"/>
              <a:pPr>
                <a:defRPr/>
              </a:pPr>
              <a:t>11/16/2017</a:t>
            </a:fld>
            <a:endParaRPr lang="en-US"/>
          </a:p>
        </p:txBody>
      </p:sp>
      <p:sp>
        <p:nvSpPr>
          <p:cNvPr id="389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pPr>
              <a:defRPr/>
            </a:pPr>
            <a:endParaRPr lang="en-US"/>
          </a:p>
        </p:txBody>
      </p:sp>
      <p:sp>
        <p:nvSpPr>
          <p:cNvPr id="389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pPr>
              <a:defRPr/>
            </a:pPr>
            <a:fld id="{DA3C3C24-1B7E-4909-BFF4-692E09EFBDA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55"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cvs.ca/martin/astro/kingsu/flash/ptolemaic.swf"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kcvs.ca/site/projects/physics_files/specialRelativity/michelsonMorley/mmExperiment.swf" TargetMode="Externa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C:\kcvs\martin\phil334\sound\Thu%20Sep%2023%2009;45;06%202010.mp3"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kcvs\martin\phil334\sound\Thu%20Sep%2023%2012;19;57%202010.mp3" TargetMode="Externa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C:\kcvs\martin\phil334\sound\Thu%20Sep%2023%2012;43;38%202010.mp3" TargetMode="Externa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6"/>
          <p:cNvSpPr>
            <a:spLocks noChangeArrowheads="1"/>
          </p:cNvSpPr>
          <p:nvPr/>
        </p:nvSpPr>
        <p:spPr bwMode="auto">
          <a:xfrm>
            <a:off x="250825" y="1125538"/>
            <a:ext cx="5976938" cy="936625"/>
          </a:xfrm>
          <a:prstGeom prst="rect">
            <a:avLst/>
          </a:prstGeom>
          <a:solidFill>
            <a:schemeClr val="accent1">
              <a:alpha val="59999"/>
            </a:schemeClr>
          </a:solidFill>
          <a:ln w="9525">
            <a:solidFill>
              <a:schemeClr val="tx1"/>
            </a:solidFill>
            <a:miter lim="800000"/>
            <a:headEnd/>
            <a:tailEnd/>
          </a:ln>
        </p:spPr>
        <p:txBody>
          <a:bodyPr wrap="none" anchor="ctr"/>
          <a:lstStyle/>
          <a:p>
            <a:endParaRPr lang="en-US"/>
          </a:p>
        </p:txBody>
      </p:sp>
      <p:sp>
        <p:nvSpPr>
          <p:cNvPr id="5123" name="Rectangle 5"/>
          <p:cNvSpPr>
            <a:spLocks noChangeArrowheads="1"/>
          </p:cNvSpPr>
          <p:nvPr/>
        </p:nvSpPr>
        <p:spPr bwMode="auto">
          <a:xfrm>
            <a:off x="2555875" y="5661025"/>
            <a:ext cx="6337300" cy="936625"/>
          </a:xfrm>
          <a:prstGeom prst="rect">
            <a:avLst/>
          </a:prstGeom>
          <a:solidFill>
            <a:schemeClr val="accent1">
              <a:alpha val="59999"/>
            </a:schemeClr>
          </a:solidFill>
          <a:ln w="9525">
            <a:solidFill>
              <a:schemeClr val="tx1"/>
            </a:solidFill>
            <a:miter lim="800000"/>
            <a:headEnd/>
            <a:tailEnd/>
          </a:ln>
        </p:spPr>
        <p:txBody>
          <a:bodyPr wrap="none" anchor="ctr"/>
          <a:lstStyle/>
          <a:p>
            <a:endParaRPr lang="en-US"/>
          </a:p>
        </p:txBody>
      </p:sp>
      <p:sp>
        <p:nvSpPr>
          <p:cNvPr id="5124" name="Rectangle 2"/>
          <p:cNvSpPr>
            <a:spLocks noGrp="1" noChangeArrowheads="1"/>
          </p:cNvSpPr>
          <p:nvPr>
            <p:ph type="ctrTitle"/>
          </p:nvPr>
        </p:nvSpPr>
        <p:spPr>
          <a:xfrm>
            <a:off x="323850" y="836613"/>
            <a:ext cx="6048375" cy="1470025"/>
          </a:xfrm>
        </p:spPr>
        <p:txBody>
          <a:bodyPr/>
          <a:lstStyle/>
          <a:p>
            <a:pPr algn="l" eaLnBrk="1" hangingPunct="1"/>
            <a:r>
              <a:rPr lang="en-CA" sz="4800" smtClean="0"/>
              <a:t>Is Science Rational?</a:t>
            </a:r>
            <a:endParaRPr lang="en-US" sz="4800" smtClean="0"/>
          </a:p>
        </p:txBody>
      </p:sp>
      <p:sp>
        <p:nvSpPr>
          <p:cNvPr id="5125" name="Rectangle 3"/>
          <p:cNvSpPr>
            <a:spLocks noGrp="1" noChangeArrowheads="1"/>
          </p:cNvSpPr>
          <p:nvPr>
            <p:ph type="subTitle" idx="1"/>
          </p:nvPr>
        </p:nvSpPr>
        <p:spPr>
          <a:xfrm>
            <a:off x="2411413" y="5805488"/>
            <a:ext cx="6400800" cy="766762"/>
          </a:xfrm>
        </p:spPr>
        <p:txBody>
          <a:bodyPr/>
          <a:lstStyle/>
          <a:p>
            <a:pPr algn="r" eaLnBrk="1" hangingPunct="1"/>
            <a:r>
              <a:rPr lang="en-CA" sz="2000" b="1" smtClean="0">
                <a:solidFill>
                  <a:schemeClr val="tx1"/>
                </a:solidFill>
              </a:rPr>
              <a:t>Exploring the thinking of Michael Polanyi, Thomas Kuhn and Nicholas Maxwell</a:t>
            </a:r>
            <a:endParaRPr lang="en-US" sz="2000" b="1"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333375"/>
            <a:ext cx="8291512" cy="1008063"/>
          </a:xfrm>
        </p:spPr>
        <p:txBody>
          <a:bodyPr rtlCol="0">
            <a:normAutofit fontScale="90000"/>
          </a:bodyPr>
          <a:lstStyle/>
          <a:p>
            <a:pPr algn="l" eaLnBrk="1" fontAlgn="auto" hangingPunct="1">
              <a:spcAft>
                <a:spcPts val="0"/>
              </a:spcAft>
              <a:defRPr/>
            </a:pPr>
            <a:r>
              <a:rPr lang="en-CA" sz="4000" smtClean="0"/>
              <a:t>What is “Objectivity”?</a:t>
            </a:r>
            <a:br>
              <a:rPr lang="en-CA" sz="4000" smtClean="0"/>
            </a:br>
            <a:endParaRPr lang="en-US" sz="4000" smtClean="0"/>
          </a:p>
        </p:txBody>
      </p:sp>
      <p:sp>
        <p:nvSpPr>
          <p:cNvPr id="14339" name="Rectangle 3"/>
          <p:cNvSpPr>
            <a:spLocks noGrp="1" noChangeArrowheads="1"/>
          </p:cNvSpPr>
          <p:nvPr>
            <p:ph idx="1"/>
          </p:nvPr>
        </p:nvSpPr>
        <p:spPr/>
        <p:txBody>
          <a:bodyPr/>
          <a:lstStyle/>
          <a:p>
            <a:pPr eaLnBrk="1" hangingPunct="1"/>
            <a:r>
              <a:rPr lang="en-CA" smtClean="0"/>
              <a:t>Back to Copernicus</a:t>
            </a:r>
          </a:p>
          <a:p>
            <a:pPr eaLnBrk="1" hangingPunct="1"/>
            <a:endParaRPr lang="en-CA" smtClean="0"/>
          </a:p>
          <a:p>
            <a:pPr eaLnBrk="1" hangingPunct="1"/>
            <a:endParaRPr lang="en-CA" smtClean="0"/>
          </a:p>
          <a:p>
            <a:pPr eaLnBrk="1" hangingPunct="1"/>
            <a:endParaRPr lang="en-CA" smtClean="0"/>
          </a:p>
          <a:p>
            <a:pPr eaLnBrk="1" hangingPunct="1"/>
            <a:r>
              <a:rPr lang="en-CA" smtClean="0"/>
              <a:t>Relativity and the Michelson-Morley Experiment</a:t>
            </a:r>
            <a:endParaRPr lang="en-US" smtClean="0"/>
          </a:p>
        </p:txBody>
      </p:sp>
      <p:pic>
        <p:nvPicPr>
          <p:cNvPr id="14340" name="Picture 4" descr="ptolemaic">
            <a:hlinkClick r:id="rId3"/>
          </p:cNvPr>
          <p:cNvPicPr>
            <a:picLocks noChangeAspect="1" noChangeArrowheads="1"/>
          </p:cNvPicPr>
          <p:nvPr/>
        </p:nvPicPr>
        <p:blipFill>
          <a:blip r:embed="rId4" cstate="print"/>
          <a:srcRect/>
          <a:stretch>
            <a:fillRect/>
          </a:stretch>
        </p:blipFill>
        <p:spPr bwMode="auto">
          <a:xfrm>
            <a:off x="4859338" y="1125538"/>
            <a:ext cx="2765425" cy="2312987"/>
          </a:xfrm>
          <a:prstGeom prst="rect">
            <a:avLst/>
          </a:prstGeom>
          <a:noFill/>
          <a:ln w="9525">
            <a:noFill/>
            <a:miter lim="800000"/>
            <a:headEnd/>
            <a:tailEnd/>
          </a:ln>
        </p:spPr>
      </p:pic>
      <p:pic>
        <p:nvPicPr>
          <p:cNvPr id="14341" name="Snagit_PPT535" descr="PPT535">
            <a:hlinkClick r:id="rId5"/>
          </p:cNvPr>
          <p:cNvPicPr>
            <a:picLocks noChangeAspect="1" noChangeArrowheads="1"/>
          </p:cNvPicPr>
          <p:nvPr/>
        </p:nvPicPr>
        <p:blipFill>
          <a:blip r:embed="rId6" cstate="print"/>
          <a:srcRect/>
          <a:stretch>
            <a:fillRect/>
          </a:stretch>
        </p:blipFill>
        <p:spPr bwMode="auto">
          <a:xfrm>
            <a:off x="3276600" y="4581525"/>
            <a:ext cx="2663825"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eaLnBrk="1" hangingPunct="1"/>
            <a:r>
              <a:rPr lang="en-CA" sz="4000" smtClean="0"/>
              <a:t>Polanyi’s Conception of Objectivity</a:t>
            </a:r>
            <a:endParaRPr lang="en-US" sz="4000" smtClean="0"/>
          </a:p>
        </p:txBody>
      </p:sp>
      <p:sp>
        <p:nvSpPr>
          <p:cNvPr id="15363" name="Content Placeholder 5"/>
          <p:cNvSpPr>
            <a:spLocks noGrp="1"/>
          </p:cNvSpPr>
          <p:nvPr>
            <p:ph idx="1"/>
          </p:nvPr>
        </p:nvSpPr>
        <p:spPr/>
        <p:txBody>
          <a:bodyPr/>
          <a:lstStyle/>
          <a:p>
            <a:pPr eaLnBrk="1" hangingPunct="1"/>
            <a:r>
              <a:rPr lang="en-CA" smtClean="0"/>
              <a:t>Behaving </a:t>
            </a:r>
            <a:r>
              <a:rPr lang="en-CA" i="1" smtClean="0"/>
              <a:t>objectively</a:t>
            </a:r>
            <a:r>
              <a:rPr lang="en-CA" smtClean="0"/>
              <a:t> entails attending to the “rational appeal” within a theory</a:t>
            </a:r>
          </a:p>
          <a:p>
            <a:pPr eaLnBrk="1" hangingPunct="1"/>
            <a:r>
              <a:rPr lang="en-CA" smtClean="0"/>
              <a:t>Theoretic knowledge is more objective than the knowledge offered by the senses</a:t>
            </a:r>
          </a:p>
          <a:p>
            <a:pPr eaLnBrk="1" hangingPunct="1"/>
            <a:r>
              <a:rPr lang="en-CA" smtClean="0"/>
              <a:t>We transcend our subjectivity by “striving passionately to fulfil our personal obligations to universal standards”.</a:t>
            </a:r>
          </a:p>
          <a:p>
            <a:pPr eaLnBrk="1" hangingPunct="1"/>
            <a:endParaRPr lang="en-CA" smtClean="0"/>
          </a:p>
          <a:p>
            <a:pPr eaLnBrk="1" hangingPunct="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eaLnBrk="1" hangingPunct="1"/>
            <a:endParaRPr lang="en-US" b="1" smtClean="0"/>
          </a:p>
          <a:p>
            <a:pPr eaLnBrk="1" hangingPunct="1"/>
            <a:endParaRPr lang="en-US" smtClean="0"/>
          </a:p>
        </p:txBody>
      </p:sp>
      <p:sp>
        <p:nvSpPr>
          <p:cNvPr id="6" name="TextBox 5"/>
          <p:cNvSpPr txBox="1"/>
          <p:nvPr/>
        </p:nvSpPr>
        <p:spPr>
          <a:xfrm>
            <a:off x="428625" y="714375"/>
            <a:ext cx="8001000" cy="5354638"/>
          </a:xfrm>
          <a:prstGeom prst="rect">
            <a:avLst/>
          </a:prstGeom>
          <a:solidFill>
            <a:schemeClr val="accent6">
              <a:lumMod val="40000"/>
              <a:lumOff val="60000"/>
              <a:alpha val="54000"/>
            </a:schemeClr>
          </a:solidFill>
        </p:spPr>
        <p:txBody>
          <a:bodyPr>
            <a:spAutoFit/>
          </a:bodyPr>
          <a:lstStyle/>
          <a:p>
            <a:pPr>
              <a:defRPr/>
            </a:pPr>
            <a:r>
              <a:rPr lang="en-US" dirty="0"/>
              <a:t>We cannot truly account for our acceptance of such theories (of modern physics) without endorsing our acknowledgement of a beauty that exhilarates and a profundity that entrances us. Yet the prevailing conception of science, based on the disjunction of subjectivity and objectivity, seeks—and must seek at all costs—to eliminate from science such passionate, personal, human appraisals of theories, or at least to minimize their function to that of </a:t>
            </a:r>
            <a:r>
              <a:rPr lang="en-US" dirty="0" smtClean="0"/>
              <a:t>a negligible </a:t>
            </a:r>
            <a:r>
              <a:rPr lang="en-US" dirty="0"/>
              <a:t>by-play. For modern man has set up as the ideal of knowledge</a:t>
            </a:r>
          </a:p>
          <a:p>
            <a:pPr>
              <a:defRPr/>
            </a:pPr>
            <a:r>
              <a:rPr lang="en-US" dirty="0"/>
              <a:t>the conception of natural science as a set of statements which is 'objective'</a:t>
            </a:r>
          </a:p>
          <a:p>
            <a:pPr>
              <a:defRPr/>
            </a:pPr>
            <a:r>
              <a:rPr lang="en-US" dirty="0"/>
              <a:t>in the sense that its substance is entirely determined by observation, even</a:t>
            </a:r>
          </a:p>
          <a:p>
            <a:pPr>
              <a:defRPr/>
            </a:pPr>
            <a:r>
              <a:rPr lang="en-US" dirty="0"/>
              <a:t>while its presentation may be shaped by convention. This conception,</a:t>
            </a:r>
          </a:p>
          <a:p>
            <a:pPr>
              <a:defRPr/>
            </a:pPr>
            <a:r>
              <a:rPr lang="en-US" dirty="0"/>
              <a:t>stemming from a craving rooted in the very depths of our culture, would</a:t>
            </a:r>
          </a:p>
          <a:p>
            <a:pPr>
              <a:defRPr/>
            </a:pPr>
            <a:r>
              <a:rPr lang="en-US" dirty="0"/>
              <a:t>be shattered if the intuition of rationality in nature had to be acknowledged</a:t>
            </a:r>
          </a:p>
          <a:p>
            <a:pPr>
              <a:defRPr/>
            </a:pPr>
            <a:r>
              <a:rPr lang="en-US" dirty="0"/>
              <a:t>as a justifiable and indeed essential part of scientific theory. That</a:t>
            </a:r>
          </a:p>
          <a:p>
            <a:pPr>
              <a:defRPr/>
            </a:pPr>
            <a:r>
              <a:rPr lang="en-US" dirty="0"/>
              <a:t>is why scientific theory is represented as a mere economical description</a:t>
            </a:r>
          </a:p>
          <a:p>
            <a:pPr>
              <a:defRPr/>
            </a:pPr>
            <a:r>
              <a:rPr lang="en-US" dirty="0"/>
              <a:t>of facts; or as embodying a conventional policy for drawing empirical</a:t>
            </a:r>
          </a:p>
          <a:p>
            <a:pPr>
              <a:defRPr/>
            </a:pPr>
            <a:r>
              <a:rPr lang="en-US" dirty="0"/>
              <a:t>inferences; or as a working hypothesis, suited to man's practical convenience—interpretations that deliberately overlook the rational core</a:t>
            </a:r>
          </a:p>
          <a:p>
            <a:pPr>
              <a:defRPr/>
            </a:pPr>
            <a:r>
              <a:rPr lang="en-US" dirty="0"/>
              <a:t>of science.</a:t>
            </a:r>
          </a:p>
          <a:p>
            <a:pPr algn="r">
              <a:defRPr/>
            </a:pPr>
            <a:r>
              <a:rPr lang="en-CA" sz="1200" dirty="0"/>
              <a:t>Michael Polanyi, Personal Knowledge pg 15-16</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285750"/>
            <a:ext cx="8229600" cy="5840413"/>
          </a:xfrm>
        </p:spPr>
        <p:txBody>
          <a:bodyPr rtlCol="0">
            <a:normAutofit lnSpcReduction="10000"/>
          </a:bodyPr>
          <a:lstStyle/>
          <a:p>
            <a:pPr eaLnBrk="1" fontAlgn="auto" hangingPunct="1">
              <a:spcAft>
                <a:spcPts val="0"/>
              </a:spcAft>
              <a:buFont typeface="Arial" pitchFamily="34" charset="0"/>
              <a:buChar char="•"/>
              <a:defRPr/>
            </a:pPr>
            <a:endParaRPr lang="en-US" b="1" dirty="0" smtClean="0"/>
          </a:p>
          <a:p>
            <a:pPr eaLnBrk="1" fontAlgn="auto" hangingPunct="1">
              <a:spcAft>
                <a:spcPts val="0"/>
              </a:spcAft>
              <a:buFont typeface="Arial" pitchFamily="34" charset="0"/>
              <a:buChar char="•"/>
              <a:defRPr/>
            </a:pPr>
            <a:r>
              <a:rPr lang="en-CA" dirty="0" smtClean="0"/>
              <a:t>Rather than “doing away” with the body Polanyi places our humanity at the centre of the scientific process.  Science becomes “reliable” by:</a:t>
            </a:r>
          </a:p>
          <a:p>
            <a:pPr lvl="1" eaLnBrk="1" fontAlgn="auto" hangingPunct="1">
              <a:spcAft>
                <a:spcPts val="0"/>
              </a:spcAft>
              <a:buFont typeface="Arial" pitchFamily="34" charset="0"/>
              <a:buChar char="–"/>
              <a:defRPr/>
            </a:pPr>
            <a:r>
              <a:rPr lang="en-CA" dirty="0" smtClean="0"/>
              <a:t>Our “indwelling” in our discipline </a:t>
            </a:r>
          </a:p>
          <a:p>
            <a:pPr lvl="1" eaLnBrk="1" fontAlgn="auto" hangingPunct="1">
              <a:spcAft>
                <a:spcPts val="0"/>
              </a:spcAft>
              <a:buFont typeface="Arial" pitchFamily="34" charset="0"/>
              <a:buChar char="–"/>
              <a:defRPr/>
            </a:pPr>
            <a:r>
              <a:rPr lang="en-CA" dirty="0" smtClean="0"/>
              <a:t>Our participation in a “community of explorers”</a:t>
            </a:r>
          </a:p>
          <a:p>
            <a:pPr lvl="1" eaLnBrk="1" fontAlgn="auto" hangingPunct="1">
              <a:spcAft>
                <a:spcPts val="0"/>
              </a:spcAft>
              <a:buFont typeface="Arial" pitchFamily="34" charset="0"/>
              <a:buChar char="–"/>
              <a:defRPr/>
            </a:pPr>
            <a:r>
              <a:rPr lang="en-CA" dirty="0" smtClean="0"/>
              <a:t>Our passionate commitment or “universal intent” to asset claims that we believe true for all</a:t>
            </a:r>
          </a:p>
          <a:p>
            <a:pPr lvl="1" eaLnBrk="1" fontAlgn="auto" hangingPunct="1">
              <a:spcAft>
                <a:spcPts val="0"/>
              </a:spcAft>
              <a:buFont typeface="Arial" pitchFamily="34" charset="0"/>
              <a:buChar char="–"/>
              <a:defRPr/>
            </a:pPr>
            <a:r>
              <a:rPr lang="en-CA" dirty="0" smtClean="0"/>
              <a:t>Our tacit knowledge guiding us to the solution (or recognition) of a problem </a:t>
            </a:r>
            <a:br>
              <a:rPr lang="en-CA" dirty="0" smtClean="0"/>
            </a:b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214313" y="285750"/>
            <a:ext cx="8501062" cy="923925"/>
          </a:xfrm>
          <a:prstGeom prst="rect">
            <a:avLst/>
          </a:prstGeom>
          <a:noFill/>
          <a:ln w="9525">
            <a:noFill/>
            <a:miter lim="800000"/>
            <a:headEnd/>
            <a:tailEnd/>
          </a:ln>
        </p:spPr>
        <p:txBody>
          <a:bodyPr>
            <a:spAutoFit/>
          </a:bodyPr>
          <a:lstStyle/>
          <a:p>
            <a:r>
              <a:rPr lang="en-CA"/>
              <a:t>Polanyi develops a very human way of knowing that avoids the subjectivity/objectivity dualism:</a:t>
            </a:r>
          </a:p>
          <a:p>
            <a:endParaRPr lang="en-US"/>
          </a:p>
        </p:txBody>
      </p:sp>
      <p:sp>
        <p:nvSpPr>
          <p:cNvPr id="4" name="TextBox 3"/>
          <p:cNvSpPr txBox="1"/>
          <p:nvPr/>
        </p:nvSpPr>
        <p:spPr>
          <a:xfrm>
            <a:off x="714375" y="4714875"/>
            <a:ext cx="7715250" cy="166211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dirty="0"/>
              <a:t>..save the sciences ... from an obscurantist faith in the expert’s special skill, and in his personal knowledge and authority; a faith that so well fits our ‘post-rationalist’ and ‘post-critical’ age, proudly dedicated to the destruction of the tradition of rational philosophy, and of rational thought itself.</a:t>
            </a:r>
          </a:p>
          <a:p>
            <a:pPr algn="r">
              <a:defRPr/>
            </a:pPr>
            <a:r>
              <a:rPr lang="en-CA" sz="1200" dirty="0"/>
              <a:t>Sir Karl Popper, </a:t>
            </a:r>
            <a:r>
              <a:rPr lang="en-US" sz="1200" i="1" dirty="0"/>
              <a:t>The Logic of Scientific Discovery</a:t>
            </a:r>
            <a:endParaRPr lang="en-US" sz="1200" dirty="0"/>
          </a:p>
          <a:p>
            <a:pPr>
              <a:defRPr/>
            </a:pPr>
            <a:endParaRPr lang="en-US" dirty="0"/>
          </a:p>
        </p:txBody>
      </p:sp>
      <p:sp>
        <p:nvSpPr>
          <p:cNvPr id="5" name="TextBox 4"/>
          <p:cNvSpPr txBox="1"/>
          <p:nvPr/>
        </p:nvSpPr>
        <p:spPr>
          <a:xfrm>
            <a:off x="642910" y="1285860"/>
            <a:ext cx="7715304" cy="2215991"/>
          </a:xfrm>
          <a:prstGeom prst="rect">
            <a:avLst/>
          </a:prstGeom>
        </p:spPr>
        <p:style>
          <a:lnRef idx="1">
            <a:schemeClr val="dk1"/>
          </a:lnRef>
          <a:fillRef idx="1002">
            <a:schemeClr val="lt1"/>
          </a:fillRef>
          <a:effectRef idx="1">
            <a:schemeClr val="dk1"/>
          </a:effectRef>
          <a:fontRef idx="minor">
            <a:schemeClr val="dk1"/>
          </a:fontRef>
        </p:style>
        <p:txBody>
          <a:bodyPr>
            <a:spAutoFit/>
          </a:bodyPr>
          <a:lstStyle/>
          <a:p>
            <a:pPr>
              <a:defRPr/>
            </a:pPr>
            <a:r>
              <a:rPr lang="en-CA" dirty="0"/>
              <a:t>But this does not make our understanding subjective. Comprehension is neither an arbitrary act or a passive experience, but a responsible act claiming universal validity. Such knowledge is indeed objective in the sense of establishing contact with a hidden reality, contact that is defined as the condition for anticipating an indeterminate range of as yet unknown (and perhaps yet inconceivable) true implications.  It seems reasonable to describe </a:t>
            </a:r>
            <a:r>
              <a:rPr lang="en-CA" dirty="0" smtClean="0"/>
              <a:t>this </a:t>
            </a:r>
            <a:r>
              <a:rPr lang="en-CA" dirty="0"/>
              <a:t>fusion of the personal and the objective as </a:t>
            </a:r>
            <a:r>
              <a:rPr lang="en-CA" b="1" i="1" dirty="0"/>
              <a:t>personal knowledge</a:t>
            </a:r>
            <a:r>
              <a:rPr lang="en-CA" dirty="0"/>
              <a:t>.</a:t>
            </a:r>
          </a:p>
          <a:p>
            <a:pPr algn="r">
              <a:defRPr/>
            </a:pPr>
            <a:r>
              <a:rPr lang="en-CA" sz="1200" dirty="0"/>
              <a:t>Michael Polanyi, PK, vii-viii</a:t>
            </a:r>
            <a:endParaRPr lang="en-US" sz="1200" dirty="0"/>
          </a:p>
        </p:txBody>
      </p:sp>
      <p:sp>
        <p:nvSpPr>
          <p:cNvPr id="18439" name="TextBox 5"/>
          <p:cNvSpPr txBox="1">
            <a:spLocks noChangeArrowheads="1"/>
          </p:cNvSpPr>
          <p:nvPr/>
        </p:nvSpPr>
        <p:spPr bwMode="auto">
          <a:xfrm>
            <a:off x="142875" y="3857625"/>
            <a:ext cx="2057400" cy="369888"/>
          </a:xfrm>
          <a:prstGeom prst="rect">
            <a:avLst/>
          </a:prstGeom>
          <a:noFill/>
          <a:ln w="9525">
            <a:noFill/>
            <a:miter lim="800000"/>
            <a:headEnd/>
            <a:tailEnd/>
          </a:ln>
        </p:spPr>
        <p:txBody>
          <a:bodyPr wrap="none">
            <a:spAutoFit/>
          </a:bodyPr>
          <a:lstStyle/>
          <a:p>
            <a:r>
              <a:rPr lang="en-CA"/>
              <a:t>Popper hated this!</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pPr algn="l" eaLnBrk="1" hangingPunct="1"/>
            <a:r>
              <a:rPr lang="en-CA" smtClean="0"/>
              <a:t>Kuhn and Paradigms…</a:t>
            </a:r>
            <a:endParaRPr lang="en-US" smtClean="0"/>
          </a:p>
        </p:txBody>
      </p:sp>
      <p:sp>
        <p:nvSpPr>
          <p:cNvPr id="19459" name="Rectangle 3"/>
          <p:cNvSpPr>
            <a:spLocks noGrp="1" noChangeArrowheads="1"/>
          </p:cNvSpPr>
          <p:nvPr>
            <p:ph idx="1"/>
          </p:nvPr>
        </p:nvSpPr>
        <p:spPr>
          <a:xfrm>
            <a:off x="457200" y="1285875"/>
            <a:ext cx="8229600" cy="4840288"/>
          </a:xfrm>
        </p:spPr>
        <p:txBody>
          <a:bodyPr/>
          <a:lstStyle/>
          <a:p>
            <a:pPr eaLnBrk="1" hangingPunct="1"/>
            <a:r>
              <a:rPr lang="en-CA" smtClean="0"/>
              <a:t>In </a:t>
            </a:r>
            <a:r>
              <a:rPr lang="en-CA" i="1" smtClean="0"/>
              <a:t>The Structure of Scientific Revolutions </a:t>
            </a:r>
            <a:r>
              <a:rPr lang="en-CA" smtClean="0"/>
              <a:t>Thomas Kuhn argues that science evolves – not in a logically linear fashion but through dramatic shifts in how scientists see the world</a:t>
            </a:r>
          </a:p>
          <a:p>
            <a:pPr eaLnBrk="1" hangingPunct="1"/>
            <a:r>
              <a:rPr lang="en-CA" smtClean="0"/>
              <a:t>He coins the term “paradigm” and “paradigm shift”</a:t>
            </a:r>
            <a:endParaRPr lang="en-US" smtClean="0"/>
          </a:p>
        </p:txBody>
      </p:sp>
      <p:sp>
        <p:nvSpPr>
          <p:cNvPr id="4" name="Oval 3"/>
          <p:cNvSpPr/>
          <p:nvPr/>
        </p:nvSpPr>
        <p:spPr>
          <a:xfrm>
            <a:off x="1143000" y="5000625"/>
            <a:ext cx="2643188" cy="100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t>Newtonian Physics</a:t>
            </a:r>
            <a:endParaRPr lang="en-US" dirty="0"/>
          </a:p>
        </p:txBody>
      </p:sp>
      <p:sp>
        <p:nvSpPr>
          <p:cNvPr id="5" name="Oval 4"/>
          <p:cNvSpPr/>
          <p:nvPr/>
        </p:nvSpPr>
        <p:spPr>
          <a:xfrm>
            <a:off x="4857750" y="5000625"/>
            <a:ext cx="2643188" cy="100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t>Quantum Physics</a:t>
            </a:r>
            <a:endParaRPr lang="en-US" dirty="0"/>
          </a:p>
        </p:txBody>
      </p:sp>
      <p:sp>
        <p:nvSpPr>
          <p:cNvPr id="6" name="Freeform 5"/>
          <p:cNvSpPr/>
          <p:nvPr/>
        </p:nvSpPr>
        <p:spPr>
          <a:xfrm>
            <a:off x="4143375" y="4643438"/>
            <a:ext cx="250825" cy="1684337"/>
          </a:xfrm>
          <a:custGeom>
            <a:avLst/>
            <a:gdLst>
              <a:gd name="connsiteX0" fmla="*/ 4857 w 367904"/>
              <a:gd name="connsiteY0" fmla="*/ 3014 h 1684022"/>
              <a:gd name="connsiteX1" fmla="*/ 84756 w 367904"/>
              <a:gd name="connsiteY1" fmla="*/ 38525 h 1684022"/>
              <a:gd name="connsiteX2" fmla="*/ 164656 w 367904"/>
              <a:gd name="connsiteY2" fmla="*/ 74036 h 1684022"/>
              <a:gd name="connsiteX3" fmla="*/ 217922 w 367904"/>
              <a:gd name="connsiteY3" fmla="*/ 118424 h 1684022"/>
              <a:gd name="connsiteX4" fmla="*/ 200166 w 367904"/>
              <a:gd name="connsiteY4" fmla="*/ 216078 h 1684022"/>
              <a:gd name="connsiteX5" fmla="*/ 182411 w 367904"/>
              <a:gd name="connsiteY5" fmla="*/ 242711 h 1684022"/>
              <a:gd name="connsiteX6" fmla="*/ 164656 w 367904"/>
              <a:gd name="connsiteY6" fmla="*/ 295978 h 1684022"/>
              <a:gd name="connsiteX7" fmla="*/ 191289 w 367904"/>
              <a:gd name="connsiteY7" fmla="*/ 349244 h 1684022"/>
              <a:gd name="connsiteX8" fmla="*/ 217922 w 367904"/>
              <a:gd name="connsiteY8" fmla="*/ 366999 h 1684022"/>
              <a:gd name="connsiteX9" fmla="*/ 297821 w 367904"/>
              <a:gd name="connsiteY9" fmla="*/ 420265 h 1684022"/>
              <a:gd name="connsiteX10" fmla="*/ 315576 w 367904"/>
              <a:gd name="connsiteY10" fmla="*/ 446898 h 1684022"/>
              <a:gd name="connsiteX11" fmla="*/ 280065 w 367904"/>
              <a:gd name="connsiteY11" fmla="*/ 491286 h 1684022"/>
              <a:gd name="connsiteX12" fmla="*/ 253432 w 367904"/>
              <a:gd name="connsiteY12" fmla="*/ 544552 h 1684022"/>
              <a:gd name="connsiteX13" fmla="*/ 280065 w 367904"/>
              <a:gd name="connsiteY13" fmla="*/ 615574 h 1684022"/>
              <a:gd name="connsiteX14" fmla="*/ 297821 w 367904"/>
              <a:gd name="connsiteY14" fmla="*/ 633329 h 1684022"/>
              <a:gd name="connsiteX15" fmla="*/ 315576 w 367904"/>
              <a:gd name="connsiteY15" fmla="*/ 659962 h 1684022"/>
              <a:gd name="connsiteX16" fmla="*/ 306698 w 367904"/>
              <a:gd name="connsiteY16" fmla="*/ 695473 h 1684022"/>
              <a:gd name="connsiteX17" fmla="*/ 280065 w 367904"/>
              <a:gd name="connsiteY17" fmla="*/ 722106 h 1684022"/>
              <a:gd name="connsiteX18" fmla="*/ 235677 w 367904"/>
              <a:gd name="connsiteY18" fmla="*/ 775372 h 1684022"/>
              <a:gd name="connsiteX19" fmla="*/ 244555 w 367904"/>
              <a:gd name="connsiteY19" fmla="*/ 802005 h 1684022"/>
              <a:gd name="connsiteX20" fmla="*/ 271188 w 367904"/>
              <a:gd name="connsiteY20" fmla="*/ 819760 h 1684022"/>
              <a:gd name="connsiteX21" fmla="*/ 306698 w 367904"/>
              <a:gd name="connsiteY21" fmla="*/ 846393 h 1684022"/>
              <a:gd name="connsiteX22" fmla="*/ 333331 w 367904"/>
              <a:gd name="connsiteY22" fmla="*/ 864148 h 1684022"/>
              <a:gd name="connsiteX23" fmla="*/ 351087 w 367904"/>
              <a:gd name="connsiteY23" fmla="*/ 881904 h 1684022"/>
              <a:gd name="connsiteX24" fmla="*/ 306698 w 367904"/>
              <a:gd name="connsiteY24" fmla="*/ 961803 h 1684022"/>
              <a:gd name="connsiteX25" fmla="*/ 280065 w 367904"/>
              <a:gd name="connsiteY25" fmla="*/ 988436 h 1684022"/>
              <a:gd name="connsiteX26" fmla="*/ 288943 w 367904"/>
              <a:gd name="connsiteY26" fmla="*/ 1041702 h 1684022"/>
              <a:gd name="connsiteX27" fmla="*/ 315576 w 367904"/>
              <a:gd name="connsiteY27" fmla="*/ 1059457 h 1684022"/>
              <a:gd name="connsiteX28" fmla="*/ 333331 w 367904"/>
              <a:gd name="connsiteY28" fmla="*/ 1086090 h 1684022"/>
              <a:gd name="connsiteX29" fmla="*/ 306698 w 367904"/>
              <a:gd name="connsiteY29" fmla="*/ 1121601 h 1684022"/>
              <a:gd name="connsiteX30" fmla="*/ 262310 w 367904"/>
              <a:gd name="connsiteY30" fmla="*/ 1165989 h 1684022"/>
              <a:gd name="connsiteX31" fmla="*/ 271188 w 367904"/>
              <a:gd name="connsiteY31" fmla="*/ 1210378 h 1684022"/>
              <a:gd name="connsiteX32" fmla="*/ 306698 w 367904"/>
              <a:gd name="connsiteY32" fmla="*/ 1263644 h 1684022"/>
              <a:gd name="connsiteX33" fmla="*/ 297821 w 367904"/>
              <a:gd name="connsiteY33" fmla="*/ 1299154 h 1684022"/>
              <a:gd name="connsiteX34" fmla="*/ 280065 w 367904"/>
              <a:gd name="connsiteY34" fmla="*/ 1316910 h 1684022"/>
              <a:gd name="connsiteX35" fmla="*/ 262310 w 367904"/>
              <a:gd name="connsiteY35" fmla="*/ 1343543 h 1684022"/>
              <a:gd name="connsiteX36" fmla="*/ 271188 w 367904"/>
              <a:gd name="connsiteY36" fmla="*/ 1414564 h 1684022"/>
              <a:gd name="connsiteX37" fmla="*/ 297821 w 367904"/>
              <a:gd name="connsiteY37" fmla="*/ 1441197 h 1684022"/>
              <a:gd name="connsiteX38" fmla="*/ 315576 w 367904"/>
              <a:gd name="connsiteY38" fmla="*/ 1467830 h 1684022"/>
              <a:gd name="connsiteX39" fmla="*/ 306698 w 367904"/>
              <a:gd name="connsiteY39" fmla="*/ 1538851 h 1684022"/>
              <a:gd name="connsiteX40" fmla="*/ 288943 w 367904"/>
              <a:gd name="connsiteY40" fmla="*/ 1556607 h 1684022"/>
              <a:gd name="connsiteX41" fmla="*/ 280065 w 367904"/>
              <a:gd name="connsiteY41" fmla="*/ 1583240 h 1684022"/>
              <a:gd name="connsiteX42" fmla="*/ 271188 w 367904"/>
              <a:gd name="connsiteY42" fmla="*/ 1627628 h 1684022"/>
              <a:gd name="connsiteX43" fmla="*/ 235677 w 367904"/>
              <a:gd name="connsiteY43" fmla="*/ 1672016 h 168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7904" h="1684022">
                <a:moveTo>
                  <a:pt x="4857" y="3014"/>
                </a:moveTo>
                <a:cubicBezTo>
                  <a:pt x="61221" y="21803"/>
                  <a:pt x="0" y="0"/>
                  <a:pt x="84756" y="38525"/>
                </a:cubicBezTo>
                <a:cubicBezTo>
                  <a:pt x="115631" y="52559"/>
                  <a:pt x="136319" y="56325"/>
                  <a:pt x="164656" y="74036"/>
                </a:cubicBezTo>
                <a:cubicBezTo>
                  <a:pt x="192791" y="91620"/>
                  <a:pt x="197664" y="98167"/>
                  <a:pt x="217922" y="118424"/>
                </a:cubicBezTo>
                <a:cubicBezTo>
                  <a:pt x="214861" y="142910"/>
                  <a:pt x="213852" y="188706"/>
                  <a:pt x="200166" y="216078"/>
                </a:cubicBezTo>
                <a:cubicBezTo>
                  <a:pt x="195394" y="225621"/>
                  <a:pt x="186744" y="232961"/>
                  <a:pt x="182411" y="242711"/>
                </a:cubicBezTo>
                <a:cubicBezTo>
                  <a:pt x="174810" y="259814"/>
                  <a:pt x="164656" y="295978"/>
                  <a:pt x="164656" y="295978"/>
                </a:cubicBezTo>
                <a:cubicBezTo>
                  <a:pt x="171876" y="317641"/>
                  <a:pt x="174078" y="332033"/>
                  <a:pt x="191289" y="349244"/>
                </a:cubicBezTo>
                <a:cubicBezTo>
                  <a:pt x="198834" y="356788"/>
                  <a:pt x="209240" y="360797"/>
                  <a:pt x="217922" y="366999"/>
                </a:cubicBezTo>
                <a:cubicBezTo>
                  <a:pt x="282650" y="413234"/>
                  <a:pt x="222768" y="375234"/>
                  <a:pt x="297821" y="420265"/>
                </a:cubicBezTo>
                <a:cubicBezTo>
                  <a:pt x="303739" y="429143"/>
                  <a:pt x="313822" y="436374"/>
                  <a:pt x="315576" y="446898"/>
                </a:cubicBezTo>
                <a:cubicBezTo>
                  <a:pt x="319864" y="472627"/>
                  <a:pt x="295626" y="480912"/>
                  <a:pt x="280065" y="491286"/>
                </a:cubicBezTo>
                <a:cubicBezTo>
                  <a:pt x="271089" y="504751"/>
                  <a:pt x="253432" y="526176"/>
                  <a:pt x="253432" y="544552"/>
                </a:cubicBezTo>
                <a:cubicBezTo>
                  <a:pt x="253432" y="576452"/>
                  <a:pt x="261697" y="592615"/>
                  <a:pt x="280065" y="615574"/>
                </a:cubicBezTo>
                <a:cubicBezTo>
                  <a:pt x="285294" y="622110"/>
                  <a:pt x="292592" y="626793"/>
                  <a:pt x="297821" y="633329"/>
                </a:cubicBezTo>
                <a:cubicBezTo>
                  <a:pt x="304486" y="641660"/>
                  <a:pt x="309658" y="651084"/>
                  <a:pt x="315576" y="659962"/>
                </a:cubicBezTo>
                <a:cubicBezTo>
                  <a:pt x="312617" y="671799"/>
                  <a:pt x="312752" y="684879"/>
                  <a:pt x="306698" y="695473"/>
                </a:cubicBezTo>
                <a:cubicBezTo>
                  <a:pt x="300469" y="706374"/>
                  <a:pt x="288102" y="712461"/>
                  <a:pt x="280065" y="722106"/>
                </a:cubicBezTo>
                <a:cubicBezTo>
                  <a:pt x="218266" y="796265"/>
                  <a:pt x="313486" y="697563"/>
                  <a:pt x="235677" y="775372"/>
                </a:cubicBezTo>
                <a:cubicBezTo>
                  <a:pt x="238636" y="784250"/>
                  <a:pt x="238709" y="794698"/>
                  <a:pt x="244555" y="802005"/>
                </a:cubicBezTo>
                <a:cubicBezTo>
                  <a:pt x="251220" y="810336"/>
                  <a:pt x="262506" y="813558"/>
                  <a:pt x="271188" y="819760"/>
                </a:cubicBezTo>
                <a:cubicBezTo>
                  <a:pt x="283228" y="828360"/>
                  <a:pt x="294658" y="837793"/>
                  <a:pt x="306698" y="846393"/>
                </a:cubicBezTo>
                <a:cubicBezTo>
                  <a:pt x="315380" y="852595"/>
                  <a:pt x="324999" y="857483"/>
                  <a:pt x="333331" y="864148"/>
                </a:cubicBezTo>
                <a:cubicBezTo>
                  <a:pt x="339867" y="869377"/>
                  <a:pt x="345168" y="875985"/>
                  <a:pt x="351087" y="881904"/>
                </a:cubicBezTo>
                <a:cubicBezTo>
                  <a:pt x="367904" y="932358"/>
                  <a:pt x="366581" y="901920"/>
                  <a:pt x="306698" y="961803"/>
                </a:cubicBezTo>
                <a:lnTo>
                  <a:pt x="280065" y="988436"/>
                </a:lnTo>
                <a:cubicBezTo>
                  <a:pt x="283024" y="1006191"/>
                  <a:pt x="280893" y="1025602"/>
                  <a:pt x="288943" y="1041702"/>
                </a:cubicBezTo>
                <a:cubicBezTo>
                  <a:pt x="293715" y="1051245"/>
                  <a:pt x="308031" y="1051912"/>
                  <a:pt x="315576" y="1059457"/>
                </a:cubicBezTo>
                <a:cubicBezTo>
                  <a:pt x="323121" y="1067002"/>
                  <a:pt x="327413" y="1077212"/>
                  <a:pt x="333331" y="1086090"/>
                </a:cubicBezTo>
                <a:cubicBezTo>
                  <a:pt x="324453" y="1097927"/>
                  <a:pt x="317160" y="1111139"/>
                  <a:pt x="306698" y="1121601"/>
                </a:cubicBezTo>
                <a:cubicBezTo>
                  <a:pt x="247514" y="1180785"/>
                  <a:pt x="309657" y="1094968"/>
                  <a:pt x="262310" y="1165989"/>
                </a:cubicBezTo>
                <a:cubicBezTo>
                  <a:pt x="265269" y="1180785"/>
                  <a:pt x="264944" y="1196641"/>
                  <a:pt x="271188" y="1210378"/>
                </a:cubicBezTo>
                <a:cubicBezTo>
                  <a:pt x="280018" y="1229804"/>
                  <a:pt x="306698" y="1263644"/>
                  <a:pt x="306698" y="1263644"/>
                </a:cubicBezTo>
                <a:cubicBezTo>
                  <a:pt x="303739" y="1275481"/>
                  <a:pt x="303277" y="1288241"/>
                  <a:pt x="297821" y="1299154"/>
                </a:cubicBezTo>
                <a:cubicBezTo>
                  <a:pt x="294078" y="1306641"/>
                  <a:pt x="285294" y="1310374"/>
                  <a:pt x="280065" y="1316910"/>
                </a:cubicBezTo>
                <a:cubicBezTo>
                  <a:pt x="273400" y="1325242"/>
                  <a:pt x="268228" y="1334665"/>
                  <a:pt x="262310" y="1343543"/>
                </a:cubicBezTo>
                <a:cubicBezTo>
                  <a:pt x="265269" y="1367217"/>
                  <a:pt x="263035" y="1392143"/>
                  <a:pt x="271188" y="1414564"/>
                </a:cubicBezTo>
                <a:cubicBezTo>
                  <a:pt x="275479" y="1426363"/>
                  <a:pt x="289784" y="1431552"/>
                  <a:pt x="297821" y="1441197"/>
                </a:cubicBezTo>
                <a:cubicBezTo>
                  <a:pt x="304651" y="1449394"/>
                  <a:pt x="309658" y="1458952"/>
                  <a:pt x="315576" y="1467830"/>
                </a:cubicBezTo>
                <a:cubicBezTo>
                  <a:pt x="312617" y="1491504"/>
                  <a:pt x="313553" y="1515999"/>
                  <a:pt x="306698" y="1538851"/>
                </a:cubicBezTo>
                <a:cubicBezTo>
                  <a:pt x="304293" y="1546868"/>
                  <a:pt x="293249" y="1549430"/>
                  <a:pt x="288943" y="1556607"/>
                </a:cubicBezTo>
                <a:cubicBezTo>
                  <a:pt x="284128" y="1564631"/>
                  <a:pt x="282335" y="1574161"/>
                  <a:pt x="280065" y="1583240"/>
                </a:cubicBezTo>
                <a:cubicBezTo>
                  <a:pt x="276405" y="1597878"/>
                  <a:pt x="280848" y="1616036"/>
                  <a:pt x="271188" y="1627628"/>
                </a:cubicBezTo>
                <a:cubicBezTo>
                  <a:pt x="224194" y="1684022"/>
                  <a:pt x="235677" y="1580994"/>
                  <a:pt x="235677" y="1672016"/>
                </a:cubicBezTo>
              </a:path>
            </a:pathLst>
          </a:custGeom>
          <a:ln w="60325">
            <a:solidFill>
              <a:srgbClr val="FF0000"/>
            </a:solidFill>
          </a:ln>
          <a:effectLst>
            <a:outerShdw blurRad="50800" dist="50800" dir="5400000" sx="63000" sy="63000" algn="ctr" rotWithShape="0">
              <a:srgbClr val="000000">
                <a:alpha val="65000"/>
              </a:srgb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pPr eaLnBrk="1" hangingPunct="1"/>
            <a:endParaRPr lang="en-US" b="1" smtClean="0"/>
          </a:p>
          <a:p>
            <a:pPr eaLnBrk="1" hangingPunct="1"/>
            <a:endParaRPr lang="en-US" smtClean="0"/>
          </a:p>
        </p:txBody>
      </p:sp>
      <p:sp>
        <p:nvSpPr>
          <p:cNvPr id="20483" name="TextBox 2"/>
          <p:cNvSpPr txBox="1">
            <a:spLocks noChangeArrowheads="1"/>
          </p:cNvSpPr>
          <p:nvPr/>
        </p:nvSpPr>
        <p:spPr bwMode="auto">
          <a:xfrm>
            <a:off x="500063" y="500063"/>
            <a:ext cx="6284912" cy="708025"/>
          </a:xfrm>
          <a:prstGeom prst="rect">
            <a:avLst/>
          </a:prstGeom>
          <a:noFill/>
          <a:ln w="9525">
            <a:noFill/>
            <a:miter lim="800000"/>
            <a:headEnd/>
            <a:tailEnd/>
          </a:ln>
        </p:spPr>
        <p:txBody>
          <a:bodyPr wrap="none">
            <a:spAutoFit/>
          </a:bodyPr>
          <a:lstStyle/>
          <a:p>
            <a:r>
              <a:rPr lang="en-CA" sz="4000"/>
              <a:t>So … Is Science Rational?</a:t>
            </a:r>
            <a:endParaRPr lang="en-US" sz="4000"/>
          </a:p>
        </p:txBody>
      </p:sp>
      <p:sp>
        <p:nvSpPr>
          <p:cNvPr id="4" name="TextBox 3"/>
          <p:cNvSpPr txBox="1"/>
          <p:nvPr/>
        </p:nvSpPr>
        <p:spPr>
          <a:xfrm>
            <a:off x="714375" y="2143125"/>
            <a:ext cx="7358063" cy="83026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CA" sz="2400" dirty="0"/>
              <a:t>Popper, Polanyi and Kuhn would all say yes</a:t>
            </a:r>
          </a:p>
          <a:p>
            <a:pPr algn="ctr">
              <a:defRPr/>
            </a:pPr>
            <a:r>
              <a:rPr lang="en-CA" sz="2400" dirty="0"/>
              <a:t> – but for very different reasons!</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506" name="Rectangle 5"/>
          <p:cNvSpPr>
            <a:spLocks noGrp="1"/>
          </p:cNvSpPr>
          <p:nvPr>
            <p:ph type="title"/>
          </p:nvPr>
        </p:nvSpPr>
        <p:spPr/>
        <p:txBody>
          <a:bodyPr/>
          <a:lstStyle/>
          <a:p>
            <a:pPr algn="l" eaLnBrk="1" hangingPunct="1"/>
            <a:r>
              <a:rPr lang="en-CA" smtClean="0"/>
              <a:t>Nicholas Maxwell</a:t>
            </a:r>
            <a:endParaRPr lang="en-US" smtClean="0"/>
          </a:p>
        </p:txBody>
      </p:sp>
      <p:sp>
        <p:nvSpPr>
          <p:cNvPr id="21507" name="Rectangle 3"/>
          <p:cNvSpPr>
            <a:spLocks noGrp="1" noChangeArrowheads="1"/>
          </p:cNvSpPr>
          <p:nvPr>
            <p:ph type="body" idx="1"/>
          </p:nvPr>
        </p:nvSpPr>
        <p:spPr>
          <a:xfrm>
            <a:off x="457200" y="1600200"/>
            <a:ext cx="4835525" cy="4525963"/>
          </a:xfrm>
        </p:spPr>
        <p:txBody>
          <a:bodyPr/>
          <a:lstStyle/>
          <a:p>
            <a:pPr eaLnBrk="1" hangingPunct="1"/>
            <a:r>
              <a:rPr lang="en-CA" smtClean="0"/>
              <a:t>Questions the “animating spirit” behind western rational inquiry (science)</a:t>
            </a:r>
          </a:p>
          <a:p>
            <a:pPr eaLnBrk="1" hangingPunct="1"/>
            <a:r>
              <a:rPr lang="en-CA" smtClean="0"/>
              <a:t>Author of…</a:t>
            </a:r>
          </a:p>
          <a:p>
            <a:pPr lvl="1" eaLnBrk="1" hangingPunct="1"/>
            <a:r>
              <a:rPr lang="en-CA" sz="2000" i="1" smtClean="0"/>
              <a:t>What’s Wrong With Science</a:t>
            </a:r>
            <a:r>
              <a:rPr lang="en-CA" sz="2000" smtClean="0"/>
              <a:t> (1976)</a:t>
            </a:r>
          </a:p>
          <a:p>
            <a:pPr lvl="1" eaLnBrk="1" hangingPunct="1"/>
            <a:r>
              <a:rPr lang="en-CA" sz="2000" i="1" smtClean="0"/>
              <a:t>From Knowledge to Wisdom</a:t>
            </a:r>
            <a:r>
              <a:rPr lang="en-CA" sz="2000" smtClean="0"/>
              <a:t> (1984)</a:t>
            </a:r>
          </a:p>
          <a:p>
            <a:pPr lvl="1" eaLnBrk="1" hangingPunct="1"/>
            <a:r>
              <a:rPr lang="en-CA" sz="2000" i="1" smtClean="0"/>
              <a:t>Is Science Neurotic?</a:t>
            </a:r>
            <a:r>
              <a:rPr lang="en-CA" sz="2000" smtClean="0"/>
              <a:t> (2004)</a:t>
            </a:r>
            <a:endParaRPr lang="en-US" sz="2000" smtClean="0"/>
          </a:p>
          <a:p>
            <a:pPr eaLnBrk="1" hangingPunct="1"/>
            <a:endParaRPr lang="en-US" sz="2000" smtClean="0"/>
          </a:p>
        </p:txBody>
      </p:sp>
      <p:pic>
        <p:nvPicPr>
          <p:cNvPr id="21508" name="Snagit_PPT59F" descr="PPT59F"/>
          <p:cNvPicPr>
            <a:picLocks noChangeAspect="1" noChangeArrowheads="1"/>
          </p:cNvPicPr>
          <p:nvPr/>
        </p:nvPicPr>
        <p:blipFill>
          <a:blip r:embed="rId4" cstate="print"/>
          <a:srcRect/>
          <a:stretch>
            <a:fillRect/>
          </a:stretch>
        </p:blipFill>
        <p:spPr bwMode="auto">
          <a:xfrm>
            <a:off x="5940425" y="115888"/>
            <a:ext cx="2651125" cy="2952750"/>
          </a:xfrm>
          <a:prstGeom prst="rect">
            <a:avLst/>
          </a:prstGeom>
          <a:noFill/>
          <a:ln w="9525">
            <a:noFill/>
            <a:miter lim="800000"/>
            <a:headEnd/>
            <a:tailEnd/>
          </a:ln>
        </p:spPr>
      </p:pic>
      <p:sp>
        <p:nvSpPr>
          <p:cNvPr id="21509" name="Text Box 7"/>
          <p:cNvSpPr txBox="1">
            <a:spLocks noChangeArrowheads="1"/>
          </p:cNvSpPr>
          <p:nvPr/>
        </p:nvSpPr>
        <p:spPr bwMode="auto">
          <a:xfrm>
            <a:off x="5435600" y="3213100"/>
            <a:ext cx="3455988" cy="2014538"/>
          </a:xfrm>
          <a:prstGeom prst="rect">
            <a:avLst/>
          </a:prstGeom>
          <a:solidFill>
            <a:srgbClr val="FF99CC">
              <a:alpha val="50980"/>
            </a:srgbClr>
          </a:solidFill>
          <a:ln w="9525">
            <a:noFill/>
            <a:miter lim="800000"/>
            <a:headEnd/>
            <a:tailEnd/>
          </a:ln>
        </p:spPr>
        <p:txBody>
          <a:bodyPr>
            <a:spAutoFit/>
          </a:bodyPr>
          <a:lstStyle/>
          <a:p>
            <a:pPr>
              <a:spcBef>
                <a:spcPct val="50000"/>
              </a:spcBef>
            </a:pPr>
            <a:r>
              <a:rPr lang="en-US"/>
              <a:t>We need a revolution in the aims and methods of academic inquiry, so that the basic aim becomes to promote wisdom by rational means, instead of just to acquire knowledge. </a:t>
            </a:r>
          </a:p>
          <a:p>
            <a:pPr algn="r">
              <a:spcBef>
                <a:spcPct val="50000"/>
              </a:spcBef>
            </a:pPr>
            <a:r>
              <a:rPr lang="en-CA" sz="1200"/>
              <a:t>Nicholas Maxwell</a:t>
            </a:r>
            <a:endParaRPr lang="en-US" sz="1200"/>
          </a:p>
        </p:txBody>
      </p:sp>
      <p:pic>
        <p:nvPicPr>
          <p:cNvPr id="31752" name="Thu Sep 23 09;45;06 2010.mp3">
            <a:hlinkClick r:id="" action="ppaction://media"/>
          </p:cNvPr>
          <p:cNvPicPr>
            <a:picLocks noRot="1" noChangeAspect="1" noChangeArrowheads="1"/>
          </p:cNvPicPr>
          <p:nvPr>
            <a:audioFile r:link="rId1"/>
          </p:nvPr>
        </p:nvPicPr>
        <p:blipFill>
          <a:blip r:embed="rId5" cstate="print"/>
          <a:srcRect/>
          <a:stretch>
            <a:fillRect/>
          </a:stretch>
        </p:blipFill>
        <p:spPr bwMode="auto">
          <a:xfrm>
            <a:off x="8604250" y="27082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75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656" fill="hold"/>
                                        <p:tgtEl>
                                          <p:spTgt spid="31752"/>
                                        </p:tgtEl>
                                      </p:cBhvr>
                                    </p:cmd>
                                  </p:childTnLst>
                                </p:cTn>
                              </p:par>
                            </p:childTnLst>
                          </p:cTn>
                        </p:par>
                      </p:childTnLst>
                    </p:cTn>
                  </p:par>
                </p:childTnLst>
              </p:cTn>
              <p:nextCondLst>
                <p:cond evt="onClick" delay="0">
                  <p:tgtEl>
                    <p:spTgt spid="3175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175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530" name="Rectangle 3"/>
          <p:cNvSpPr>
            <a:spLocks noGrp="1" noChangeArrowheads="1"/>
          </p:cNvSpPr>
          <p:nvPr>
            <p:ph idx="4294967295"/>
          </p:nvPr>
        </p:nvSpPr>
        <p:spPr/>
        <p:txBody>
          <a:bodyPr/>
          <a:lstStyle/>
          <a:p>
            <a:pPr eaLnBrk="1" hangingPunct="1"/>
            <a:endParaRPr lang="en-US" b="1" smtClean="0"/>
          </a:p>
          <a:p>
            <a:pPr eaLnBrk="1" hangingPunct="1"/>
            <a:endParaRPr lang="en-US" smtClean="0"/>
          </a:p>
        </p:txBody>
      </p:sp>
      <p:sp>
        <p:nvSpPr>
          <p:cNvPr id="22531" name="Text Box 3"/>
          <p:cNvSpPr txBox="1">
            <a:spLocks noChangeArrowheads="1"/>
          </p:cNvSpPr>
          <p:nvPr/>
        </p:nvSpPr>
        <p:spPr bwMode="auto">
          <a:xfrm>
            <a:off x="519113" y="639763"/>
            <a:ext cx="7940675" cy="4943475"/>
          </a:xfrm>
          <a:prstGeom prst="rect">
            <a:avLst/>
          </a:prstGeom>
          <a:solidFill>
            <a:schemeClr val="bg2">
              <a:alpha val="49019"/>
            </a:schemeClr>
          </a:solidFill>
          <a:ln w="9525">
            <a:noFill/>
            <a:miter lim="800000"/>
            <a:headEnd/>
            <a:tailEnd/>
          </a:ln>
        </p:spPr>
        <p:txBody>
          <a:bodyPr>
            <a:spAutoFit/>
          </a:bodyPr>
          <a:lstStyle/>
          <a:p>
            <a:r>
              <a:rPr lang="en-US"/>
              <a:t>The philosophy of knowledge can be summarized as follows. The proper, aim for rational inquiry is to acquire knowledge about the world, objective knowledge of truth. Ultimately, no doubt, knowledge is sought as a means to the end of achieving that which is humanly desirable and of value. At the most fundamental level of all, in other words, the aim of rational inquiry may well be to help promote social progress, human welfare and enlightenment.</a:t>
            </a:r>
          </a:p>
          <a:p>
            <a:r>
              <a:rPr lang="en-US"/>
              <a:t>In order to achieve these fundamental human, social aims, however, it is essential that rational inquiry devotes itself, in the first instance, to achieving the purely </a:t>
            </a:r>
            <a:r>
              <a:rPr lang="en-US" i="1"/>
              <a:t>intellectual </a:t>
            </a:r>
            <a:r>
              <a:rPr lang="en-US"/>
              <a:t>aim of acquiring objective knowledge of truth. Only by dissociating itself decisively from the goals, values and beliefs of common social life, so that claims to objective knowledge can be subjected to scrupulously </a:t>
            </a:r>
            <a:r>
              <a:rPr lang="en-US" i="1"/>
              <a:t>rational </a:t>
            </a:r>
            <a:r>
              <a:rPr lang="en-US"/>
              <a:t>assessment, can inquiry accumulate genuine knowledge, thus ultimately being of benefit to humanity. Rational inquiry</a:t>
            </a:r>
          </a:p>
          <a:p>
            <a:r>
              <a:rPr lang="en-US"/>
              <a:t>must, as it were, ignore human need in order to help fulfill such need. Truth, not that which is humanly desirable, must be the central intellectual concern of rational inquiry.</a:t>
            </a:r>
          </a:p>
          <a:p>
            <a:endParaRPr lang="en-US"/>
          </a:p>
          <a:p>
            <a:r>
              <a:rPr lang="en-CA" sz="1200"/>
              <a:t>				       Nicholas Maxwell; </a:t>
            </a:r>
            <a:r>
              <a:rPr lang="en-CA" sz="1200" i="1"/>
              <a:t>From Knowledge to Wisdom</a:t>
            </a:r>
            <a:r>
              <a:rPr lang="en-CA" sz="1200"/>
              <a:t>, pg 10</a:t>
            </a:r>
            <a:endParaRPr lang="en-US" sz="1200"/>
          </a:p>
        </p:txBody>
      </p:sp>
      <p:sp>
        <p:nvSpPr>
          <p:cNvPr id="22532" name="Text Box 4"/>
          <p:cNvSpPr txBox="1">
            <a:spLocks noChangeArrowheads="1"/>
          </p:cNvSpPr>
          <p:nvPr/>
        </p:nvSpPr>
        <p:spPr bwMode="auto">
          <a:xfrm>
            <a:off x="179388" y="5876925"/>
            <a:ext cx="8353425" cy="641350"/>
          </a:xfrm>
          <a:prstGeom prst="rect">
            <a:avLst/>
          </a:prstGeom>
          <a:noFill/>
          <a:ln w="9525">
            <a:noFill/>
            <a:miter lim="800000"/>
            <a:headEnd/>
            <a:tailEnd/>
          </a:ln>
        </p:spPr>
        <p:txBody>
          <a:bodyPr>
            <a:spAutoFit/>
          </a:bodyPr>
          <a:lstStyle/>
          <a:p>
            <a:pPr>
              <a:spcBef>
                <a:spcPct val="50000"/>
              </a:spcBef>
            </a:pPr>
            <a:r>
              <a:rPr lang="en-CA"/>
              <a:t>How Maxwell characterises the “standard empiricist” view that prevails in science and academic discourse</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4" name="Rectangle 3"/>
          <p:cNvSpPr>
            <a:spLocks noGrp="1" noChangeArrowheads="1"/>
          </p:cNvSpPr>
          <p:nvPr>
            <p:ph idx="4294967295"/>
          </p:nvPr>
        </p:nvSpPr>
        <p:spPr>
          <a:xfrm>
            <a:off x="457200" y="404813"/>
            <a:ext cx="8229600" cy="5721350"/>
          </a:xfrm>
        </p:spPr>
        <p:txBody>
          <a:bodyPr/>
          <a:lstStyle/>
          <a:p>
            <a:pPr marL="609600" indent="-609600" eaLnBrk="1" hangingPunct="1"/>
            <a:r>
              <a:rPr lang="en-CA" smtClean="0"/>
              <a:t>In Chapter Two of FKTW Maxwell unpacks the standard view of science and scientific knowledge in 19 points</a:t>
            </a:r>
          </a:p>
          <a:p>
            <a:pPr marL="1371600" lvl="2" indent="-457200" eaLnBrk="1" hangingPunct="1">
              <a:buFont typeface="Arial" charset="0"/>
              <a:buAutoNum type="arabicPeriod"/>
            </a:pPr>
            <a:r>
              <a:rPr lang="en-CA" sz="1800" smtClean="0"/>
              <a:t>Inquiry for social good</a:t>
            </a:r>
          </a:p>
          <a:p>
            <a:pPr marL="1371600" lvl="2" indent="-457200" eaLnBrk="1" hangingPunct="1">
              <a:buFont typeface="Arial" charset="0"/>
              <a:buAutoNum type="arabicPeriod"/>
            </a:pPr>
            <a:r>
              <a:rPr lang="en-CA" sz="1800" smtClean="0"/>
              <a:t>Produce objective knowledge</a:t>
            </a:r>
          </a:p>
          <a:p>
            <a:pPr marL="1371600" lvl="2" indent="-457200" eaLnBrk="1" hangingPunct="1">
              <a:buFont typeface="Arial" charset="0"/>
              <a:buAutoNum type="arabicPeriod"/>
            </a:pPr>
            <a:r>
              <a:rPr lang="en-CA" sz="1800" smtClean="0"/>
              <a:t>Kinds of knowledge</a:t>
            </a:r>
          </a:p>
          <a:p>
            <a:pPr marL="1371600" lvl="2" indent="-457200" eaLnBrk="1" hangingPunct="1">
              <a:buFont typeface="Arial" charset="0"/>
              <a:buAutoNum type="arabicPeriod"/>
            </a:pPr>
            <a:r>
              <a:rPr lang="en-CA" sz="1800" smtClean="0"/>
              <a:t>Inquiry is of value when pursued for it own sake</a:t>
            </a:r>
          </a:p>
          <a:p>
            <a:pPr marL="1371600" lvl="2" indent="-457200" eaLnBrk="1" hangingPunct="1">
              <a:buFont typeface="Arial" charset="0"/>
              <a:buAutoNum type="arabicPeriod"/>
            </a:pPr>
            <a:r>
              <a:rPr lang="en-CA" sz="1800" smtClean="0"/>
              <a:t>Methodology of science demands sharp break (</a:t>
            </a:r>
            <a:r>
              <a:rPr lang="en-CA" sz="1800" i="1" smtClean="0"/>
              <a:t>dualism?)</a:t>
            </a:r>
            <a:r>
              <a:rPr lang="en-CA" sz="1800" smtClean="0"/>
              <a:t> between object and subject</a:t>
            </a:r>
          </a:p>
          <a:p>
            <a:pPr marL="1371600" lvl="2" indent="-457200" eaLnBrk="1" hangingPunct="1">
              <a:buFont typeface="Arial" charset="0"/>
              <a:buAutoNum type="arabicPeriod"/>
            </a:pPr>
            <a:r>
              <a:rPr lang="en-CA" sz="1800" smtClean="0"/>
              <a:t>All personal ambitions, desires must be “ruthlessly ignored” (</a:t>
            </a:r>
            <a:r>
              <a:rPr lang="en-CA" sz="1800" i="1" smtClean="0"/>
              <a:t>Just the facts ma’am – nothing but the facts!)</a:t>
            </a:r>
          </a:p>
          <a:p>
            <a:pPr marL="1371600" lvl="2" indent="-457200" eaLnBrk="1" hangingPunct="1">
              <a:buFont typeface="Arial" charset="0"/>
              <a:buAutoNum type="arabicPeriod"/>
            </a:pPr>
            <a:r>
              <a:rPr lang="en-CA" sz="1800" smtClean="0"/>
              <a:t>Intellectual aims of science must be distinguished from social aims even if these are implicit in the research</a:t>
            </a:r>
          </a:p>
          <a:p>
            <a:pPr marL="1371600" lvl="2" indent="-457200" eaLnBrk="1" hangingPunct="1">
              <a:buFont typeface="Arial" charset="0"/>
              <a:buAutoNum type="arabicPeriod"/>
            </a:pPr>
            <a:r>
              <a:rPr lang="en-CA" sz="1800" smtClean="0"/>
              <a:t>Intellectual problems of science must be distinguished from social problems even if these are implicit in the research</a:t>
            </a:r>
          </a:p>
          <a:p>
            <a:pPr marL="1371600" lvl="2" indent="-457200" eaLnBrk="1" hangingPunct="1">
              <a:buFont typeface="Arial" charset="0"/>
              <a:buNone/>
            </a:pPr>
            <a:endParaRPr lang="en-CA" sz="1800" smtClean="0"/>
          </a:p>
          <a:p>
            <a:pPr marL="1371600" lvl="2" indent="-457200" eaLnBrk="1" hangingPunct="1">
              <a:buFont typeface="Arial" charset="0"/>
              <a:buAutoNum type="arabicPeriod"/>
            </a:pPr>
            <a:endParaRPr lang="en-CA" sz="1600" smtClean="0"/>
          </a:p>
          <a:p>
            <a:pPr marL="1371600" lvl="2" indent="-457200" eaLnBrk="1" hangingPunct="1">
              <a:buFont typeface="Arial" charset="0"/>
              <a:buNone/>
            </a:pPr>
            <a:endParaRPr lang="en-CA" sz="1600" i="1" smtClean="0"/>
          </a:p>
          <a:p>
            <a:pPr marL="990600" lvl="1" indent="-533400" eaLnBrk="1" hangingPunct="1">
              <a:buFont typeface="Arial" charset="0"/>
              <a:buNone/>
            </a:pPr>
            <a:endParaRPr lang="en-US" sz="1800" smtClean="0"/>
          </a:p>
          <a:p>
            <a:pPr marL="609600" indent="-609600"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eaLnBrk="1" hangingPunct="1"/>
            <a:r>
              <a:rPr lang="en-CA" smtClean="0"/>
              <a:t>Taking Stock…</a:t>
            </a:r>
            <a:endParaRPr lang="en-US" smtClean="0"/>
          </a:p>
        </p:txBody>
      </p:sp>
      <p:sp>
        <p:nvSpPr>
          <p:cNvPr id="6147" name="Rectangle 3"/>
          <p:cNvSpPr>
            <a:spLocks noGrp="1" noChangeArrowheads="1"/>
          </p:cNvSpPr>
          <p:nvPr>
            <p:ph idx="1"/>
          </p:nvPr>
        </p:nvSpPr>
        <p:spPr/>
        <p:txBody>
          <a:bodyPr/>
          <a:lstStyle/>
          <a:p>
            <a:pPr eaLnBrk="1" hangingPunct="1"/>
            <a:r>
              <a:rPr lang="en-CA" smtClean="0"/>
              <a:t>For a working scientist – science “works”!</a:t>
            </a:r>
          </a:p>
          <a:p>
            <a:pPr lvl="1" eaLnBrk="1" hangingPunct="1"/>
            <a:r>
              <a:rPr lang="en-CA" smtClean="0"/>
              <a:t>Does this mean science is “rational”?</a:t>
            </a:r>
          </a:p>
          <a:p>
            <a:pPr lvl="1" eaLnBrk="1" hangingPunct="1"/>
            <a:r>
              <a:rPr lang="en-CA" smtClean="0"/>
              <a:t>What’s at stake?</a:t>
            </a:r>
          </a:p>
          <a:p>
            <a:pPr lvl="1" eaLnBrk="1" hangingPunct="1"/>
            <a:r>
              <a:rPr lang="en-CA" smtClean="0"/>
              <a:t>What does it mean to argue that science is “rational”?</a:t>
            </a: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4578" name="Rectangle 3"/>
          <p:cNvSpPr>
            <a:spLocks noGrp="1" noChangeArrowheads="1"/>
          </p:cNvSpPr>
          <p:nvPr>
            <p:ph idx="4294967295"/>
          </p:nvPr>
        </p:nvSpPr>
        <p:spPr>
          <a:xfrm>
            <a:off x="457200" y="333375"/>
            <a:ext cx="8229600" cy="5792788"/>
          </a:xfrm>
        </p:spPr>
        <p:txBody>
          <a:bodyPr/>
          <a:lstStyle/>
          <a:p>
            <a:pPr marL="609600" indent="-609600" eaLnBrk="1" hangingPunct="1">
              <a:buFont typeface="Arial" charset="0"/>
              <a:buNone/>
            </a:pPr>
            <a:endParaRPr lang="en-CA" sz="1800" smtClean="0"/>
          </a:p>
          <a:p>
            <a:pPr marL="609600" indent="-609600" eaLnBrk="1" hangingPunct="1">
              <a:buFont typeface="Arial" charset="0"/>
              <a:buAutoNum type="arabicPeriod" startAt="9"/>
            </a:pPr>
            <a:r>
              <a:rPr lang="en-CA" sz="1800" smtClean="0"/>
              <a:t>“It is no part of the intellectual aim of intellectual inquiry to enhance our wisdom”.</a:t>
            </a:r>
            <a:r>
              <a:rPr lang="en-CA" sz="2000" smtClean="0"/>
              <a:t> </a:t>
            </a:r>
            <a:r>
              <a:rPr lang="en-CA" sz="1200" smtClean="0"/>
              <a:t>FWTK pg 21</a:t>
            </a:r>
          </a:p>
          <a:p>
            <a:pPr marL="609600" indent="-609600" eaLnBrk="1" hangingPunct="1">
              <a:buFont typeface="Arial" charset="0"/>
              <a:buAutoNum type="arabicPeriod" startAt="9"/>
            </a:pPr>
            <a:r>
              <a:rPr lang="en-CA" sz="2000" smtClean="0"/>
              <a:t>Intellectual progress of science must be distinguished from social progress</a:t>
            </a:r>
          </a:p>
          <a:p>
            <a:pPr marL="609600" indent="-609600" eaLnBrk="1" hangingPunct="1">
              <a:buFont typeface="Arial" charset="0"/>
              <a:buAutoNum type="arabicPeriod" startAt="9"/>
            </a:pPr>
            <a:r>
              <a:rPr lang="en-CA" sz="1800" smtClean="0"/>
              <a:t>Focuses specifically on scientific inquiry which Maxwell identifies as </a:t>
            </a:r>
            <a:r>
              <a:rPr lang="en-CA" sz="1800" i="1" smtClean="0"/>
              <a:t>standard empiricism</a:t>
            </a:r>
          </a:p>
          <a:p>
            <a:pPr marL="609600" indent="-609600" eaLnBrk="1" hangingPunct="1">
              <a:buFont typeface="Arial" charset="0"/>
              <a:buAutoNum type="arabicPeriod" startAt="9"/>
            </a:pPr>
            <a:r>
              <a:rPr lang="en-CA" sz="1800" smtClean="0"/>
              <a:t>Standard Empiricism demands a sharp distinction between context of discovery and context of justification</a:t>
            </a:r>
            <a:r>
              <a:rPr lang="en-CA" sz="1800" i="1" smtClean="0"/>
              <a:t> (point where Popper and Polanyi deviate starkly)</a:t>
            </a:r>
          </a:p>
          <a:p>
            <a:pPr marL="609600" indent="-609600" eaLnBrk="1" hangingPunct="1">
              <a:buFont typeface="Arial" charset="0"/>
              <a:buAutoNum type="arabicPeriod" startAt="9"/>
            </a:pPr>
            <a:r>
              <a:rPr lang="en-CA" sz="1800" smtClean="0"/>
              <a:t>Hierarchical view of science</a:t>
            </a:r>
          </a:p>
          <a:p>
            <a:pPr marL="609600" indent="-609600" eaLnBrk="1" hangingPunct="1">
              <a:buFont typeface="Arial" charset="0"/>
              <a:buAutoNum type="arabicPeriod" startAt="9"/>
            </a:pPr>
            <a:r>
              <a:rPr lang="en-CA" sz="1800" smtClean="0"/>
              <a:t>Hierarchical view of mathematics</a:t>
            </a:r>
          </a:p>
          <a:p>
            <a:pPr marL="609600" indent="-609600" eaLnBrk="1" hangingPunct="1">
              <a:buFont typeface="Arial" charset="0"/>
              <a:buAutoNum type="arabicPeriod" startAt="9"/>
            </a:pPr>
            <a:r>
              <a:rPr lang="en-CA" sz="1800" smtClean="0"/>
              <a:t>Expert knowledge is “professionalized” knowledge</a:t>
            </a:r>
          </a:p>
          <a:p>
            <a:pPr marL="609600" indent="-609600" eaLnBrk="1" hangingPunct="1">
              <a:buFont typeface="Arial" charset="0"/>
              <a:buAutoNum type="arabicPeriod" startAt="9"/>
            </a:pPr>
            <a:r>
              <a:rPr lang="en-CA" sz="1800" smtClean="0"/>
              <a:t>Scientists  are authoritative only “insofar as they restrict themselves to delivering purely factual judgments” </a:t>
            </a:r>
            <a:r>
              <a:rPr lang="en-CA" sz="1200" smtClean="0"/>
              <a:t>FKTW pg 25</a:t>
            </a:r>
          </a:p>
          <a:p>
            <a:pPr marL="609600" indent="-609600" eaLnBrk="1" hangingPunct="1">
              <a:buFont typeface="Arial" charset="0"/>
              <a:buAutoNum type="arabicPeriod" startAt="9"/>
            </a:pPr>
            <a:r>
              <a:rPr lang="en-CA" sz="1800" smtClean="0"/>
              <a:t>“The Mind must be sharply separated off from the Heart” </a:t>
            </a:r>
            <a:r>
              <a:rPr lang="en-CA" sz="1200" smtClean="0"/>
              <a:t>FKTW pg 26</a:t>
            </a:r>
          </a:p>
          <a:p>
            <a:pPr marL="609600" indent="-609600" eaLnBrk="1" hangingPunct="1">
              <a:buFont typeface="Arial" charset="0"/>
              <a:buAutoNum type="arabicPeriod" startAt="9"/>
            </a:pPr>
            <a:r>
              <a:rPr lang="en-CA" sz="1800" smtClean="0"/>
              <a:t>The arts make no direct contribution to intellectual inquiry (C.P. Snow?)</a:t>
            </a:r>
          </a:p>
          <a:p>
            <a:pPr marL="609600" indent="-609600" eaLnBrk="1" hangingPunct="1">
              <a:buFont typeface="Arial" charset="0"/>
              <a:buAutoNum type="arabicPeriod" startAt="9"/>
            </a:pPr>
            <a:r>
              <a:rPr lang="en-CA" sz="1800" smtClean="0"/>
              <a:t>Ideas must be potentially testable (and falsifiable if possible)</a:t>
            </a:r>
            <a:endParaRPr lang="en-US" sz="1800" i="1" smtClean="0"/>
          </a:p>
          <a:p>
            <a:pPr marL="609600" indent="-609600" eaLnBrk="1" hangingPunct="1"/>
            <a:endParaRPr lang="en-US" sz="1800" smtClean="0"/>
          </a:p>
        </p:txBody>
      </p:sp>
      <p:pic>
        <p:nvPicPr>
          <p:cNvPr id="3" name="Thu Sep 23 12;19;57 2010.mp3">
            <a:hlinkClick r:id="" action="ppaction://media"/>
          </p:cNvPr>
          <p:cNvPicPr>
            <a:picLocks noRot="1" noChangeAspect="1"/>
          </p:cNvPicPr>
          <p:nvPr>
            <a:audioFile r:link="rId1"/>
          </p:nvPr>
        </p:nvPicPr>
        <p:blipFill>
          <a:blip r:embed="rId4" cstate="print"/>
          <a:srcRect/>
          <a:stretch>
            <a:fillRect/>
          </a:stretch>
        </p:blipFill>
        <p:spPr bwMode="auto">
          <a:xfrm>
            <a:off x="8101013" y="6237288"/>
            <a:ext cx="304800" cy="304800"/>
          </a:xfrm>
          <a:prstGeom prst="rect">
            <a:avLst/>
          </a:prstGeom>
          <a:noFill/>
          <a:ln w="9525">
            <a:noFill/>
            <a:miter lim="800000"/>
            <a:headEnd/>
            <a:tailEnd/>
          </a:ln>
        </p:spPr>
      </p:pic>
      <p:sp>
        <p:nvSpPr>
          <p:cNvPr id="24580" name="TextBox 3"/>
          <p:cNvSpPr txBox="1">
            <a:spLocks noChangeArrowheads="1"/>
          </p:cNvSpPr>
          <p:nvPr/>
        </p:nvSpPr>
        <p:spPr bwMode="auto">
          <a:xfrm>
            <a:off x="4067175" y="6237288"/>
            <a:ext cx="4033838" cy="338137"/>
          </a:xfrm>
          <a:prstGeom prst="rect">
            <a:avLst/>
          </a:prstGeom>
          <a:noFill/>
          <a:ln w="9525">
            <a:noFill/>
            <a:miter lim="800000"/>
            <a:headEnd/>
            <a:tailEnd/>
          </a:ln>
        </p:spPr>
        <p:txBody>
          <a:bodyPr>
            <a:spAutoFit/>
          </a:bodyPr>
          <a:lstStyle/>
          <a:p>
            <a:pPr algn="r"/>
            <a:r>
              <a:rPr lang="en-CA" sz="1600" i="1">
                <a:solidFill>
                  <a:srgbClr val="FF0000"/>
                </a:solidFill>
              </a:rPr>
              <a:t>Maxwell on realism and debt to Popper</a:t>
            </a:r>
            <a:endParaRPr lang="en-US" sz="1600" i="1">
              <a:solidFill>
                <a:srgbClr val="FF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35"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602" name="Rectangle 3"/>
          <p:cNvSpPr>
            <a:spLocks noGrp="1" noChangeArrowheads="1"/>
          </p:cNvSpPr>
          <p:nvPr>
            <p:ph idx="4294967295"/>
          </p:nvPr>
        </p:nvSpPr>
        <p:spPr/>
        <p:txBody>
          <a:bodyPr/>
          <a:lstStyle/>
          <a:p>
            <a:pPr eaLnBrk="1" hangingPunct="1"/>
            <a:endParaRPr lang="en-US" b="1" smtClean="0"/>
          </a:p>
          <a:p>
            <a:pPr eaLnBrk="1" hangingPunct="1"/>
            <a:endParaRPr lang="en-US" smtClean="0"/>
          </a:p>
        </p:txBody>
      </p:sp>
      <p:sp>
        <p:nvSpPr>
          <p:cNvPr id="25603" name="Text Box 3"/>
          <p:cNvSpPr txBox="1">
            <a:spLocks noChangeArrowheads="1"/>
          </p:cNvSpPr>
          <p:nvPr/>
        </p:nvSpPr>
        <p:spPr bwMode="auto">
          <a:xfrm>
            <a:off x="900113" y="1052513"/>
            <a:ext cx="7488237" cy="4119562"/>
          </a:xfrm>
          <a:prstGeom prst="rect">
            <a:avLst/>
          </a:prstGeom>
          <a:solidFill>
            <a:schemeClr val="bg2">
              <a:alpha val="47058"/>
            </a:schemeClr>
          </a:solidFill>
          <a:ln w="9525">
            <a:noFill/>
            <a:miter lim="800000"/>
            <a:headEnd/>
            <a:tailEnd/>
          </a:ln>
        </p:spPr>
        <p:txBody>
          <a:bodyPr>
            <a:spAutoFit/>
          </a:bodyPr>
          <a:lstStyle/>
          <a:p>
            <a:r>
              <a:rPr lang="en-US" dirty="0"/>
              <a:t>It deserves to be noted that both the philosophy of knowledge</a:t>
            </a:r>
          </a:p>
          <a:p>
            <a:r>
              <a:rPr lang="en-US" dirty="0"/>
              <a:t>and the philosophy of wisdom are philosophies of inquiry in this</a:t>
            </a:r>
          </a:p>
          <a:p>
            <a:r>
              <a:rPr lang="en-US" dirty="0"/>
              <a:t>common-sense conception of 'philosophy', in that both are views</a:t>
            </a:r>
          </a:p>
          <a:p>
            <a:r>
              <a:rPr lang="en-US" dirty="0"/>
              <a:t>about what ought to be, ideally, the basic aims and methods of</a:t>
            </a:r>
          </a:p>
          <a:p>
            <a:r>
              <a:rPr lang="en-US" dirty="0"/>
              <a:t>inquiry. Thus neither of these 'philosophies' can have any very</a:t>
            </a:r>
          </a:p>
          <a:p>
            <a:r>
              <a:rPr lang="en-US" dirty="0"/>
              <a:t>respectable place within the intellectual domain of inquiry pursued</a:t>
            </a:r>
          </a:p>
          <a:p>
            <a:r>
              <a:rPr lang="en-US" dirty="0"/>
              <a:t>in accordance with the philosophy of knowledge. In this way the</a:t>
            </a:r>
          </a:p>
          <a:p>
            <a:r>
              <a:rPr lang="en-US" dirty="0"/>
              <a:t>philosophy of knowledge preserves itself from criticism. Once the</a:t>
            </a:r>
          </a:p>
          <a:p>
            <a:r>
              <a:rPr lang="en-US" dirty="0"/>
              <a:t>philosophy of knowledge is adopted and put into practice,</a:t>
            </a:r>
          </a:p>
          <a:p>
            <a:r>
              <a:rPr lang="en-US" dirty="0"/>
              <a:t>accepted intellectual standards effectively debar critical, rational</a:t>
            </a:r>
          </a:p>
          <a:p>
            <a:r>
              <a:rPr lang="en-US" dirty="0"/>
              <a:t>discussion of philosophies of inquiry. Claims to knowledge can be</a:t>
            </a:r>
          </a:p>
          <a:p>
            <a:r>
              <a:rPr lang="en-US" dirty="0"/>
              <a:t>critically discussed: but the adoption of the aim to acquire</a:t>
            </a:r>
          </a:p>
          <a:p>
            <a:r>
              <a:rPr lang="en-US" dirty="0"/>
              <a:t>knowledge as the basic aim for inquiry becomes more or less</a:t>
            </a:r>
          </a:p>
          <a:p>
            <a:r>
              <a:rPr lang="en-US" dirty="0"/>
              <a:t>immune from critical reconsideration.</a:t>
            </a:r>
          </a:p>
          <a:p>
            <a:pPr algn="r"/>
            <a:r>
              <a:rPr lang="en-CA" sz="1200" dirty="0"/>
              <a:t>Maxwell; FKTW pg 27</a:t>
            </a:r>
            <a:endParaRPr lang="en-US" sz="1200" dirty="0"/>
          </a:p>
        </p:txBody>
      </p:sp>
      <p:pic>
        <p:nvPicPr>
          <p:cNvPr id="4" name="Thu Sep 23 12;43;38 2010.mp3">
            <a:hlinkClick r:id="" action="ppaction://media"/>
          </p:cNvPr>
          <p:cNvPicPr>
            <a:picLocks noRot="1" noChangeAspect="1"/>
          </p:cNvPicPr>
          <p:nvPr>
            <a:audioFile r:link="rId1"/>
          </p:nvPr>
        </p:nvPicPr>
        <p:blipFill>
          <a:blip r:embed="rId4" cstate="print"/>
          <a:srcRect/>
          <a:stretch>
            <a:fillRect/>
          </a:stretch>
        </p:blipFill>
        <p:spPr bwMode="auto">
          <a:xfrm>
            <a:off x="8243888" y="6021388"/>
            <a:ext cx="304800" cy="304800"/>
          </a:xfrm>
          <a:prstGeom prst="rect">
            <a:avLst/>
          </a:prstGeom>
          <a:noFill/>
          <a:ln w="9525">
            <a:noFill/>
            <a:miter lim="800000"/>
            <a:headEnd/>
            <a:tailEnd/>
          </a:ln>
        </p:spPr>
      </p:pic>
      <p:sp>
        <p:nvSpPr>
          <p:cNvPr id="25605" name="TextBox 4"/>
          <p:cNvSpPr txBox="1">
            <a:spLocks noChangeArrowheads="1"/>
          </p:cNvSpPr>
          <p:nvPr/>
        </p:nvSpPr>
        <p:spPr bwMode="auto">
          <a:xfrm>
            <a:off x="4572000" y="5949950"/>
            <a:ext cx="3600450" cy="368300"/>
          </a:xfrm>
          <a:prstGeom prst="rect">
            <a:avLst/>
          </a:prstGeom>
          <a:noFill/>
          <a:ln w="9525">
            <a:noFill/>
            <a:miter lim="800000"/>
            <a:headEnd/>
            <a:tailEnd/>
          </a:ln>
        </p:spPr>
        <p:txBody>
          <a:bodyPr>
            <a:spAutoFit/>
          </a:bodyPr>
          <a:lstStyle/>
          <a:p>
            <a:pPr algn="r"/>
            <a:r>
              <a:rPr lang="en-CA" i="1">
                <a:solidFill>
                  <a:srgbClr val="FF0000"/>
                </a:solidFill>
              </a:rPr>
              <a:t>Maxwell on scientific theories</a:t>
            </a:r>
            <a:endParaRPr lang="en-US" i="1">
              <a:solidFill>
                <a:srgbClr val="FF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37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eaLnBrk="1" hangingPunct="1"/>
            <a:endParaRPr lang="en-US" smtClean="0"/>
          </a:p>
        </p:txBody>
      </p:sp>
      <p:sp>
        <p:nvSpPr>
          <p:cNvPr id="26627" name="Rectangle 3"/>
          <p:cNvSpPr>
            <a:spLocks noGrp="1"/>
          </p:cNvSpPr>
          <p:nvPr>
            <p:ph type="body"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pic>
        <p:nvPicPr>
          <p:cNvPr id="27651" name="Picture 5" descr="lhc"/>
          <p:cNvPicPr>
            <a:picLocks noChangeAspect="1" noChangeArrowheads="1"/>
          </p:cNvPicPr>
          <p:nvPr/>
        </p:nvPicPr>
        <p:blipFill>
          <a:blip r:embed="rId2" cstate="print"/>
          <a:srcRect/>
          <a:stretch>
            <a:fillRect/>
          </a:stretch>
        </p:blipFill>
        <p:spPr bwMode="auto">
          <a:xfrm>
            <a:off x="5292725" y="0"/>
            <a:ext cx="3514725" cy="2919413"/>
          </a:xfrm>
          <a:prstGeom prst="rect">
            <a:avLst/>
          </a:prstGeom>
          <a:noFill/>
          <a:ln w="9525">
            <a:noFill/>
            <a:miter lim="800000"/>
            <a:headEnd/>
            <a:tailEnd/>
          </a:ln>
        </p:spPr>
      </p:pic>
      <p:pic>
        <p:nvPicPr>
          <p:cNvPr id="27652" name="Picture 6" descr="LHC-Cern"/>
          <p:cNvPicPr>
            <a:picLocks noChangeAspect="1" noChangeArrowheads="1"/>
          </p:cNvPicPr>
          <p:nvPr/>
        </p:nvPicPr>
        <p:blipFill>
          <a:blip r:embed="rId3" cstate="print"/>
          <a:srcRect/>
          <a:stretch>
            <a:fillRect/>
          </a:stretch>
        </p:blipFill>
        <p:spPr bwMode="auto">
          <a:xfrm>
            <a:off x="468313" y="333375"/>
            <a:ext cx="4103687" cy="2673350"/>
          </a:xfrm>
          <a:prstGeom prst="rect">
            <a:avLst/>
          </a:prstGeom>
          <a:noFill/>
          <a:ln w="9525">
            <a:noFill/>
            <a:miter lim="800000"/>
            <a:headEnd/>
            <a:tailEnd/>
          </a:ln>
        </p:spPr>
      </p:pic>
      <p:pic>
        <p:nvPicPr>
          <p:cNvPr id="27653" name="Picture 7" descr="lhc10"/>
          <p:cNvPicPr>
            <a:picLocks noGrp="1" noChangeAspect="1" noChangeArrowheads="1"/>
          </p:cNvPicPr>
          <p:nvPr>
            <p:ph idx="4294967295"/>
          </p:nvPr>
        </p:nvPicPr>
        <p:blipFill>
          <a:blip r:embed="rId4" cstate="print"/>
          <a:srcRect/>
          <a:stretch>
            <a:fillRect/>
          </a:stretch>
        </p:blipFill>
        <p:spPr>
          <a:xfrm>
            <a:off x="1619250" y="3213100"/>
            <a:ext cx="5113338" cy="331152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endParaRPr lang="en-US" smtClean="0"/>
          </a:p>
        </p:txBody>
      </p:sp>
      <p:pic>
        <p:nvPicPr>
          <p:cNvPr id="28675" name="Picture 3" descr="africamap"/>
          <p:cNvPicPr>
            <a:picLocks noGrp="1" noChangeAspect="1" noChangeArrowheads="1"/>
          </p:cNvPicPr>
          <p:nvPr>
            <p:ph sz="half" idx="1"/>
          </p:nvPr>
        </p:nvPicPr>
        <p:blipFill>
          <a:blip r:embed="rId2" cstate="print"/>
          <a:srcRect/>
          <a:stretch>
            <a:fillRect/>
          </a:stretch>
        </p:blipFill>
        <p:spPr>
          <a:xfrm>
            <a:off x="152400" y="152400"/>
            <a:ext cx="4038600" cy="3849688"/>
          </a:xfrm>
          <a:noFill/>
        </p:spPr>
      </p:pic>
      <p:pic>
        <p:nvPicPr>
          <p:cNvPr id="28676" name="Picture 4" descr="350px-Aids_in_africa_graph"/>
          <p:cNvPicPr>
            <a:picLocks noGrp="1" noChangeAspect="1" noChangeArrowheads="1"/>
          </p:cNvPicPr>
          <p:nvPr>
            <p:ph sz="quarter" idx="2"/>
          </p:nvPr>
        </p:nvPicPr>
        <p:blipFill>
          <a:blip r:embed="rId3" cstate="print"/>
          <a:srcRect/>
          <a:stretch>
            <a:fillRect/>
          </a:stretch>
        </p:blipFill>
        <p:spPr>
          <a:xfrm>
            <a:off x="1371600" y="4114800"/>
            <a:ext cx="3352800" cy="2566988"/>
          </a:xfrm>
          <a:noFill/>
        </p:spPr>
      </p:pic>
      <p:pic>
        <p:nvPicPr>
          <p:cNvPr id="28677" name="Picture 5" descr="africa"/>
          <p:cNvPicPr>
            <a:picLocks noGrp="1" noChangeAspect="1" noChangeArrowheads="1"/>
          </p:cNvPicPr>
          <p:nvPr>
            <p:ph sz="quarter" idx="3"/>
          </p:nvPr>
        </p:nvPicPr>
        <p:blipFill>
          <a:blip r:embed="rId4" cstate="print"/>
          <a:srcRect/>
          <a:stretch>
            <a:fillRect/>
          </a:stretch>
        </p:blipFill>
        <p:spPr>
          <a:xfrm>
            <a:off x="5486400" y="2286000"/>
            <a:ext cx="3240088" cy="4343400"/>
          </a:xfrm>
          <a:noFill/>
        </p:spPr>
      </p:pic>
      <p:sp>
        <p:nvSpPr>
          <p:cNvPr id="28678" name="Text Box 6"/>
          <p:cNvSpPr txBox="1">
            <a:spLocks noChangeArrowheads="1"/>
          </p:cNvSpPr>
          <p:nvPr/>
        </p:nvSpPr>
        <p:spPr bwMode="auto">
          <a:xfrm>
            <a:off x="4648200" y="457200"/>
            <a:ext cx="3886200" cy="915988"/>
          </a:xfrm>
          <a:prstGeom prst="rect">
            <a:avLst/>
          </a:prstGeom>
          <a:noFill/>
          <a:ln w="9525">
            <a:noFill/>
            <a:miter lim="800000"/>
            <a:headEnd/>
            <a:tailEnd/>
          </a:ln>
        </p:spPr>
        <p:txBody>
          <a:bodyPr>
            <a:spAutoFit/>
          </a:bodyPr>
          <a:lstStyle/>
          <a:p>
            <a:pPr eaLnBrk="0" hangingPunct="0">
              <a:spcBef>
                <a:spcPct val="50000"/>
              </a:spcBef>
            </a:pPr>
            <a:r>
              <a:rPr lang="en-US"/>
              <a:t>Different ways of presenting the devastating data on HIV-Aids in Africa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endParaRPr lang="en-US" smtClean="0"/>
          </a:p>
        </p:txBody>
      </p:sp>
      <p:pic>
        <p:nvPicPr>
          <p:cNvPr id="29699" name="Picture 3" descr="mauna_loa"/>
          <p:cNvPicPr>
            <a:picLocks noGrp="1" noChangeAspect="1" noChangeArrowheads="1"/>
          </p:cNvPicPr>
          <p:nvPr>
            <p:ph sz="half" idx="1"/>
          </p:nvPr>
        </p:nvPicPr>
        <p:blipFill>
          <a:blip r:embed="rId2" cstate="print"/>
          <a:srcRect/>
          <a:stretch>
            <a:fillRect/>
          </a:stretch>
        </p:blipFill>
        <p:spPr>
          <a:xfrm>
            <a:off x="533400" y="533400"/>
            <a:ext cx="2570163" cy="2582863"/>
          </a:xfrm>
          <a:noFill/>
        </p:spPr>
      </p:pic>
      <p:pic>
        <p:nvPicPr>
          <p:cNvPr id="29700" name="Picture 4" descr="maunaloa1"/>
          <p:cNvPicPr>
            <a:picLocks noGrp="1" noChangeAspect="1" noChangeArrowheads="1"/>
          </p:cNvPicPr>
          <p:nvPr>
            <p:ph sz="half" idx="2"/>
          </p:nvPr>
        </p:nvPicPr>
        <p:blipFill>
          <a:blip r:embed="rId3" cstate="print"/>
          <a:srcRect/>
          <a:stretch>
            <a:fillRect/>
          </a:stretch>
        </p:blipFill>
        <p:spPr>
          <a:xfrm>
            <a:off x="1524000" y="1905000"/>
            <a:ext cx="6934200" cy="4170363"/>
          </a:xfrm>
          <a:noFill/>
        </p:spPr>
      </p:pic>
      <p:sp>
        <p:nvSpPr>
          <p:cNvPr id="29701" name="Text Box 5"/>
          <p:cNvSpPr txBox="1">
            <a:spLocks noChangeArrowheads="1"/>
          </p:cNvSpPr>
          <p:nvPr/>
        </p:nvSpPr>
        <p:spPr bwMode="auto">
          <a:xfrm>
            <a:off x="4114800" y="914400"/>
            <a:ext cx="4419600" cy="641350"/>
          </a:xfrm>
          <a:prstGeom prst="rect">
            <a:avLst/>
          </a:prstGeom>
          <a:noFill/>
          <a:ln w="9525">
            <a:noFill/>
            <a:miter lim="800000"/>
            <a:headEnd/>
            <a:tailEnd/>
          </a:ln>
        </p:spPr>
        <p:txBody>
          <a:bodyPr>
            <a:spAutoFit/>
          </a:bodyPr>
          <a:lstStyle/>
          <a:p>
            <a:pPr eaLnBrk="0" hangingPunct="0">
              <a:spcBef>
                <a:spcPct val="50000"/>
              </a:spcBef>
            </a:pPr>
            <a:r>
              <a:rPr lang="en-US"/>
              <a:t>Perhaps one of the most important graphs in history!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Snagit_PPT52E6" descr="PPT52E6.png"/>
          <p:cNvPicPr>
            <a:picLocks noChangeAspect="1"/>
          </p:cNvPicPr>
          <p:nvPr/>
        </p:nvPicPr>
        <p:blipFill>
          <a:blip r:embed="rId3" cstate="print"/>
          <a:srcRect/>
          <a:stretch>
            <a:fillRect/>
          </a:stretch>
        </p:blipFill>
        <p:spPr bwMode="auto">
          <a:xfrm>
            <a:off x="323850" y="188913"/>
            <a:ext cx="3095625" cy="2928937"/>
          </a:xfrm>
          <a:prstGeom prst="rect">
            <a:avLst/>
          </a:prstGeom>
          <a:noFill/>
          <a:ln w="9525">
            <a:noFill/>
            <a:miter lim="800000"/>
            <a:headEnd/>
            <a:tailEnd/>
          </a:ln>
        </p:spPr>
      </p:pic>
      <p:pic>
        <p:nvPicPr>
          <p:cNvPr id="6" name="Snagit_PPT52EF" descr="PPT52EF.png"/>
          <p:cNvPicPr>
            <a:picLocks noChangeAspect="1"/>
          </p:cNvPicPr>
          <p:nvPr/>
        </p:nvPicPr>
        <p:blipFill>
          <a:blip r:embed="rId4" cstate="print"/>
          <a:srcRect/>
          <a:stretch>
            <a:fillRect/>
          </a:stretch>
        </p:blipFill>
        <p:spPr bwMode="auto">
          <a:xfrm>
            <a:off x="5940425" y="188913"/>
            <a:ext cx="2847975" cy="2867025"/>
          </a:xfrm>
          <a:prstGeom prst="rect">
            <a:avLst/>
          </a:prstGeom>
          <a:noFill/>
          <a:ln w="9525">
            <a:noFill/>
            <a:miter lim="800000"/>
            <a:headEnd/>
            <a:tailEnd/>
          </a:ln>
        </p:spPr>
      </p:pic>
      <p:pic>
        <p:nvPicPr>
          <p:cNvPr id="8" name="Snagit_PPT52FA" descr="PPT52FA.png"/>
          <p:cNvPicPr>
            <a:picLocks noChangeAspect="1"/>
          </p:cNvPicPr>
          <p:nvPr/>
        </p:nvPicPr>
        <p:blipFill>
          <a:blip r:embed="rId5" cstate="print"/>
          <a:srcRect/>
          <a:stretch>
            <a:fillRect/>
          </a:stretch>
        </p:blipFill>
        <p:spPr bwMode="auto">
          <a:xfrm>
            <a:off x="179388" y="3716338"/>
            <a:ext cx="4256087" cy="2160587"/>
          </a:xfrm>
          <a:prstGeom prst="rect">
            <a:avLst/>
          </a:prstGeom>
          <a:noFill/>
          <a:ln w="9525">
            <a:noFill/>
            <a:miter lim="800000"/>
            <a:headEnd/>
            <a:tailEnd/>
          </a:ln>
        </p:spPr>
      </p:pic>
      <p:pic>
        <p:nvPicPr>
          <p:cNvPr id="9" name="Snagit_PPT5300" descr="PPT5300.png"/>
          <p:cNvPicPr>
            <a:picLocks noChangeAspect="1"/>
          </p:cNvPicPr>
          <p:nvPr/>
        </p:nvPicPr>
        <p:blipFill>
          <a:blip r:embed="rId6" cstate="print"/>
          <a:srcRect/>
          <a:stretch>
            <a:fillRect/>
          </a:stretch>
        </p:blipFill>
        <p:spPr bwMode="auto">
          <a:xfrm>
            <a:off x="1476375" y="5084763"/>
            <a:ext cx="2695575" cy="1584325"/>
          </a:xfrm>
          <a:prstGeom prst="rect">
            <a:avLst/>
          </a:prstGeom>
          <a:noFill/>
          <a:ln w="9525">
            <a:noFill/>
            <a:miter lim="800000"/>
            <a:headEnd/>
            <a:tailEnd/>
          </a:ln>
        </p:spPr>
      </p:pic>
      <p:pic>
        <p:nvPicPr>
          <p:cNvPr id="10" name="Snagit_PPT5309" descr="PPT5309.png"/>
          <p:cNvPicPr>
            <a:picLocks noChangeAspect="1"/>
          </p:cNvPicPr>
          <p:nvPr/>
        </p:nvPicPr>
        <p:blipFill>
          <a:blip r:embed="rId7" cstate="print"/>
          <a:srcRect/>
          <a:stretch>
            <a:fillRect/>
          </a:stretch>
        </p:blipFill>
        <p:spPr bwMode="auto">
          <a:xfrm>
            <a:off x="5076825" y="4292600"/>
            <a:ext cx="3783013" cy="227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endParaRPr lang="en-US" smtClean="0"/>
          </a:p>
        </p:txBody>
      </p:sp>
      <p:sp>
        <p:nvSpPr>
          <p:cNvPr id="8195" name="Rectangle 3"/>
          <p:cNvSpPr>
            <a:spLocks noGrp="1" noChangeArrowheads="1"/>
          </p:cNvSpPr>
          <p:nvPr>
            <p:ph idx="1"/>
          </p:nvPr>
        </p:nvSpPr>
        <p:spPr/>
        <p:txBody>
          <a:bodyPr/>
          <a:lstStyle/>
          <a:p>
            <a:pPr eaLnBrk="1" hangingPunct="1"/>
            <a:endParaRPr lang="en-US" b="1" smtClean="0"/>
          </a:p>
          <a:p>
            <a:pPr eaLnBrk="1" hangingPunct="1"/>
            <a:endParaRPr lang="en-US" smtClean="0"/>
          </a:p>
        </p:txBody>
      </p:sp>
      <p:sp>
        <p:nvSpPr>
          <p:cNvPr id="8196" name="Rectangle 4"/>
          <p:cNvSpPr>
            <a:spLocks noChangeArrowheads="1"/>
          </p:cNvSpPr>
          <p:nvPr/>
        </p:nvSpPr>
        <p:spPr bwMode="auto">
          <a:xfrm>
            <a:off x="250825" y="1125538"/>
            <a:ext cx="5911850" cy="1066800"/>
          </a:xfrm>
          <a:prstGeom prst="rect">
            <a:avLst/>
          </a:prstGeom>
          <a:solidFill>
            <a:srgbClr val="FFCC99">
              <a:alpha val="49019"/>
            </a:srgbClr>
          </a:solidFill>
          <a:ln w="9525">
            <a:noFill/>
            <a:miter lim="800000"/>
            <a:headEnd/>
            <a:tailEnd/>
          </a:ln>
        </p:spPr>
        <p:txBody>
          <a:bodyPr wrap="none" anchor="ctr">
            <a:spAutoFit/>
          </a:bodyPr>
          <a:lstStyle/>
          <a:p>
            <a:r>
              <a:rPr lang="en-US" sz="3200"/>
              <a:t>The heart has its reasons which</a:t>
            </a:r>
            <a:br>
              <a:rPr lang="en-US" sz="3200"/>
            </a:br>
            <a:r>
              <a:rPr lang="en-US" sz="3200"/>
              <a:t> reason knows nothing of.</a:t>
            </a:r>
            <a:r>
              <a:rPr lang="en-US"/>
              <a:t> </a:t>
            </a:r>
          </a:p>
        </p:txBody>
      </p:sp>
      <p:sp>
        <p:nvSpPr>
          <p:cNvPr id="8197" name="Text Box 5"/>
          <p:cNvSpPr txBox="1">
            <a:spLocks noChangeArrowheads="1"/>
          </p:cNvSpPr>
          <p:nvPr/>
        </p:nvSpPr>
        <p:spPr bwMode="auto">
          <a:xfrm>
            <a:off x="2268538" y="3429000"/>
            <a:ext cx="6384925" cy="1066800"/>
          </a:xfrm>
          <a:prstGeom prst="rect">
            <a:avLst/>
          </a:prstGeom>
          <a:solidFill>
            <a:srgbClr val="FFCC99">
              <a:alpha val="49019"/>
            </a:srgbClr>
          </a:solidFill>
          <a:ln w="9525">
            <a:noFill/>
            <a:miter lim="800000"/>
            <a:headEnd/>
            <a:tailEnd/>
          </a:ln>
        </p:spPr>
        <p:txBody>
          <a:bodyPr wrap="none">
            <a:spAutoFit/>
          </a:bodyPr>
          <a:lstStyle/>
          <a:p>
            <a:r>
              <a:rPr lang="en-US" sz="3200"/>
              <a:t>Two extremes: to exclude reason, </a:t>
            </a:r>
          </a:p>
          <a:p>
            <a:r>
              <a:rPr lang="en-US" sz="3200"/>
              <a:t>to admit reason only.</a:t>
            </a:r>
          </a:p>
        </p:txBody>
      </p:sp>
      <p:sp>
        <p:nvSpPr>
          <p:cNvPr id="8198" name="Text Box 6"/>
          <p:cNvSpPr txBox="1">
            <a:spLocks noChangeArrowheads="1"/>
          </p:cNvSpPr>
          <p:nvPr/>
        </p:nvSpPr>
        <p:spPr bwMode="auto">
          <a:xfrm>
            <a:off x="6948488" y="6237288"/>
            <a:ext cx="2016125" cy="366712"/>
          </a:xfrm>
          <a:prstGeom prst="rect">
            <a:avLst/>
          </a:prstGeom>
          <a:noFill/>
          <a:ln w="9525">
            <a:noFill/>
            <a:miter lim="800000"/>
            <a:headEnd/>
            <a:tailEnd/>
          </a:ln>
        </p:spPr>
        <p:txBody>
          <a:bodyPr>
            <a:spAutoFit/>
          </a:bodyPr>
          <a:lstStyle/>
          <a:p>
            <a:pPr>
              <a:spcBef>
                <a:spcPct val="50000"/>
              </a:spcBef>
            </a:pPr>
            <a:r>
              <a:rPr lang="en-CA"/>
              <a:t>Pascal </a:t>
            </a:r>
            <a:r>
              <a:rPr lang="en-US"/>
              <a:t>Pensees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8" name="Rectangle 3"/>
          <p:cNvSpPr>
            <a:spLocks noGrp="1" noChangeArrowheads="1"/>
          </p:cNvSpPr>
          <p:nvPr>
            <p:ph idx="1"/>
          </p:nvPr>
        </p:nvSpPr>
        <p:spPr/>
        <p:txBody>
          <a:bodyPr/>
          <a:lstStyle/>
          <a:p>
            <a:pPr eaLnBrk="1" hangingPunct="1"/>
            <a:endParaRPr lang="en-US" b="1" smtClean="0"/>
          </a:p>
          <a:p>
            <a:pPr eaLnBrk="1" hangingPunct="1"/>
            <a:endParaRPr lang="en-US" smtClean="0"/>
          </a:p>
        </p:txBody>
      </p:sp>
      <p:sp>
        <p:nvSpPr>
          <p:cNvPr id="9219" name="Text Box 7"/>
          <p:cNvSpPr txBox="1">
            <a:spLocks noChangeArrowheads="1"/>
          </p:cNvSpPr>
          <p:nvPr/>
        </p:nvSpPr>
        <p:spPr bwMode="auto">
          <a:xfrm>
            <a:off x="468313" y="836613"/>
            <a:ext cx="8064500" cy="2554287"/>
          </a:xfrm>
          <a:prstGeom prst="rect">
            <a:avLst/>
          </a:prstGeom>
          <a:noFill/>
          <a:ln w="9525">
            <a:noFill/>
            <a:miter lim="800000"/>
            <a:headEnd/>
            <a:tailEnd/>
          </a:ln>
        </p:spPr>
        <p:txBody>
          <a:bodyPr>
            <a:spAutoFit/>
          </a:bodyPr>
          <a:lstStyle/>
          <a:p>
            <a:pPr>
              <a:spcBef>
                <a:spcPct val="50000"/>
              </a:spcBef>
            </a:pPr>
            <a:r>
              <a:rPr lang="en-CA" sz="3200"/>
              <a:t>Why were neither Popper or Scheffler “happy” with Hume’s conclusion that there are no logical justifications for scientific knowledge claims – that they are rather “habits of the mind”?</a:t>
            </a:r>
            <a:endParaRPr lang="en-US" sz="3200"/>
          </a:p>
        </p:txBody>
      </p:sp>
      <p:sp>
        <p:nvSpPr>
          <p:cNvPr id="9220" name="Text Box 8"/>
          <p:cNvSpPr txBox="1">
            <a:spLocks noChangeArrowheads="1"/>
          </p:cNvSpPr>
          <p:nvPr/>
        </p:nvSpPr>
        <p:spPr bwMode="auto">
          <a:xfrm>
            <a:off x="3059113" y="3500438"/>
            <a:ext cx="5761037" cy="1855787"/>
          </a:xfrm>
          <a:prstGeom prst="rect">
            <a:avLst/>
          </a:prstGeom>
          <a:solidFill>
            <a:srgbClr val="FF99CC">
              <a:alpha val="47842"/>
            </a:srgbClr>
          </a:solidFill>
          <a:ln w="9525">
            <a:noFill/>
            <a:miter lim="800000"/>
            <a:headEnd/>
            <a:tailEnd/>
          </a:ln>
        </p:spPr>
        <p:txBody>
          <a:bodyPr>
            <a:spAutoFit/>
          </a:bodyPr>
          <a:lstStyle/>
          <a:p>
            <a:r>
              <a:rPr lang="en-US" sz="1400"/>
              <a:t>'Hume's philosophy ... represents the bankruptcy of eighteenth-century reasonableness' and, 'It is therefore important to discover whether there is any answer to Hume within a philosophy that is wholly or mainly </a:t>
            </a:r>
            <a:r>
              <a:rPr lang="en-US" sz="1400" i="1"/>
              <a:t>empirical. </a:t>
            </a:r>
            <a:r>
              <a:rPr lang="en-US" sz="1400"/>
              <a:t>If not, </a:t>
            </a:r>
            <a:r>
              <a:rPr lang="en-US" sz="1400" i="1"/>
              <a:t>there is no intellectual difference between sanity and insanity. </a:t>
            </a:r>
            <a:r>
              <a:rPr lang="en-US" sz="1400"/>
              <a:t>The lunatic who believes that he is a poached egg is to be condemned solely on the ground that he is in a minority. . . .‘</a:t>
            </a:r>
          </a:p>
          <a:p>
            <a:r>
              <a:rPr lang="en-CA" sz="1400"/>
              <a:t>                             </a:t>
            </a:r>
            <a:r>
              <a:rPr lang="en-CA" sz="1200"/>
              <a:t>Sir Bertrand Russell, </a:t>
            </a:r>
            <a:r>
              <a:rPr lang="en-CA" sz="1200" i="1"/>
              <a:t>A History of Western Philosophy</a:t>
            </a:r>
            <a:r>
              <a:rPr lang="en-CA" sz="1200"/>
              <a:t> (1946)</a:t>
            </a:r>
            <a:endParaRPr lang="en-US" sz="1200"/>
          </a:p>
          <a:p>
            <a:pPr>
              <a:spcBef>
                <a:spcPct val="50000"/>
              </a:spcBef>
            </a:pPr>
            <a:endParaRPr lang="en-US" sz="1200"/>
          </a:p>
        </p:txBody>
      </p:sp>
      <p:sp>
        <p:nvSpPr>
          <p:cNvPr id="9221" name="Text Box 9"/>
          <p:cNvSpPr txBox="1">
            <a:spLocks noChangeArrowheads="1"/>
          </p:cNvSpPr>
          <p:nvPr/>
        </p:nvSpPr>
        <p:spPr bwMode="auto">
          <a:xfrm>
            <a:off x="395288" y="6021388"/>
            <a:ext cx="4392612" cy="641350"/>
          </a:xfrm>
          <a:prstGeom prst="rect">
            <a:avLst/>
          </a:prstGeom>
          <a:noFill/>
          <a:ln w="9525">
            <a:noFill/>
            <a:miter lim="800000"/>
            <a:headEnd/>
            <a:tailEnd/>
          </a:ln>
        </p:spPr>
        <p:txBody>
          <a:bodyPr>
            <a:spAutoFit/>
          </a:bodyPr>
          <a:lstStyle/>
          <a:p>
            <a:pPr>
              <a:spcBef>
                <a:spcPct val="50000"/>
              </a:spcBef>
            </a:pPr>
            <a:r>
              <a:rPr lang="en-CA" i="1"/>
              <a:t>Does this call into question the rationality of science?</a:t>
            </a:r>
            <a:endParaRPr lang="en-US" i="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42" name="Rectangle 3"/>
          <p:cNvSpPr>
            <a:spLocks noGrp="1" noChangeArrowheads="1"/>
          </p:cNvSpPr>
          <p:nvPr>
            <p:ph idx="1"/>
          </p:nvPr>
        </p:nvSpPr>
        <p:spPr/>
        <p:txBody>
          <a:bodyPr/>
          <a:lstStyle/>
          <a:p>
            <a:pPr eaLnBrk="1" hangingPunct="1"/>
            <a:endParaRPr lang="en-US" b="1" smtClean="0"/>
          </a:p>
          <a:p>
            <a:pPr eaLnBrk="1" hangingPunct="1"/>
            <a:endParaRPr lang="en-US" smtClean="0"/>
          </a:p>
        </p:txBody>
      </p:sp>
      <p:sp>
        <p:nvSpPr>
          <p:cNvPr id="10243" name="Text Box 4"/>
          <p:cNvSpPr txBox="1">
            <a:spLocks noChangeArrowheads="1"/>
          </p:cNvSpPr>
          <p:nvPr/>
        </p:nvSpPr>
        <p:spPr bwMode="auto">
          <a:xfrm>
            <a:off x="323850" y="549275"/>
            <a:ext cx="8064500" cy="3570288"/>
          </a:xfrm>
          <a:prstGeom prst="rect">
            <a:avLst/>
          </a:prstGeom>
          <a:solidFill>
            <a:srgbClr val="FFCC99">
              <a:alpha val="50980"/>
            </a:srgbClr>
          </a:solidFill>
          <a:ln w="9525">
            <a:noFill/>
            <a:miter lim="800000"/>
            <a:headEnd/>
            <a:tailEnd/>
          </a:ln>
        </p:spPr>
        <p:txBody>
          <a:bodyPr>
            <a:spAutoFit/>
          </a:bodyPr>
          <a:lstStyle/>
          <a:p>
            <a:r>
              <a:rPr lang="en-US"/>
              <a:t>“When reference is made to secularization, the secularization of science is often forgotten.. That is the case because the greater number of Christians who have enjoyed a scientific education lack a clear idea of the connection between scientific thought and religion. The claim is repeatedly made that by its very nature non-theological science must be altogether free of personal belief, because its objectivity would be imperiled the moment it was bound to any presuppositions originating in faith. This idea has been accepted without weighing its consequences and without asking whether it is justified from either a biblical or a critical, scientific point of view.”</a:t>
            </a:r>
          </a:p>
          <a:p>
            <a:endParaRPr lang="en-US"/>
          </a:p>
          <a:p>
            <a:r>
              <a:rPr lang="en-US"/>
              <a:t>“…science, secularized and isolated, has become a satanic power, an</a:t>
            </a:r>
          </a:p>
          <a:p>
            <a:r>
              <a:rPr lang="en-US"/>
              <a:t>idol which dominates all of culture.”</a:t>
            </a:r>
          </a:p>
          <a:p>
            <a:pPr algn="r"/>
            <a:r>
              <a:rPr lang="en-CA" sz="1200"/>
              <a:t>Herman Dooyeweerd </a:t>
            </a:r>
            <a:r>
              <a:rPr lang="en-US" sz="1200" i="1"/>
              <a:t>"La Secularisation de la Science</a:t>
            </a:r>
            <a:r>
              <a:rPr lang="en-US" sz="1200"/>
              <a:t>” (1954)</a:t>
            </a:r>
          </a:p>
        </p:txBody>
      </p:sp>
      <p:sp>
        <p:nvSpPr>
          <p:cNvPr id="10244" name="Text Box 5"/>
          <p:cNvSpPr txBox="1">
            <a:spLocks noChangeArrowheads="1"/>
          </p:cNvSpPr>
          <p:nvPr/>
        </p:nvSpPr>
        <p:spPr bwMode="auto">
          <a:xfrm>
            <a:off x="323850" y="4437063"/>
            <a:ext cx="8135938" cy="1465262"/>
          </a:xfrm>
          <a:prstGeom prst="rect">
            <a:avLst/>
          </a:prstGeom>
          <a:noFill/>
          <a:ln w="9525">
            <a:noFill/>
            <a:miter lim="800000"/>
            <a:headEnd/>
            <a:tailEnd/>
          </a:ln>
        </p:spPr>
        <p:txBody>
          <a:bodyPr>
            <a:spAutoFit/>
          </a:bodyPr>
          <a:lstStyle/>
          <a:p>
            <a:r>
              <a:rPr lang="en-CA"/>
              <a:t>Is the “problem” a supposed humanistic belief in the (possibility or ideal of)  autonomy of human intellect from:</a:t>
            </a:r>
          </a:p>
          <a:p>
            <a:pPr>
              <a:buFontTx/>
              <a:buChar char="•"/>
            </a:pPr>
            <a:r>
              <a:rPr lang="en-CA"/>
              <a:t> Presuppositions</a:t>
            </a:r>
          </a:p>
          <a:p>
            <a:pPr>
              <a:buFontTx/>
              <a:buChar char="•"/>
            </a:pPr>
            <a:r>
              <a:rPr lang="en-CA"/>
              <a:t> Religion</a:t>
            </a:r>
          </a:p>
          <a:p>
            <a:pPr>
              <a:buFontTx/>
              <a:buChar char="•"/>
            </a:pPr>
            <a:r>
              <a:rPr lang="en-CA"/>
              <a:t>The human body itself! (Popper’s “Epistemology without a knowing subject”?</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600200"/>
            <a:ext cx="8229600" cy="542925"/>
          </a:xfrm>
        </p:spPr>
        <p:txBody>
          <a:bodyPr rtlCol="0">
            <a:normAutofit lnSpcReduction="10000"/>
          </a:bodyPr>
          <a:lstStyle/>
          <a:p>
            <a:pPr eaLnBrk="1" fontAlgn="auto" hangingPunct="1">
              <a:spcAft>
                <a:spcPts val="0"/>
              </a:spcAft>
              <a:buFont typeface="Arial" pitchFamily="34" charset="0"/>
              <a:buChar char="•"/>
              <a:defRPr/>
            </a:pPr>
            <a:endParaRPr lang="en-US" b="1" dirty="0" smtClean="0"/>
          </a:p>
          <a:p>
            <a:pPr eaLnBrk="1" fontAlgn="auto" hangingPunct="1">
              <a:spcAft>
                <a:spcPts val="0"/>
              </a:spcAft>
              <a:buFont typeface="Arial" pitchFamily="34" charset="0"/>
              <a:buChar char="•"/>
              <a:defRPr/>
            </a:pPr>
            <a:endParaRPr lang="en-US" dirty="0" smtClean="0"/>
          </a:p>
        </p:txBody>
      </p:sp>
      <p:sp>
        <p:nvSpPr>
          <p:cNvPr id="11267" name="Text Box 5"/>
          <p:cNvSpPr txBox="1">
            <a:spLocks noChangeArrowheads="1"/>
          </p:cNvSpPr>
          <p:nvPr/>
        </p:nvSpPr>
        <p:spPr bwMode="auto">
          <a:xfrm>
            <a:off x="142875" y="214313"/>
            <a:ext cx="8135938" cy="646112"/>
          </a:xfrm>
          <a:prstGeom prst="rect">
            <a:avLst/>
          </a:prstGeom>
          <a:noFill/>
          <a:ln w="9525">
            <a:noFill/>
            <a:miter lim="800000"/>
            <a:headEnd/>
            <a:tailEnd/>
          </a:ln>
        </p:spPr>
        <p:txBody>
          <a:bodyPr>
            <a:spAutoFit/>
          </a:bodyPr>
          <a:lstStyle/>
          <a:p>
            <a:r>
              <a:rPr lang="en-CA" sz="3600"/>
              <a:t>Dueling with Dualisms!</a:t>
            </a:r>
            <a:endParaRPr lang="en-US" sz="3600"/>
          </a:p>
        </p:txBody>
      </p:sp>
      <p:sp>
        <p:nvSpPr>
          <p:cNvPr id="5" name="Oval 4"/>
          <p:cNvSpPr/>
          <p:nvPr/>
        </p:nvSpPr>
        <p:spPr>
          <a:xfrm>
            <a:off x="4643438" y="4000500"/>
            <a:ext cx="2428875" cy="1285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t>Theory - Praxis</a:t>
            </a:r>
            <a:endParaRPr lang="en-US" dirty="0"/>
          </a:p>
        </p:txBody>
      </p:sp>
      <p:sp>
        <p:nvSpPr>
          <p:cNvPr id="6" name="Oval 5"/>
          <p:cNvSpPr/>
          <p:nvPr/>
        </p:nvSpPr>
        <p:spPr>
          <a:xfrm>
            <a:off x="4857750" y="1214438"/>
            <a:ext cx="2428875" cy="1285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t>Fact - Value</a:t>
            </a:r>
            <a:endParaRPr lang="en-US" dirty="0"/>
          </a:p>
        </p:txBody>
      </p:sp>
      <p:sp>
        <p:nvSpPr>
          <p:cNvPr id="7" name="Oval 6"/>
          <p:cNvSpPr/>
          <p:nvPr/>
        </p:nvSpPr>
        <p:spPr>
          <a:xfrm>
            <a:off x="1071563" y="4000500"/>
            <a:ext cx="2428875" cy="1285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t>Subject-Object</a:t>
            </a:r>
            <a:endParaRPr lang="en-US" dirty="0"/>
          </a:p>
        </p:txBody>
      </p:sp>
      <p:sp>
        <p:nvSpPr>
          <p:cNvPr id="8" name="Oval 7"/>
          <p:cNvSpPr/>
          <p:nvPr/>
        </p:nvSpPr>
        <p:spPr>
          <a:xfrm>
            <a:off x="1071563" y="1214438"/>
            <a:ext cx="2428875" cy="1285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t>Mind-Body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fontScale="90000"/>
          </a:bodyPr>
          <a:lstStyle/>
          <a:p>
            <a:pPr algn="l" eaLnBrk="1" fontAlgn="auto" hangingPunct="1">
              <a:spcAft>
                <a:spcPts val="0"/>
              </a:spcAft>
              <a:defRPr/>
            </a:pPr>
            <a:r>
              <a:rPr lang="en-CA" sz="4000" smtClean="0"/>
              <a:t>Re-conceptualizing the idea of Objectivity</a:t>
            </a:r>
            <a:endParaRPr lang="en-US" sz="4000" smtClean="0"/>
          </a:p>
        </p:txBody>
      </p:sp>
      <p:pic>
        <p:nvPicPr>
          <p:cNvPr id="12291" name="Picture 5" descr="polanyi"/>
          <p:cNvPicPr>
            <a:picLocks noGrp="1" noChangeAspect="1" noChangeArrowheads="1"/>
          </p:cNvPicPr>
          <p:nvPr>
            <p:ph sz="half" idx="1"/>
          </p:nvPr>
        </p:nvPicPr>
        <p:blipFill>
          <a:blip r:embed="rId3" cstate="print"/>
          <a:srcRect/>
          <a:stretch>
            <a:fillRect/>
          </a:stretch>
        </p:blipFill>
        <p:spPr>
          <a:xfrm>
            <a:off x="179388" y="1628775"/>
            <a:ext cx="1900237" cy="2446338"/>
          </a:xfrm>
          <a:noFill/>
        </p:spPr>
      </p:pic>
      <p:sp>
        <p:nvSpPr>
          <p:cNvPr id="12292" name="Rectangle 3"/>
          <p:cNvSpPr>
            <a:spLocks noGrp="1" noChangeArrowheads="1"/>
          </p:cNvSpPr>
          <p:nvPr>
            <p:ph type="body" sz="half" idx="2"/>
          </p:nvPr>
        </p:nvSpPr>
        <p:spPr>
          <a:xfrm>
            <a:off x="2195513" y="1600200"/>
            <a:ext cx="6491287" cy="4525963"/>
          </a:xfrm>
        </p:spPr>
        <p:txBody>
          <a:bodyPr/>
          <a:lstStyle/>
          <a:p>
            <a:pPr eaLnBrk="1" hangingPunct="1"/>
            <a:r>
              <a:rPr lang="en-CA" sz="2800" smtClean="0"/>
              <a:t>Michael Polanyi’s Post Critical Philosophy and Tacit Knowledge</a:t>
            </a:r>
          </a:p>
          <a:p>
            <a:pPr lvl="1" eaLnBrk="1" hangingPunct="1"/>
            <a:r>
              <a:rPr lang="en-CA" sz="2400" i="1" smtClean="0"/>
              <a:t>Personal Knowledge (1958)</a:t>
            </a:r>
          </a:p>
          <a:p>
            <a:pPr lvl="1" eaLnBrk="1" hangingPunct="1"/>
            <a:r>
              <a:rPr lang="en-CA" sz="2400" i="1" smtClean="0"/>
              <a:t>The Tacit Dimension (1967)</a:t>
            </a:r>
          </a:p>
          <a:p>
            <a:pPr eaLnBrk="1" hangingPunct="1"/>
            <a:r>
              <a:rPr lang="en-CA" sz="2800" smtClean="0"/>
              <a:t>Thomas Kuhn</a:t>
            </a:r>
          </a:p>
          <a:p>
            <a:pPr lvl="1" eaLnBrk="1" hangingPunct="1"/>
            <a:r>
              <a:rPr lang="en-CA" sz="2400" i="1" smtClean="0"/>
              <a:t>The Structure of Scientific Revolutions (1962)</a:t>
            </a:r>
            <a:endParaRPr lang="en-US" sz="2400" i="1" smtClean="0"/>
          </a:p>
          <a:p>
            <a:pPr eaLnBrk="1" hangingPunct="1"/>
            <a:endParaRPr lang="en-US" sz="2800" smtClean="0"/>
          </a:p>
        </p:txBody>
      </p:sp>
      <p:pic>
        <p:nvPicPr>
          <p:cNvPr id="12293" name="Picture 6" descr="kuhn"/>
          <p:cNvPicPr>
            <a:picLocks noChangeAspect="1" noChangeArrowheads="1"/>
          </p:cNvPicPr>
          <p:nvPr/>
        </p:nvPicPr>
        <p:blipFill>
          <a:blip r:embed="rId4" cstate="print"/>
          <a:srcRect/>
          <a:stretch>
            <a:fillRect/>
          </a:stretch>
        </p:blipFill>
        <p:spPr bwMode="auto">
          <a:xfrm>
            <a:off x="179388" y="4149725"/>
            <a:ext cx="1901825" cy="237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fontScale="90000"/>
          </a:bodyPr>
          <a:lstStyle/>
          <a:p>
            <a:pPr algn="l" eaLnBrk="1" fontAlgn="auto" hangingPunct="1">
              <a:spcAft>
                <a:spcPts val="0"/>
              </a:spcAft>
              <a:defRPr/>
            </a:pPr>
            <a:r>
              <a:rPr lang="en-CA" sz="4000" smtClean="0"/>
              <a:t>The personal “dimension” to knowledge…</a:t>
            </a:r>
            <a:endParaRPr lang="en-US" sz="4000" smtClean="0"/>
          </a:p>
        </p:txBody>
      </p:sp>
      <p:sp>
        <p:nvSpPr>
          <p:cNvPr id="13315" name="Rectangle 3"/>
          <p:cNvSpPr>
            <a:spLocks noGrp="1" noChangeArrowheads="1"/>
          </p:cNvSpPr>
          <p:nvPr>
            <p:ph idx="1"/>
          </p:nvPr>
        </p:nvSpPr>
        <p:spPr/>
        <p:txBody>
          <a:bodyPr/>
          <a:lstStyle/>
          <a:p>
            <a:pPr eaLnBrk="1" hangingPunct="1"/>
            <a:endParaRPr lang="en-US" b="1" smtClean="0"/>
          </a:p>
          <a:p>
            <a:pPr eaLnBrk="1" hangingPunct="1"/>
            <a:endParaRPr lang="en-US" smtClean="0"/>
          </a:p>
        </p:txBody>
      </p:sp>
      <p:sp>
        <p:nvSpPr>
          <p:cNvPr id="13316" name="Text Box 4"/>
          <p:cNvSpPr txBox="1">
            <a:spLocks noChangeArrowheads="1"/>
          </p:cNvSpPr>
          <p:nvPr/>
        </p:nvSpPr>
        <p:spPr bwMode="auto">
          <a:xfrm>
            <a:off x="395288" y="1557338"/>
            <a:ext cx="8208962" cy="1647825"/>
          </a:xfrm>
          <a:prstGeom prst="rect">
            <a:avLst/>
          </a:prstGeom>
          <a:solidFill>
            <a:srgbClr val="FF99CC">
              <a:alpha val="49019"/>
            </a:srgbClr>
          </a:solidFill>
          <a:ln w="9525">
            <a:noFill/>
            <a:miter lim="800000"/>
            <a:headEnd/>
            <a:tailEnd/>
          </a:ln>
        </p:spPr>
        <p:txBody>
          <a:bodyPr>
            <a:spAutoFit/>
          </a:bodyPr>
          <a:lstStyle/>
          <a:p>
            <a:r>
              <a:rPr lang="en-US"/>
              <a:t>My search has led me to a novel idea of human knowledge from which a harmonious view of thought and existence, rooted in the universe, seems to emerge.</a:t>
            </a:r>
          </a:p>
          <a:p>
            <a:r>
              <a:rPr lang="en-US" b="1"/>
              <a:t>I shall reconsider human knowledge by starting from the fact that </a:t>
            </a:r>
            <a:r>
              <a:rPr lang="en-US" b="1" i="1"/>
              <a:t>we can know more than we can tell.</a:t>
            </a:r>
          </a:p>
          <a:p>
            <a:pPr algn="r"/>
            <a:r>
              <a:rPr lang="en-CA" sz="1200" i="1"/>
              <a:t>Tacit Knowing pg 4</a:t>
            </a:r>
            <a:endParaRPr lang="en-US" sz="1200" i="1"/>
          </a:p>
        </p:txBody>
      </p:sp>
      <p:sp>
        <p:nvSpPr>
          <p:cNvPr id="13317" name="Text Box 5"/>
          <p:cNvSpPr txBox="1">
            <a:spLocks noChangeArrowheads="1"/>
          </p:cNvSpPr>
          <p:nvPr/>
        </p:nvSpPr>
        <p:spPr bwMode="auto">
          <a:xfrm>
            <a:off x="395288" y="3429000"/>
            <a:ext cx="8208962" cy="823913"/>
          </a:xfrm>
          <a:prstGeom prst="rect">
            <a:avLst/>
          </a:prstGeom>
          <a:solidFill>
            <a:srgbClr val="FF99CC">
              <a:alpha val="50195"/>
            </a:srgbClr>
          </a:solidFill>
          <a:ln w="9525">
            <a:noFill/>
            <a:miter lim="800000"/>
            <a:headEnd/>
            <a:tailEnd/>
          </a:ln>
        </p:spPr>
        <p:txBody>
          <a:bodyPr>
            <a:spAutoFit/>
          </a:bodyPr>
          <a:lstStyle/>
          <a:p>
            <a:r>
              <a:rPr lang="en-US"/>
              <a:t>Our body is the ultimate instrument of all our external knowledge, whether intellectual or practical.</a:t>
            </a:r>
          </a:p>
          <a:p>
            <a:pPr algn="r"/>
            <a:r>
              <a:rPr lang="en-CA" sz="1200" i="1"/>
              <a:t>Tacit Knowing pg 15</a:t>
            </a:r>
            <a:endParaRPr lang="en-US"/>
          </a:p>
        </p:txBody>
      </p:sp>
      <p:sp>
        <p:nvSpPr>
          <p:cNvPr id="13318" name="Text Box 6"/>
          <p:cNvSpPr txBox="1">
            <a:spLocks noChangeArrowheads="1"/>
          </p:cNvSpPr>
          <p:nvPr/>
        </p:nvSpPr>
        <p:spPr bwMode="auto">
          <a:xfrm>
            <a:off x="323850" y="4456113"/>
            <a:ext cx="8351838" cy="1739900"/>
          </a:xfrm>
          <a:prstGeom prst="rect">
            <a:avLst/>
          </a:prstGeom>
          <a:solidFill>
            <a:srgbClr val="FF99CC">
              <a:alpha val="50195"/>
            </a:srgbClr>
          </a:solidFill>
          <a:ln w="9525">
            <a:noFill/>
            <a:miter lim="800000"/>
            <a:headEnd/>
            <a:tailEnd/>
          </a:ln>
        </p:spPr>
        <p:txBody>
          <a:bodyPr>
            <a:spAutoFit/>
          </a:bodyPr>
          <a:lstStyle/>
          <a:p>
            <a:r>
              <a:rPr lang="en-US"/>
              <a:t>It appears, then, that to know that a statement is true is to know more than we can tell and that hence, when a discovery solves a problem, it is itself</a:t>
            </a:r>
          </a:p>
          <a:p>
            <a:r>
              <a:rPr lang="en-US"/>
              <a:t>fraught with further intimations of an indeterminate range, and that  furthermore, when we accept the discovery as true, we commit ourselves to a belief in all these as yet undisclosed, perhaps as yet unthinkable, consequences.</a:t>
            </a:r>
          </a:p>
          <a:p>
            <a:pPr algn="r"/>
            <a:r>
              <a:rPr lang="en-US"/>
              <a:t> </a:t>
            </a:r>
            <a:r>
              <a:rPr lang="en-CA" sz="1200" i="1"/>
              <a:t>Tacit Knowing pg 23</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801</TotalTime>
  <Words>1933</Words>
  <Application>Microsoft Office PowerPoint</Application>
  <PresentationFormat>On-screen Show (4:3)</PresentationFormat>
  <Paragraphs>143</Paragraphs>
  <Slides>25</Slides>
  <Notes>0</Notes>
  <HiddenSlides>0</HiddenSlides>
  <MMClips>3</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Orbit</vt:lpstr>
      <vt:lpstr>Is Science Rational?</vt:lpstr>
      <vt:lpstr>Taking Stock…</vt:lpstr>
      <vt:lpstr>PowerPoint Presentation</vt:lpstr>
      <vt:lpstr>PowerPoint Presentation</vt:lpstr>
      <vt:lpstr>PowerPoint Presentation</vt:lpstr>
      <vt:lpstr>PowerPoint Presentation</vt:lpstr>
      <vt:lpstr>PowerPoint Presentation</vt:lpstr>
      <vt:lpstr>Re-conceptualizing the idea of Objectivity</vt:lpstr>
      <vt:lpstr>The personal “dimension” to knowledge…</vt:lpstr>
      <vt:lpstr>What is “Objectivity”? </vt:lpstr>
      <vt:lpstr>Polanyi’s Conception of Objectivity</vt:lpstr>
      <vt:lpstr>PowerPoint Presentation</vt:lpstr>
      <vt:lpstr>PowerPoint Presentation</vt:lpstr>
      <vt:lpstr>PowerPoint Presentation</vt:lpstr>
      <vt:lpstr>Kuhn and Paradigms…</vt:lpstr>
      <vt:lpstr>PowerPoint Presentation</vt:lpstr>
      <vt:lpstr>Nicholas Maxwell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King's University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Science Rational?</dc:title>
  <dc:creator>ADMGuest</dc:creator>
  <cp:lastModifiedBy>Brian Martin</cp:lastModifiedBy>
  <cp:revision>48</cp:revision>
  <dcterms:created xsi:type="dcterms:W3CDTF">2010-09-21T14:37:21Z</dcterms:created>
  <dcterms:modified xsi:type="dcterms:W3CDTF">2017-11-16T18:02:44Z</dcterms:modified>
</cp:coreProperties>
</file>