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mp3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9" r:id="rId7"/>
    <p:sldId id="295" r:id="rId8"/>
    <p:sldId id="296" r:id="rId9"/>
    <p:sldId id="290" r:id="rId10"/>
    <p:sldId id="300" r:id="rId11"/>
    <p:sldId id="299" r:id="rId12"/>
    <p:sldId id="291" r:id="rId13"/>
    <p:sldId id="294" r:id="rId14"/>
    <p:sldId id="293" r:id="rId15"/>
    <p:sldId id="292" r:id="rId16"/>
    <p:sldId id="29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>
      <p:cViewPr>
        <p:scale>
          <a:sx n="114" d="100"/>
          <a:sy n="114" d="100"/>
        </p:scale>
        <p:origin x="-10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1ED15-0A55-4C32-8200-BEB216685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2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00CD0-8764-483D-AE58-DF6051CCA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6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6B44E-F22F-4380-BF70-6B5421F444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38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6B46D2-358C-4CFE-9D18-7E1A88F98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1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29D034-9697-44DF-B1C7-4BAE88FE2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728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49FE30-C9AC-49BA-B509-5C8436836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49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8CFCBF-0E7B-45BC-A675-07AB448008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85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2FDE9F-34DE-4A73-B5CA-2AD1FD101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65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C73F0-97D7-402C-8F7A-A8A4450D5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5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FEDE7-C4D1-46DA-AA70-AA25BFA960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23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8A76-488D-4BA9-82A7-55747569B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15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3DD36-7FBB-4365-8558-DED06621E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61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E9B28-F132-4C7C-BBF6-DD13AC221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8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5E84-27BA-40D2-989D-B43BE1F959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5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15C06-0DEC-4DEB-9656-FF617101D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38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5B6C7-2B69-4EDB-9673-3F03F8847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94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401DCB-7EA7-4DED-A5DF-0FE7933496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file:///C:\kings\public_html\talks\quantum_leap\1dbox.py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hyperlink" Target="http://turing.kingsu.ca/%7Emap/java/applets/hydrogenatom/applet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hyperlink" Target="1dbox.html" TargetMode="Externa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hyperlink" Target="file:///C:\kings\public_html\talks\quantum_leap\nucleus.py" TargetMode="External"/><Relationship Id="rId7" Type="http://schemas.openxmlformats.org/officeDocument/2006/relationships/hyperlink" Target="../../../../../talks/quantum_leap/particle_in_box.xls" TargetMode="Externa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11" Type="http://schemas.openxmlformats.org/officeDocument/2006/relationships/image" Target="../media/image19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0.png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hyperlink" Target="file:///C:\kings\public_html\talks\active_learning\Crystal\projects\compton-scattering\compton-scattering.swf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Particle in a Box</a:t>
            </a:r>
            <a:r>
              <a:rPr lang="en-US" altLang="en-US" sz="2000"/>
              <a:t>…(14.4)</a:t>
            </a:r>
          </a:p>
        </p:txBody>
      </p:sp>
      <p:pic>
        <p:nvPicPr>
          <p:cNvPr id="39940" name="Picture 4" descr="fig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890713"/>
            <a:ext cx="4572000" cy="3584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2971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Provides an accessible application of the wave properties of the quanton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3400" y="5334000"/>
            <a:ext cx="281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Provides a heuristic explanation of energy levels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477000" y="1905000"/>
            <a:ext cx="266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Serves as a useful visualization of probabilistic nature of quantum physics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867400" y="4876800"/>
            <a:ext cx="3048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Gives you a simple dimensional argument to predict energies of atomic and nuclear processes</a:t>
            </a:r>
          </a:p>
        </p:txBody>
      </p:sp>
    </p:spTree>
    <p:extLst>
      <p:ext uri="{BB962C8B-B14F-4D97-AF65-F5344CB8AC3E}">
        <p14:creationId xmlns:p14="http://schemas.microsoft.com/office/powerpoint/2010/main" val="241191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dirty="0" smtClean="0"/>
              <a:t>Emergency Alert!</a:t>
            </a:r>
            <a:endParaRPr lang="en-CA" alt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52600"/>
            <a:ext cx="83058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3200" dirty="0" smtClean="0"/>
              <a:t>This is NOT A TEST!  Emergency measures confirms that Planck’s Constant (h)  has been Changed!</a:t>
            </a:r>
          </a:p>
          <a:p>
            <a:endParaRPr lang="en-CA" altLang="en-US" sz="3200" dirty="0" smtClean="0"/>
          </a:p>
          <a:p>
            <a:r>
              <a:rPr lang="en-CA" altLang="en-US" sz="3200" dirty="0" smtClean="0"/>
              <a:t>                 </a:t>
            </a:r>
            <a:r>
              <a:rPr lang="en-CA" altLang="en-US" sz="4800" dirty="0" smtClean="0"/>
              <a:t>It is now 6.63 J-s</a:t>
            </a:r>
          </a:p>
          <a:p>
            <a:endParaRPr lang="en-CA" altLang="en-US" sz="3200" dirty="0"/>
          </a:p>
          <a:p>
            <a:r>
              <a:rPr lang="en-CA" altLang="en-US" sz="3200" dirty="0" smtClean="0"/>
              <a:t>Stay where you are until further notice – DO NOT USE DOORWAYS</a:t>
            </a:r>
          </a:p>
          <a:p>
            <a:endParaRPr lang="en-CA" dirty="0"/>
          </a:p>
        </p:txBody>
      </p:sp>
      <p:pic>
        <p:nvPicPr>
          <p:cNvPr id="6" name="Eas Beep-SoundBible.com-23802541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91400" y="762000"/>
            <a:ext cx="76200" cy="7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Particle in a Box</a:t>
            </a:r>
            <a:r>
              <a:rPr lang="en-US" altLang="en-US" sz="2000"/>
              <a:t>…(14.4)</a:t>
            </a:r>
          </a:p>
        </p:txBody>
      </p:sp>
      <p:pic>
        <p:nvPicPr>
          <p:cNvPr id="39940" name="Picture 4" descr="fig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890713"/>
            <a:ext cx="4572000" cy="3584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2971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Provides an accessible application of the wave properties of the quanton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3400" y="5334000"/>
            <a:ext cx="281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Provides a heuristic explanation of energy levels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477000" y="1905000"/>
            <a:ext cx="266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Serves as a useful visualization of probabilistic nature of quantum physics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867400" y="4876800"/>
            <a:ext cx="3048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Gives you a simple dimensional argument to predict energies of atomic and nuclear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Wave functions and probabilities</a:t>
            </a:r>
          </a:p>
        </p:txBody>
      </p:sp>
      <p:pic>
        <p:nvPicPr>
          <p:cNvPr id="43015" name="Picture 7" descr="fig2">
            <a:hlinkClick r:id="rId2" action="ppaction://program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438400"/>
            <a:ext cx="4495800" cy="27368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676400" y="1524000"/>
            <a:ext cx="586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From particle in a box to the quantum model of the atom</a:t>
            </a:r>
          </a:p>
        </p:txBody>
      </p:sp>
      <p:pic>
        <p:nvPicPr>
          <p:cNvPr id="43018" name="Picture 10" descr="fig8">
            <a:hlinkClick r:id="rId4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38688" y="2185988"/>
            <a:ext cx="3857625" cy="3352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Wave properties of the quanton…</a:t>
            </a:r>
          </a:p>
        </p:txBody>
      </p:sp>
      <p:pic>
        <p:nvPicPr>
          <p:cNvPr id="42002" name="Picture 18" descr="fig4a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" y="2490788"/>
            <a:ext cx="3695700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1999" name="Object 15"/>
          <p:cNvGraphicFramePr>
            <a:graphicFrameLocks noChangeAspect="1"/>
          </p:cNvGraphicFramePr>
          <p:nvPr>
            <p:ph sz="quarter" idx="2"/>
          </p:nvPr>
        </p:nvGraphicFramePr>
        <p:xfrm>
          <a:off x="5257800" y="2819400"/>
          <a:ext cx="228600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Equation" r:id="rId4" imgW="774360" imgH="469800" progId="Equation.DSMT4">
                  <p:embed/>
                </p:oleObj>
              </mc:Choice>
              <mc:Fallback>
                <p:oleObj name="Equation" r:id="rId4" imgW="77436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19400"/>
                        <a:ext cx="2286000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267200" y="2057400"/>
            <a:ext cx="0" cy="3352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609600" y="2057400"/>
            <a:ext cx="0" cy="3352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029200" y="2286000"/>
            <a:ext cx="2941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From standing waves to</a:t>
            </a:r>
            <a:r>
              <a:rPr lang="en-US" altLang="en-US"/>
              <a:t> </a:t>
            </a:r>
          </a:p>
        </p:txBody>
      </p:sp>
      <p:pic>
        <p:nvPicPr>
          <p:cNvPr id="42003" name="Picture 19" descr="1dbox">
            <a:hlinkClick r:id="rId6" action="ppaction://hlinkfile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0" y="5257800"/>
            <a:ext cx="1276350" cy="12858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3733800" y="5943600"/>
            <a:ext cx="352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altLang="en-US">
                <a:solidFill>
                  <a:schemeClr val="tx2"/>
                </a:solidFill>
              </a:rPr>
              <a:t>…link to particle in 1D box applet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4000"/>
              <a:t>Example … Atomic and Nuclear Energies via “particle in a box”</a:t>
            </a:r>
          </a:p>
        </p:txBody>
      </p:sp>
      <p:pic>
        <p:nvPicPr>
          <p:cNvPr id="40967" name="Picture 7" descr="fig5">
            <a:hlinkClick r:id="rId3" action="ppaction://program"/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2355850" cy="21859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73" name="Picture 13" descr="fig6"/>
          <p:cNvPicPr>
            <a:picLocks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495800"/>
            <a:ext cx="1438275" cy="1514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77" name="Picture 17" descr="fig7"/>
          <p:cNvPicPr>
            <a:picLocks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4876800"/>
            <a:ext cx="447675" cy="66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23622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23622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22860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2286000" y="556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2438400" y="2452688"/>
            <a:ext cx="89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r>
              <a:rPr lang="en-US" altLang="en-US" baseline="30000"/>
              <a:t>-10 </a:t>
            </a:r>
            <a:r>
              <a:rPr lang="en-US" altLang="en-US"/>
              <a:t>m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2362200" y="4967288"/>
            <a:ext cx="911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r>
              <a:rPr lang="en-US" altLang="en-US" baseline="30000"/>
              <a:t>-14</a:t>
            </a:r>
            <a:r>
              <a:rPr lang="en-US" altLang="en-US"/>
              <a:t> m</a:t>
            </a:r>
          </a:p>
        </p:txBody>
      </p:sp>
      <p:graphicFrame>
        <p:nvGraphicFramePr>
          <p:cNvPr id="40985" name="Object 25">
            <a:hlinkClick r:id="rId7" action="ppaction://hlinkfile"/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4953000" y="3352800"/>
          <a:ext cx="194945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8" imgW="774360" imgH="469800" progId="Equation.DSMT4">
                  <p:embed/>
                </p:oleObj>
              </mc:Choice>
              <mc:Fallback>
                <p:oleObj name="Equation" r:id="rId8" imgW="774360" imgH="469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194945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3946525" y="2551113"/>
            <a:ext cx="2311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 = mass of electron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962400" y="4953000"/>
            <a:ext cx="214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 = mass of proton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4267200" y="594360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Empirical formula </a:t>
            </a:r>
          </a:p>
        </p:txBody>
      </p:sp>
      <p:graphicFrame>
        <p:nvGraphicFramePr>
          <p:cNvPr id="40990" name="Object 30"/>
          <p:cNvGraphicFramePr>
            <a:graphicFrameLocks noChangeAspect="1"/>
          </p:cNvGraphicFramePr>
          <p:nvPr/>
        </p:nvGraphicFramePr>
        <p:xfrm>
          <a:off x="6249988" y="5749925"/>
          <a:ext cx="27273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10" imgW="1257120" imgH="304560" progId="Equation.DSMT4">
                  <p:embed/>
                </p:oleObj>
              </mc:Choice>
              <mc:Fallback>
                <p:oleObj name="Equation" r:id="rId10" imgW="1257120" imgH="30456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5749925"/>
                        <a:ext cx="27273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Minds On…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Suggest reasons why a physicist might argue against Einstein's idea that light is a particle. One such physicist was Robert A. Millikan, whose important experiments on the photoelectric effect were viewed, ironically, as a brilliant confirmation of Einstein's "crazy" idea. How is skepticism both an advantage and a disadvantage to the progress of science? </a:t>
            </a:r>
          </a:p>
        </p:txBody>
      </p:sp>
      <p:sp>
        <p:nvSpPr>
          <p:cNvPr id="65540" name="Line 4">
            <a:hlinkClick r:id="" action="ppaction://hlinkshowjump?jump=lastslideviewed"/>
          </p:cNvPr>
          <p:cNvSpPr>
            <a:spLocks noChangeShapeType="1"/>
          </p:cNvSpPr>
          <p:nvPr/>
        </p:nvSpPr>
        <p:spPr bwMode="auto">
          <a:xfrm flipH="1">
            <a:off x="7086600" y="6248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Central Concepts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243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</a:rPr>
              <a:t>Quantization of energy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943600" y="1828800"/>
            <a:ext cx="1947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>
                <a:solidFill>
                  <a:schemeClr val="bg2"/>
                </a:solidFill>
              </a:rPr>
              <a:t>Photoelectric</a:t>
            </a:r>
            <a:br>
              <a:rPr lang="en-US" altLang="en-US" sz="2400">
                <a:solidFill>
                  <a:schemeClr val="bg2"/>
                </a:solidFill>
              </a:rPr>
            </a:br>
            <a:r>
              <a:rPr lang="en-US" altLang="en-US" sz="2400">
                <a:solidFill>
                  <a:schemeClr val="bg2"/>
                </a:solidFill>
              </a:rPr>
              <a:t> effect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00400" y="3048000"/>
            <a:ext cx="266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2"/>
                </a:solidFill>
              </a:rPr>
              <a:t>The Quantum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09800" y="4191000"/>
            <a:ext cx="4900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>
                <a:solidFill>
                  <a:schemeClr val="bg2"/>
                </a:solidFill>
              </a:rPr>
              <a:t>Wave-particle duality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743200" y="2438400"/>
            <a:ext cx="1066800" cy="533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5181600" y="2362200"/>
            <a:ext cx="9144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648200" y="3581400"/>
            <a:ext cx="0" cy="609600"/>
          </a:xfrm>
          <a:prstGeom prst="line">
            <a:avLst/>
          </a:prstGeom>
          <a:noFill/>
          <a:ln w="76200" cmpd="tri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2667000" y="4876800"/>
            <a:ext cx="1600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85800" y="5791200"/>
            <a:ext cx="308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2"/>
                </a:solidFill>
              </a:rPr>
              <a:t>Uncertainty Relations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4953000" y="4876800"/>
            <a:ext cx="16764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562600" y="5791200"/>
            <a:ext cx="343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2"/>
                </a:solidFill>
              </a:rPr>
              <a:t>Quantum Indeterminacy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336699"/>
                  </a:outerShdw>
                </a:effectLst>
              </a:rPr>
              <a:t>A Prelude…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buFontTx/>
              <a:buNone/>
            </a:pPr>
            <a:endParaRPr lang="en-US" altLang="en-US" sz="1600"/>
          </a:p>
          <a:p>
            <a:pPr>
              <a:buFontTx/>
              <a:buNone/>
            </a:pPr>
            <a:endParaRPr lang="en-US" altLang="en-US" sz="2000"/>
          </a:p>
        </p:txBody>
      </p:sp>
      <p:pic>
        <p:nvPicPr>
          <p:cNvPr id="5124" name="Picture 4" descr="poincare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0"/>
            <a:ext cx="2909888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8925" y="722313"/>
            <a:ext cx="8550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8001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altLang="en-US" sz="3600"/>
          </a:p>
          <a:p>
            <a:pPr>
              <a:spcBef>
                <a:spcPct val="50000"/>
              </a:spcBef>
            </a:pPr>
            <a:endParaRPr lang="en-US" altLang="en-US" sz="36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" y="1371600"/>
            <a:ext cx="7391400" cy="621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/>
              <a:t>Henri Poincare identifies 3 unsolved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 problems in  physics:</a:t>
            </a:r>
            <a:br>
              <a:rPr lang="en-US" altLang="en-US" sz="2000"/>
            </a:br>
            <a:endParaRPr lang="en-US" altLang="en-US" sz="200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How can we explain the mysterious</a:t>
            </a:r>
            <a:br>
              <a:rPr lang="en-US" altLang="en-US" sz="2000"/>
            </a:br>
            <a:r>
              <a:rPr lang="en-US" altLang="en-US" sz="2000"/>
              <a:t>way in which electrons are emitted</a:t>
            </a:r>
            <a:br>
              <a:rPr lang="en-US" altLang="en-US" sz="2000"/>
            </a:br>
            <a:r>
              <a:rPr lang="en-US" altLang="en-US" sz="2000"/>
              <a:t>from metals under UV light? </a:t>
            </a:r>
            <a:br>
              <a:rPr lang="en-US" altLang="en-US" sz="2000"/>
            </a:br>
            <a:endParaRPr lang="en-US" altLang="en-US" sz="200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What explains the random walk</a:t>
            </a:r>
            <a:br>
              <a:rPr lang="en-US" altLang="en-US" sz="2000"/>
            </a:br>
            <a:r>
              <a:rPr lang="en-US" altLang="en-US" sz="2000"/>
              <a:t>of suspended particles (Brownian Motion)?</a:t>
            </a:r>
            <a:br>
              <a:rPr lang="en-US" altLang="en-US" sz="2000"/>
            </a:br>
            <a:endParaRPr lang="en-US" altLang="en-US" sz="200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Why did the Michelson-Morley experiment</a:t>
            </a:r>
            <a:br>
              <a:rPr lang="en-US" altLang="en-US" sz="2000"/>
            </a:br>
            <a:r>
              <a:rPr lang="en-US" altLang="en-US" sz="2000"/>
              <a:t>fail to detect the motion of earth</a:t>
            </a:r>
            <a:br>
              <a:rPr lang="en-US" altLang="en-US" sz="2000"/>
            </a:br>
            <a:r>
              <a:rPr lang="en-US" altLang="en-US" sz="2000"/>
              <a:t>through the aether?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en-US" altLang="en-US" sz="2000"/>
          </a:p>
          <a:p>
            <a:pPr>
              <a:spcBef>
                <a:spcPct val="20000"/>
              </a:spcBef>
              <a:buFontTx/>
              <a:buAutoNum type="arabicPeriod"/>
            </a:pPr>
            <a:endParaRPr lang="en-US" altLang="en-US" sz="2000" i="1"/>
          </a:p>
          <a:p>
            <a:pPr algn="r">
              <a:spcBef>
                <a:spcPct val="20000"/>
              </a:spcBef>
            </a:pPr>
            <a:r>
              <a:rPr lang="en-US" altLang="en-US" sz="2000" i="1"/>
              <a:t>La Science et l’Hypothese</a:t>
            </a:r>
            <a:r>
              <a:rPr lang="en-US" altLang="en-US"/>
              <a:t> </a:t>
            </a:r>
            <a:r>
              <a:rPr lang="en-US" altLang="en-US" sz="1400"/>
              <a:t>(1902)</a:t>
            </a:r>
          </a:p>
          <a:p>
            <a:pPr>
              <a:spcBef>
                <a:spcPct val="20000"/>
              </a:spcBef>
            </a:pPr>
            <a:endParaRPr lang="en-US" altLang="en-US" sz="2000"/>
          </a:p>
          <a:p>
            <a:pPr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0" y="2133600"/>
            <a:ext cx="5257800" cy="1447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Einstein’s Outrageous Idea!</a:t>
            </a:r>
          </a:p>
        </p:txBody>
      </p:sp>
      <p:pic>
        <p:nvPicPr>
          <p:cNvPr id="4100" name="Picture 4" descr="einstein7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0200"/>
            <a:ext cx="4014788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98525" y="2408238"/>
            <a:ext cx="2897188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800"/>
              <a:t>Light is</a:t>
            </a:r>
            <a:br>
              <a:rPr lang="en-US" altLang="en-US" sz="4800"/>
            </a:br>
            <a:r>
              <a:rPr lang="en-US" altLang="en-US" sz="4800"/>
              <a:t> a</a:t>
            </a:r>
            <a:br>
              <a:rPr lang="en-US" altLang="en-US" sz="4800"/>
            </a:br>
            <a:r>
              <a:rPr lang="en-US" altLang="en-US" sz="4800"/>
              <a:t> “particle”!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altLang="en-US"/>
              <a:t>March 1905…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/>
          <a:p>
            <a:r>
              <a:rPr lang="en-US" altLang="en-US" sz="2400"/>
              <a:t>This was the paper Einstein consider his most radical!</a:t>
            </a:r>
          </a:p>
          <a:p>
            <a:r>
              <a:rPr lang="en-US" altLang="en-US" sz="2400"/>
              <a:t>In the paper he puts forward the quantum of light  hypothesis – he suggests light may be a particle! </a:t>
            </a:r>
          </a:p>
          <a:p>
            <a:endParaRPr lang="en-US" altLang="en-US" sz="2400"/>
          </a:p>
        </p:txBody>
      </p:sp>
      <p:pic>
        <p:nvPicPr>
          <p:cNvPr id="7170" name="Picture 2" descr="march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819400"/>
            <a:ext cx="4038600" cy="2782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8925" y="722313"/>
            <a:ext cx="8550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43000" y="1066800"/>
            <a:ext cx="6629400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i="1"/>
              <a:t>“On a Heuristic Point of View Concerning the Production and Transformation of Light” </a:t>
            </a:r>
            <a:r>
              <a:rPr lang="en-US" altLang="en-US" sz="2000" i="1"/>
              <a:t> </a:t>
            </a:r>
          </a:p>
          <a:p>
            <a:pPr algn="ctr"/>
            <a:endParaRPr lang="en-US" altLang="en-US" sz="2000" i="1"/>
          </a:p>
          <a:p>
            <a:pPr algn="ctr"/>
            <a:r>
              <a:rPr lang="en-US" altLang="en-US" i="1"/>
              <a:t>(Annalen der Physik 17:132-148)</a:t>
            </a:r>
            <a:r>
              <a:rPr lang="en-US" altLang="en-US"/>
              <a:t> 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88925" y="722313"/>
            <a:ext cx="8550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55625" y="3649663"/>
            <a:ext cx="759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487363"/>
          </a:xfrm>
          <a:noFill/>
          <a:ln/>
        </p:spPr>
        <p:txBody>
          <a:bodyPr/>
          <a:lstStyle/>
          <a:p>
            <a:pPr algn="l"/>
            <a:r>
              <a:rPr lang="en-US" altLang="en-US" sz="2000"/>
              <a:t>March 1905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7086600" cy="4525963"/>
          </a:xfrm>
        </p:spPr>
        <p:txBody>
          <a:bodyPr/>
          <a:lstStyle/>
          <a:p>
            <a:r>
              <a:rPr lang="en-US" altLang="en-US" sz="2400"/>
              <a:t>Helped to explain the photoelectric effect and was the work for which he was eventually awarded the Nobel Prize (1922)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1143000" y="2895600"/>
            <a:ext cx="6705600" cy="3200400"/>
            <a:chOff x="432" y="2256"/>
            <a:chExt cx="4224" cy="1440"/>
          </a:xfrm>
        </p:grpSpPr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432" y="2256"/>
              <a:ext cx="4224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/>
                <a:t/>
              </a:r>
              <a:br>
                <a:rPr lang="en-US" altLang="en-US" sz="2400"/>
              </a:br>
              <a:r>
                <a:rPr lang="en-US" altLang="en-US" sz="2400"/>
                <a:t>Established light as a quantum of energy</a:t>
              </a:r>
              <a:br>
                <a:rPr lang="en-US" altLang="en-US" sz="2400"/>
              </a:br>
              <a:r>
                <a:rPr lang="en-US" altLang="en-US" sz="2400"/>
                <a:t> – led to the</a:t>
              </a:r>
            </a:p>
            <a:p>
              <a:pPr algn="ctr"/>
              <a:r>
                <a:rPr lang="en-US" altLang="en-US" sz="2400"/>
                <a:t> wave-particle duality that</a:t>
              </a:r>
              <a:br>
                <a:rPr lang="en-US" altLang="en-US" sz="2400"/>
              </a:br>
              <a:r>
                <a:rPr lang="en-US" altLang="en-US" sz="2400"/>
                <a:t> is central to quantum mechanics.</a:t>
              </a:r>
            </a:p>
          </p:txBody>
        </p:sp>
        <p:sp>
          <p:nvSpPr>
            <p:cNvPr id="1536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80" y="2304"/>
              <a:ext cx="1392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CA" sz="3600" kern="10">
                  <a:solidFill>
                    <a:srgbClr val="FFFFFF"/>
                  </a:solidFill>
                  <a:latin typeface="Arial Black"/>
                </a:rPr>
                <a:t>Impact...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quantum - A “hard sell”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Although Millikan is rightly credited with brilliant experimental work on the photoelectric effect he was strongly opposed to Einstein’s explanation!</a:t>
            </a:r>
          </a:p>
          <a:p>
            <a:r>
              <a:rPr lang="en-US" altLang="en-US" sz="2000"/>
              <a:t>He only “grudgingly” and years after his main work, accepted Einstein’s quantum explanation. (</a:t>
            </a:r>
            <a:r>
              <a:rPr lang="en-US" altLang="en-US" sz="2000">
                <a:hlinkClick r:id="rId2" action="ppaction://hlinksldjump"/>
              </a:rPr>
              <a:t>Minds On</a:t>
            </a:r>
            <a:r>
              <a:rPr lang="en-US" altLang="en-US" sz="2000"/>
              <a:t>)</a:t>
            </a:r>
          </a:p>
          <a:p>
            <a:endParaRPr lang="en-US" altLang="en-US" sz="2800"/>
          </a:p>
        </p:txBody>
      </p:sp>
      <p:pic>
        <p:nvPicPr>
          <p:cNvPr id="45060" name="Picture 4" descr="millikan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676400"/>
            <a:ext cx="3208338" cy="3975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Compton Effect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THE crucial experiment in 1923 that convinced most physicists!</a:t>
            </a:r>
          </a:p>
          <a:p>
            <a:endParaRPr lang="en-US" altLang="en-US" sz="2800"/>
          </a:p>
        </p:txBody>
      </p:sp>
      <p:pic>
        <p:nvPicPr>
          <p:cNvPr id="47108" name="Picture 4" descr="compton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349375"/>
            <a:ext cx="3352800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7114" name="Group 10"/>
          <p:cNvGrpSpPr>
            <a:grpSpLocks/>
          </p:cNvGrpSpPr>
          <p:nvPr/>
        </p:nvGrpSpPr>
        <p:grpSpPr bwMode="auto">
          <a:xfrm>
            <a:off x="762000" y="4038600"/>
            <a:ext cx="3276600" cy="1876425"/>
            <a:chOff x="3120" y="2160"/>
            <a:chExt cx="2064" cy="1182"/>
          </a:xfrm>
        </p:grpSpPr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3120" y="283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V="1">
              <a:off x="3984" y="2160"/>
              <a:ext cx="62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>
              <a:off x="3936" y="2832"/>
              <a:ext cx="124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4368" y="2304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pic>
          <p:nvPicPr>
            <p:cNvPr id="47119" name="Picture 15" descr="photon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0" y="3072"/>
              <a:ext cx="2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4214" y="256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4166" y="280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>
                  <a:latin typeface="Symbol" pitchFamily="18" charset="2"/>
                </a:rPr>
                <a:t>q</a:t>
              </a:r>
            </a:p>
          </p:txBody>
        </p:sp>
        <p:pic>
          <p:nvPicPr>
            <p:cNvPr id="47122" name="Picture 18" descr="phot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814"/>
              <a:ext cx="27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2133600" y="51054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47125" name="Object 21">
            <a:hlinkClick r:id="rId6" action="ppaction://program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4476750" y="5105400"/>
          <a:ext cx="42862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7" imgW="1790640" imgH="571320" progId="Equation.DSMT4">
                  <p:embed/>
                </p:oleObj>
              </mc:Choice>
              <mc:Fallback>
                <p:oleObj name="Equation" r:id="rId7" imgW="1790640" imgH="5713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5105400"/>
                        <a:ext cx="42862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De Broglie and the Wave-Particle Duality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Uses an argument from symmetry to suggest particles possess wave-properties</a:t>
            </a:r>
          </a:p>
          <a:p>
            <a:r>
              <a:rPr lang="en-US" altLang="en-US" sz="2800"/>
              <a:t>Uncovers the deep and disturbing concept… </a:t>
            </a:r>
            <a:r>
              <a:rPr lang="en-US" altLang="en-US" sz="2800" i="1"/>
              <a:t>the quanton.</a:t>
            </a:r>
          </a:p>
        </p:txBody>
      </p:sp>
      <p:pic>
        <p:nvPicPr>
          <p:cNvPr id="38916" name="Picture 4" descr="deBroglie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219200"/>
            <a:ext cx="2586038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891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4343400"/>
          <a:ext cx="213042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4" imgW="469800" imgH="482400" progId="Equation.DSMT4">
                  <p:embed/>
                </p:oleObj>
              </mc:Choice>
              <mc:Fallback>
                <p:oleObj name="Equation" r:id="rId4" imgW="46980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43400"/>
                        <a:ext cx="2130425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467</Words>
  <Application>Microsoft Office PowerPoint</Application>
  <PresentationFormat>On-screen Show (4:3)</PresentationFormat>
  <Paragraphs>68</Paragraphs>
  <Slides>16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Symbol</vt:lpstr>
      <vt:lpstr>Default Design</vt:lpstr>
      <vt:lpstr>MathType 4.0 Equation</vt:lpstr>
      <vt:lpstr>MathType 6.0 Equation</vt:lpstr>
      <vt:lpstr>PowerPoint Presentation</vt:lpstr>
      <vt:lpstr>Central Concepts</vt:lpstr>
      <vt:lpstr>A Prelude…</vt:lpstr>
      <vt:lpstr>Einstein’s Outrageous Idea!</vt:lpstr>
      <vt:lpstr>March 1905…</vt:lpstr>
      <vt:lpstr>March 1905</vt:lpstr>
      <vt:lpstr>The quantum - A “hard sell”</vt:lpstr>
      <vt:lpstr>The Compton Effect</vt:lpstr>
      <vt:lpstr>De Broglie and the Wave-Particle Duality</vt:lpstr>
      <vt:lpstr>Particle in a Box…(14.4)</vt:lpstr>
      <vt:lpstr>Emergency Alert!</vt:lpstr>
      <vt:lpstr>Particle in a Box…(14.4)</vt:lpstr>
      <vt:lpstr>Wave functions and probabilities</vt:lpstr>
      <vt:lpstr>Wave properties of the quanton…</vt:lpstr>
      <vt:lpstr>Example … Atomic and Nuclear Energies via “particle in a box”</vt:lpstr>
      <vt:lpstr>Minds On…</vt:lpstr>
    </vt:vector>
  </TitlesOfParts>
  <Company>MAP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</dc:creator>
  <cp:lastModifiedBy>Brian Martin</cp:lastModifiedBy>
  <cp:revision>29</cp:revision>
  <dcterms:created xsi:type="dcterms:W3CDTF">2006-11-11T07:23:07Z</dcterms:created>
  <dcterms:modified xsi:type="dcterms:W3CDTF">2018-02-08T20:56:18Z</dcterms:modified>
</cp:coreProperties>
</file>