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2" r:id="rId6"/>
    <p:sldId id="260" r:id="rId7"/>
    <p:sldId id="266" r:id="rId8"/>
    <p:sldId id="267" r:id="rId9"/>
    <p:sldId id="268" r:id="rId10"/>
    <p:sldId id="261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3402BA9-1F4F-4C73-940A-BABCA12A827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5003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5231425-B709-4E2A-9C3A-1B6CE3509865}" type="slidenum">
              <a:rPr lang="en-CA" altLang="en-US" smtClean="0"/>
              <a:pPr/>
              <a:t>1</a:t>
            </a:fld>
            <a:endParaRPr lang="en-CA" alt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2232F94-F9A5-4450-9ACA-63B74FDBB435}" type="slidenum">
              <a:rPr lang="en-CA" altLang="en-US" smtClean="0"/>
              <a:pPr/>
              <a:t>2</a:t>
            </a:fld>
            <a:endParaRPr lang="en-CA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E82CEDE-EFB0-4519-B4DD-01D4A8DA8A00}" type="slidenum">
              <a:rPr lang="en-CA" altLang="en-US" smtClean="0"/>
              <a:pPr/>
              <a:t>3</a:t>
            </a:fld>
            <a:endParaRPr lang="en-CA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ADE7108-883C-4D06-94F7-71CD063333CF}" type="slidenum">
              <a:rPr lang="en-CA" altLang="en-US" smtClean="0"/>
              <a:pPr/>
              <a:t>4</a:t>
            </a:fld>
            <a:endParaRPr lang="en-CA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C3283A1-FDFD-450B-A0B7-AD6223A38B5B}" type="slidenum">
              <a:rPr lang="en-CA" altLang="en-US" smtClean="0"/>
              <a:pPr/>
              <a:t>6</a:t>
            </a:fld>
            <a:endParaRPr lang="en-CA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402BA9-1F4F-4C73-940A-BABCA12A8273}" type="slidenum">
              <a:rPr lang="en-CA" smtClean="0"/>
              <a:pPr>
                <a:defRPr/>
              </a:pPr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7980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F959FE0-CEEC-4A18-9159-9B9C2E7200C3}" type="slidenum">
              <a:rPr lang="en-CA" altLang="en-US" smtClean="0"/>
              <a:pPr/>
              <a:t>10</a:t>
            </a:fld>
            <a:endParaRPr lang="en-CA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9144000" cy="9144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79800"/>
            <a:ext cx="9144000" cy="635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EE359-725E-4594-9DC7-2378C970C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43253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90D56-297C-4AAE-BA4E-92A156A4E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33864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C4950-E19B-42F7-8C9B-C7D006639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11800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F8F0E-F802-468B-82C1-4545B8590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15840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04B3B-8053-4DDF-B0CF-7982377FC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66664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762000"/>
            <a:ext cx="3810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762000"/>
            <a:ext cx="3810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E8477-9DED-466B-B94D-A65B7BE98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40523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4B050-1819-49E4-A66C-AA0F70582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67101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65773-FBA6-43FA-8E5C-33E616FCD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78653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1AC89-2F34-4148-8827-9C3570BED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03305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1FFF9-C6AC-4423-989B-A713B2660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13984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40410-7C21-4C50-A6FD-CA9141E79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56860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762000"/>
            <a:ext cx="77724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/>
            </a:lvl1pPr>
          </a:lstStyle>
          <a:p>
            <a:pPr>
              <a:defRPr/>
            </a:pPr>
            <a:fld id="{321B3ED5-30DC-4B78-A99D-6D9701A9A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5400" smtClean="0"/>
              <a:t>Quantum Mechanics…</a:t>
            </a:r>
            <a:br>
              <a:rPr lang="en-US" altLang="en-US" sz="5400" smtClean="0"/>
            </a:br>
            <a:r>
              <a:rPr lang="en-US" altLang="en-US" sz="5400" smtClean="0"/>
              <a:t>The Rules of the Game!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CA" altLang="en-US" smtClean="0"/>
          </a:p>
        </p:txBody>
      </p:sp>
      <p:pic>
        <p:nvPicPr>
          <p:cNvPr id="3076" name="Picture 4" descr="monoconsole_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200650"/>
            <a:ext cx="86868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172200" y="6019800"/>
            <a:ext cx="2682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3600"/>
              <a:t>Chapter Q6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CA" altLang="en-US" smtClean="0"/>
          </a:p>
        </p:txBody>
      </p:sp>
      <p:pic>
        <p:nvPicPr>
          <p:cNvPr id="9219" name="Picture 4" descr="larson_brain_full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228600"/>
            <a:ext cx="4967288" cy="6248400"/>
          </a:xfr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8196" name="Picture 4" descr="schrodingerc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62025"/>
            <a:ext cx="7848600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A not so simple, “simple” question….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295400"/>
            <a:ext cx="7772400" cy="5181600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is the smallest box in which you could hold an electron?</a:t>
            </a:r>
          </a:p>
          <a:p>
            <a:pPr eaLnBrk="1" hangingPunct="1"/>
            <a:r>
              <a:rPr lang="en-US" altLang="en-US" smtClean="0"/>
              <a:t>Multiple Choice:  An electron is:</a:t>
            </a:r>
          </a:p>
          <a:p>
            <a:pPr lvl="1" eaLnBrk="1" hangingPunct="1"/>
            <a:r>
              <a:rPr lang="en-US" altLang="en-US" smtClean="0"/>
              <a:t>A) a particle</a:t>
            </a:r>
          </a:p>
          <a:p>
            <a:pPr lvl="1" eaLnBrk="1" hangingPunct="1"/>
            <a:r>
              <a:rPr lang="en-US" altLang="en-US" smtClean="0"/>
              <a:t>B) a wave</a:t>
            </a:r>
          </a:p>
          <a:p>
            <a:pPr lvl="1" eaLnBrk="1" hangingPunct="1"/>
            <a:r>
              <a:rPr lang="en-US" altLang="en-US" smtClean="0"/>
              <a:t>C) both A &amp; B</a:t>
            </a:r>
          </a:p>
          <a:p>
            <a:pPr lvl="1" eaLnBrk="1" hangingPunct="1"/>
            <a:r>
              <a:rPr lang="en-US" altLang="en-US" smtClean="0"/>
              <a:t>D) a quanton</a:t>
            </a:r>
          </a:p>
          <a:p>
            <a:pPr eaLnBrk="1" hangingPunct="1"/>
            <a:r>
              <a:rPr lang="en-US" altLang="en-US" smtClean="0"/>
              <a:t>Why does the answer matter?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Learning the terminology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763000" cy="5638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Intrinsic properties:</a:t>
            </a:r>
          </a:p>
          <a:p>
            <a:pPr lvl="3" eaLnBrk="1" hangingPunct="1"/>
            <a:r>
              <a:rPr lang="en-US" altLang="en-US" dirty="0" smtClean="0"/>
              <a:t>Mass</a:t>
            </a:r>
          </a:p>
          <a:p>
            <a:pPr lvl="3" eaLnBrk="1" hangingPunct="1"/>
            <a:r>
              <a:rPr lang="en-US" altLang="en-US" dirty="0" smtClean="0"/>
              <a:t>Charge</a:t>
            </a:r>
          </a:p>
          <a:p>
            <a:pPr lvl="3" eaLnBrk="1" hangingPunct="1"/>
            <a:r>
              <a:rPr lang="en-US" altLang="en-US" dirty="0" smtClean="0"/>
              <a:t>spin</a:t>
            </a:r>
          </a:p>
          <a:p>
            <a:pPr eaLnBrk="1" hangingPunct="1"/>
            <a:r>
              <a:rPr lang="en-US" altLang="en-US" dirty="0" smtClean="0"/>
              <a:t>Observables:</a:t>
            </a:r>
          </a:p>
          <a:p>
            <a:pPr lvl="3" eaLnBrk="1" hangingPunct="1"/>
            <a:r>
              <a:rPr lang="en-US" altLang="en-US" dirty="0" smtClean="0"/>
              <a:t>Position</a:t>
            </a:r>
          </a:p>
          <a:p>
            <a:pPr lvl="3" eaLnBrk="1" hangingPunct="1"/>
            <a:r>
              <a:rPr lang="en-US" altLang="en-US" dirty="0" smtClean="0"/>
              <a:t>Momentum</a:t>
            </a:r>
          </a:p>
          <a:p>
            <a:pPr lvl="3" eaLnBrk="1" hangingPunct="1"/>
            <a:r>
              <a:rPr lang="en-US" altLang="en-US" dirty="0" smtClean="0"/>
              <a:t>Angular Momentum</a:t>
            </a:r>
          </a:p>
          <a:p>
            <a:pPr lvl="3" eaLnBrk="1" hangingPunct="1"/>
            <a:r>
              <a:rPr lang="en-US" altLang="en-US" dirty="0" smtClean="0"/>
              <a:t>Energy</a:t>
            </a:r>
          </a:p>
          <a:p>
            <a:pPr eaLnBrk="1" hangingPunct="1"/>
            <a:r>
              <a:rPr lang="en-US" altLang="en-US" dirty="0" smtClean="0"/>
              <a:t>q-Vector </a:t>
            </a:r>
            <a:r>
              <a:rPr lang="en-US" altLang="en-US" dirty="0" smtClean="0">
                <a:sym typeface="Wingdings" panose="05000000000000000000" pitchFamily="2" charset="2"/>
              </a:rPr>
              <a:t></a:t>
            </a:r>
            <a:r>
              <a:rPr lang="en-US" altLang="en-US" dirty="0" smtClean="0"/>
              <a:t>Wave Function</a:t>
            </a:r>
          </a:p>
          <a:p>
            <a:pPr eaLnBrk="1" hangingPunct="1"/>
            <a:r>
              <a:rPr lang="en-US" altLang="en-US" dirty="0" smtClean="0"/>
              <a:t>Probability Distribution</a:t>
            </a:r>
          </a:p>
          <a:p>
            <a:pPr eaLnBrk="1" hangingPunct="1"/>
            <a:r>
              <a:rPr lang="en-US" altLang="en-US" dirty="0" smtClean="0"/>
              <a:t>Expectation Values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2192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The Official Rules the Quantum Mechanics Game…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713" y="1524000"/>
            <a:ext cx="9144000" cy="4800600"/>
          </a:xfrm>
        </p:spPr>
        <p:txBody>
          <a:bodyPr/>
          <a:lstStyle/>
          <a:p>
            <a:pPr eaLnBrk="1" hangingPunct="1"/>
            <a:r>
              <a:rPr lang="en-US" altLang="en-US" smtClean="0"/>
              <a:t>R1: State Vector Rule </a:t>
            </a:r>
          </a:p>
          <a:p>
            <a:pPr eaLnBrk="1" hangingPunct="1"/>
            <a:r>
              <a:rPr lang="en-US" altLang="en-US" smtClean="0"/>
              <a:t>R2: Eigenvector Rule</a:t>
            </a:r>
            <a:endParaRPr lang="en-US" altLang="en-US" sz="1200" smtClean="0"/>
          </a:p>
          <a:p>
            <a:pPr eaLnBrk="1" hangingPunct="1"/>
            <a:r>
              <a:rPr lang="en-US" altLang="en-US" smtClean="0"/>
              <a:t>R3: Collapse Rule</a:t>
            </a:r>
            <a:endParaRPr lang="en-US" altLang="en-US" sz="1200" smtClean="0"/>
          </a:p>
          <a:p>
            <a:pPr eaLnBrk="1" hangingPunct="1"/>
            <a:r>
              <a:rPr lang="en-US" altLang="en-US" smtClean="0"/>
              <a:t>R4: Probability Rule</a:t>
            </a:r>
          </a:p>
          <a:p>
            <a:pPr eaLnBrk="1" hangingPunct="1"/>
            <a:r>
              <a:rPr lang="en-US" altLang="en-US" smtClean="0"/>
              <a:t>R5: The Sequence Rule</a:t>
            </a:r>
          </a:p>
          <a:p>
            <a:pPr eaLnBrk="1" hangingPunct="1"/>
            <a:r>
              <a:rPr lang="en-US" altLang="en-US" smtClean="0"/>
              <a:t>R6: Superposition Rule</a:t>
            </a:r>
            <a:endParaRPr lang="en-US" altLang="en-US" sz="1200" smtClean="0"/>
          </a:p>
          <a:p>
            <a:pPr eaLnBrk="1" hangingPunct="1"/>
            <a:r>
              <a:rPr lang="en-US" altLang="en-US" smtClean="0"/>
              <a:t>R7: Time-Evolution Rule</a:t>
            </a:r>
            <a:endParaRPr lang="en-US" altLang="en-US" sz="1200" smtClean="0"/>
          </a:p>
          <a:p>
            <a:pPr eaLnBrk="1" hangingPunct="1"/>
            <a:endParaRPr lang="en-US" altLang="en-US" sz="120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95288" y="5867400"/>
            <a:ext cx="8578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/>
              <a:t>Explain the above rules and walk us through the accompanying examples in Moore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Snagit_PPT1D4" descr="PPT1D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889125"/>
            <a:ext cx="2960688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1"/>
          <p:cNvSpPr txBox="1">
            <a:spLocks noChangeArrowheads="1"/>
          </p:cNvSpPr>
          <p:nvPr/>
        </p:nvSpPr>
        <p:spPr bwMode="auto">
          <a:xfrm>
            <a:off x="2209800" y="4510088"/>
            <a:ext cx="495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2400" b="0"/>
              <a:t>Child’s Play! – let’s get on with it…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So what’s a q-Vector, what’s a </a:t>
            </a:r>
            <a:r>
              <a:rPr lang="en-US" altLang="en-US" dirty="0" err="1" smtClean="0"/>
              <a:t>wavefunction</a:t>
            </a:r>
            <a:r>
              <a:rPr lang="en-US" altLang="en-US" dirty="0" smtClean="0"/>
              <a:t>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Careful look at Q7.3,4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114800" y="2974019"/>
                <a:ext cx="1752600" cy="13967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CA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</m:d>
                  </m:oMath>
                </a14:m>
                <a:r>
                  <a:rPr lang="en-CA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CA" i="1" dirty="0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CA" b="0" i="1" smtClean="0">
                                <a:latin typeface="Cambria Math"/>
                                <a:ea typeface="Cambria Math"/>
                              </a:rPr>
                            </m:ctrlPr>
                          </m:eqArrPr>
                          <m:e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𝜓</m:t>
                            </m:r>
                            <m:r>
                              <a:rPr lang="en-CA" b="0" i="1" baseline="-25000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𝜓</m:t>
                            </m:r>
                            <m:r>
                              <a:rPr lang="en-CA" b="0" i="1" baseline="-25000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  <m:e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𝜓</m:t>
                            </m:r>
                            <m:r>
                              <a:rPr lang="en-CA" b="0" i="1" baseline="-25000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  <m:e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𝜓</m:t>
                            </m:r>
                            <m:r>
                              <a:rPr lang="en-CA" b="0" i="1" baseline="-25000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e>
                          <m:e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⋮</m:t>
                            </m:r>
                          </m:e>
                        </m:eqArr>
                      </m:e>
                    </m:d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974019"/>
                <a:ext cx="1752600" cy="139679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 bwMode="auto">
          <a:xfrm flipH="1">
            <a:off x="5181600" y="3124200"/>
            <a:ext cx="13716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6526567" y="2462469"/>
            <a:ext cx="2057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q-vector that gives you the “state” that the </a:t>
            </a:r>
            <a:r>
              <a:rPr lang="en-CA" dirty="0" err="1" smtClean="0"/>
              <a:t>quanton</a:t>
            </a:r>
            <a:r>
              <a:rPr lang="en-CA" dirty="0" smtClean="0"/>
              <a:t> is in.</a:t>
            </a:r>
          </a:p>
          <a:p>
            <a:r>
              <a:rPr lang="en-CA" dirty="0" smtClean="0"/>
              <a:t>Called a “</a:t>
            </a:r>
            <a:r>
              <a:rPr lang="en-CA" dirty="0" err="1" smtClean="0"/>
              <a:t>ket</a:t>
            </a:r>
            <a:r>
              <a:rPr lang="en-CA" dirty="0" smtClean="0"/>
              <a:t>”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90600" y="3487749"/>
                <a:ext cx="25586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⟨"/>
                        <m:endChr m:val=""/>
                        <m:ctrlPr>
                          <a:rPr lang="en-CA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CA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CA" i="1" smtClean="0">
                                <a:latin typeface="Cambria Math"/>
                                <a:ea typeface="Cambria Math"/>
                              </a:rPr>
                              <m:t>𝜓</m:t>
                            </m:r>
                          </m:e>
                          <m:sup>
                            <m:r>
                              <a:rPr lang="en-CA" b="0" i="1" smtClean="0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|</m:t>
                        </m:r>
                      </m:e>
                    </m:d>
                  </m:oMath>
                </a14:m>
                <a:r>
                  <a:rPr lang="en-CA" dirty="0" smtClean="0"/>
                  <a:t>=[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  <a:ea typeface="Cambria Math"/>
                      </a:rPr>
                      <m:t>𝜓</m:t>
                    </m:r>
                    <m:r>
                      <a:rPr lang="en-CA" b="0" i="1" baseline="-25000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CA" dirty="0" smtClean="0"/>
                  <a:t>*,</a:t>
                </a:r>
                <a:r>
                  <a:rPr lang="en-CA" b="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  <a:ea typeface="Cambria Math"/>
                      </a:rPr>
                      <m:t>𝜓</m:t>
                    </m:r>
                    <m:r>
                      <a:rPr lang="en-CA" b="0" i="1" baseline="-25000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CA" dirty="0" smtClean="0"/>
                  <a:t>*,</a:t>
                </a:r>
                <a:r>
                  <a:rPr lang="en-CA" b="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  <a:ea typeface="Cambria Math"/>
                      </a:rPr>
                      <m:t>𝜓</m:t>
                    </m:r>
                    <m:r>
                      <a:rPr lang="en-CA" b="0" i="1" baseline="-25000" smtClean="0">
                        <a:latin typeface="Cambria Math"/>
                        <a:ea typeface="Cambria Math"/>
                      </a:rPr>
                      <m:t>3</m:t>
                    </m:r>
                  </m:oMath>
                </a14:m>
                <a:r>
                  <a:rPr lang="en-CA" dirty="0" smtClean="0"/>
                  <a:t>*,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  <a:ea typeface="Cambria Math"/>
                      </a:rPr>
                      <m:t>⋯</m:t>
                    </m:r>
                    <m:r>
                      <a:rPr lang="en-CA" b="0" i="1" dirty="0" smtClean="0">
                        <a:latin typeface="Cambria Math"/>
                        <a:ea typeface="Cambria Math"/>
                      </a:rPr>
                      <m:t>]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487749"/>
                <a:ext cx="2558661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13365" t="-118033" b="-18524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 bwMode="auto">
          <a:xfrm flipH="1" flipV="1">
            <a:off x="1752600" y="3939797"/>
            <a:ext cx="152400" cy="1013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495300" y="50292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Complex conjugate of the </a:t>
            </a:r>
            <a:r>
              <a:rPr lang="en-CA" dirty="0" err="1" smtClean="0"/>
              <a:t>ket</a:t>
            </a:r>
            <a:r>
              <a:rPr lang="en-CA" dirty="0" smtClean="0"/>
              <a:t> vector </a:t>
            </a:r>
            <a:r>
              <a:rPr lang="en-CA" dirty="0" smtClean="0">
                <a:sym typeface="Wingdings" panose="05000000000000000000" pitchFamily="2" charset="2"/>
              </a:rPr>
              <a:t> called a “bra”</a:t>
            </a:r>
            <a:endParaRPr lang="en-CA" dirty="0"/>
          </a:p>
        </p:txBody>
      </p:sp>
      <p:sp>
        <p:nvSpPr>
          <p:cNvPr id="10" name="Oval 9"/>
          <p:cNvSpPr/>
          <p:nvPr/>
        </p:nvSpPr>
        <p:spPr bwMode="auto">
          <a:xfrm>
            <a:off x="3429000" y="4953000"/>
            <a:ext cx="3962400" cy="1752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These give us the “machinery” to predict how a </a:t>
            </a:r>
            <a:r>
              <a:rPr kumimoji="0" lang="en-C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quanton</a:t>
            </a:r>
            <a:r>
              <a:rPr kumimoji="0" lang="en-C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changes from one state to another!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– spin states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54651969"/>
                  </p:ext>
                </p:extLst>
              </p:nvPr>
            </p:nvGraphicFramePr>
            <p:xfrm>
              <a:off x="914400" y="990600"/>
              <a:ext cx="7467600" cy="34547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66900"/>
                    <a:gridCol w="1562100"/>
                    <a:gridCol w="1905000"/>
                    <a:gridCol w="21336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CA" dirty="0" smtClean="0"/>
                            <a:t>Observable </a:t>
                          </a:r>
                          <a:r>
                            <a:rPr lang="en-CA" sz="1050" dirty="0" smtClean="0"/>
                            <a:t>and associated</a:t>
                          </a:r>
                          <a:r>
                            <a:rPr lang="en-CA" sz="1050" baseline="0" dirty="0" smtClean="0"/>
                            <a:t> eigenvector value</a:t>
                          </a:r>
                          <a:endParaRPr lang="en-CA" sz="10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CA" dirty="0" smtClean="0"/>
                        </a:p>
                        <a:p>
                          <a:pPr algn="ctr"/>
                          <a:r>
                            <a:rPr lang="en-CA" dirty="0" err="1" smtClean="0"/>
                            <a:t>S</a:t>
                          </a:r>
                          <a:r>
                            <a:rPr lang="en-CA" baseline="-25000" dirty="0" err="1" smtClean="0"/>
                            <a:t>z</a:t>
                          </a:r>
                          <a:endParaRPr lang="en-CA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CA" dirty="0" smtClean="0"/>
                        </a:p>
                        <a:p>
                          <a:pPr algn="ctr"/>
                          <a:r>
                            <a:rPr lang="en-CA" dirty="0" err="1" smtClean="0"/>
                            <a:t>S</a:t>
                          </a:r>
                          <a:r>
                            <a:rPr lang="en-CA" baseline="-25000" dirty="0" err="1" smtClean="0"/>
                            <a:t>x</a:t>
                          </a:r>
                          <a:endParaRPr lang="en-CA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CA" dirty="0" smtClean="0"/>
                        </a:p>
                        <a:p>
                          <a:pPr algn="ctr"/>
                          <a:r>
                            <a:rPr lang="en-CA" dirty="0" err="1" smtClean="0"/>
                            <a:t>S</a:t>
                          </a:r>
                          <a:r>
                            <a:rPr lang="en-CA" baseline="-25000" dirty="0" err="1" smtClean="0">
                              <a:latin typeface="Symbol" panose="05050102010706020507" pitchFamily="18" charset="2"/>
                            </a:rPr>
                            <a:t>q</a:t>
                          </a:r>
                          <a:endParaRPr lang="en-CA" baseline="-25000" dirty="0">
                            <a:latin typeface="Symbol" panose="05050102010706020507" pitchFamily="18" charset="2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CA" b="0" i="1" dirty="0" smtClean="0">
                            <a:latin typeface="Cambria Math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latin typeface="Cambria Math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CA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CA" b="0" i="1" smtClean="0">
                                    <a:latin typeface="Cambria Math"/>
                                    <a:ea typeface="Cambria Math"/>
                                  </a:rPr>
                                  <m:t>ℏ</m:t>
                                </m:r>
                              </m:oMath>
                            </m:oMathPara>
                          </a14:m>
                          <a:endParaRPr lang="en-C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CA" i="1" dirty="0" smtClean="0">
                            <a:latin typeface="Cambria Math"/>
                          </a:endParaRPr>
                        </a:p>
                        <a:p>
                          <a14:m>
                            <m:oMath xmlns:m="http://schemas.openxmlformats.org/officeDocument/2006/math">
                              <m:d>
                                <m:dPr>
                                  <m:begChr m:val=""/>
                                  <m:endChr m:val="⟩"/>
                                  <m:ctrlPr>
                                    <a:rPr lang="en-CA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CA" b="0" i="1" smtClean="0">
                                      <a:latin typeface="Cambria Math"/>
                                    </a:rPr>
                                    <m:t>|+</m:t>
                                  </m:r>
                                  <m:r>
                                    <a:rPr lang="en-CA" b="0" i="1" smtClean="0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</m:d>
                            </m:oMath>
                          </a14:m>
                          <a:r>
                            <a:rPr lang="en-CA" dirty="0" smtClean="0"/>
                            <a:t> =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CA" i="1" dirty="0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CA" b="0" i="1" dirty="0" smtClean="0"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CA" b="0" i="1" dirty="0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CA" b="0" i="1" dirty="0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endParaRPr lang="en-C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begChr m:val=""/>
                                  <m:endChr m:val="⟩"/>
                                  <m:ctrlPr>
                                    <a:rPr lang="en-CA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CA" b="0" i="1" smtClean="0">
                                      <a:latin typeface="Cambria Math"/>
                                    </a:rPr>
                                    <m:t>|+</m:t>
                                  </m:r>
                                  <m:r>
                                    <a:rPr lang="en-CA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oMath>
                          </a14:m>
                          <a:r>
                            <a:rPr lang="en-CA" dirty="0" smtClean="0"/>
                            <a:t> =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CA" i="1" dirty="0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CA" b="0" i="1" dirty="0" smtClean="0"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ad>
                                        <m:radPr>
                                          <m:degHide m:val="on"/>
                                          <m:ctrlPr>
                                            <a:rPr lang="en-CA" b="0" i="1" dirty="0" smtClean="0">
                                              <a:latin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f>
                                            <m:fPr>
                                              <m:ctrlPr>
                                                <a:rPr lang="en-CA" b="0" i="1" dirty="0" smtClean="0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CA" b="0" i="1" dirty="0" smtClean="0">
                                                  <a:latin typeface="Cambria Math"/>
                                                </a:rPr>
                                                <m:t>1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CA" b="0" i="1" dirty="0" smtClean="0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e>
                                      </m:rad>
                                    </m:e>
                                    <m:e>
                                      <m:rad>
                                        <m:radPr>
                                          <m:degHide m:val="on"/>
                                          <m:ctrlPr>
                                            <a:rPr lang="en-CA" b="0" i="1" dirty="0" smtClean="0">
                                              <a:latin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f>
                                            <m:fPr>
                                              <m:ctrlPr>
                                                <a:rPr lang="en-CA" b="0" i="1" dirty="0" smtClean="0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CA" b="0" i="1" dirty="0" smtClean="0">
                                                  <a:latin typeface="Cambria Math"/>
                                                </a:rPr>
                                                <m:t>1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CA" b="0" i="1" dirty="0" smtClean="0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e>
                                      </m:rad>
                                    </m:e>
                                  </m:eqArr>
                                </m:e>
                              </m:d>
                            </m:oMath>
                          </a14:m>
                          <a:endParaRPr lang="en-CA" dirty="0"/>
                        </a:p>
                        <a:p>
                          <a:endParaRPr lang="en-C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d>
                                <m:dPr>
                                  <m:begChr m:val=""/>
                                  <m:endChr m:val="⟩"/>
                                  <m:ctrlPr>
                                    <a:rPr lang="en-CA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CA" b="0" i="1" smtClean="0">
                                      <a:latin typeface="Cambria Math"/>
                                    </a:rPr>
                                    <m:t>|+</m:t>
                                  </m:r>
                                  <m:r>
                                    <a:rPr lang="en-CA" b="0" i="1" smtClean="0">
                                      <a:latin typeface="Cambria Math"/>
                                      <a:sym typeface="Symbol"/>
                                    </a:rPr>
                                    <m:t></m:t>
                                  </m:r>
                                </m:e>
                              </m:d>
                            </m:oMath>
                          </a14:m>
                          <a:r>
                            <a:rPr lang="en-CA" dirty="0" smtClean="0"/>
                            <a:t> =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CA" i="1" dirty="0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CA" b="0" i="1" dirty="0" smtClean="0"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CA" b="0" i="0" dirty="0" smtClean="0">
                                          <a:latin typeface="Cambria Math"/>
                                        </a:rPr>
                                        <m:t>cos</m:t>
                                      </m:r>
                                      <m:r>
                                        <a:rPr lang="en-CA" b="0" i="0" dirty="0" smtClean="0">
                                          <a:latin typeface="Cambria Math"/>
                                        </a:rPr>
                                        <m:t>(</m:t>
                                      </m:r>
                                      <m:f>
                                        <m:fPr>
                                          <m:ctrlPr>
                                            <a:rPr lang="en-CA" b="0" i="1" dirty="0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CA" b="0" i="1" dirty="0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CA" b="0" i="1" dirty="0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  <m:r>
                                        <a:rPr lang="en-CA" b="0" i="1" dirty="0" smtClean="0">
                                          <a:latin typeface="Cambria Math"/>
                                          <a:ea typeface="Cambria Math"/>
                                        </a:rPr>
                                        <m:t>𝜃</m:t>
                                      </m:r>
                                      <m:r>
                                        <a:rPr lang="en-CA" b="0" i="1" dirty="0" smtClean="0">
                                          <a:latin typeface="Cambria Math"/>
                                          <a:ea typeface="Cambria Math"/>
                                        </a:rPr>
                                        <m:t>)</m:t>
                                      </m:r>
                                    </m: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CA" b="0" i="0" dirty="0" smtClean="0">
                                          <a:latin typeface="Cambria Math"/>
                                        </a:rPr>
                                        <m:t>sin</m:t>
                                      </m:r>
                                      <m:r>
                                        <a:rPr lang="en-CA" b="0" i="0" dirty="0" smtClean="0">
                                          <a:latin typeface="Cambria Math"/>
                                        </a:rPr>
                                        <m:t>(</m:t>
                                      </m:r>
                                      <m:f>
                                        <m:fPr>
                                          <m:ctrlPr>
                                            <a:rPr lang="en-CA" b="0" i="1" dirty="0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CA" b="0" i="1" dirty="0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CA" b="0" i="1" dirty="0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  <m:r>
                                        <a:rPr lang="en-CA" b="0" i="1" dirty="0" smtClean="0">
                                          <a:latin typeface="Cambria Math"/>
                                          <a:ea typeface="Cambria Math"/>
                                        </a:rPr>
                                        <m:t>𝜃</m:t>
                                      </m:r>
                                      <m:r>
                                        <a:rPr lang="en-CA" b="0" i="1" dirty="0" smtClean="0">
                                          <a:latin typeface="Cambria Math"/>
                                          <a:ea typeface="Cambria Math"/>
                                        </a:rPr>
                                        <m:t>)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endParaRPr lang="en-CA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CA" b="0" i="1" dirty="0" smtClean="0">
                            <a:latin typeface="Cambria Math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b="0" i="1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CA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CA" b="0" i="1" smtClean="0">
                                    <a:latin typeface="Cambria Math"/>
                                    <a:ea typeface="Cambria Math"/>
                                  </a:rPr>
                                  <m:t>ℏ</m:t>
                                </m:r>
                              </m:oMath>
                            </m:oMathPara>
                          </a14:m>
                          <a:endParaRPr lang="en-CA" dirty="0"/>
                        </a:p>
                        <a:p>
                          <a:endParaRPr lang="en-C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CA" i="1" dirty="0" smtClean="0">
                            <a:latin typeface="Cambria Math"/>
                          </a:endParaRPr>
                        </a:p>
                        <a:p>
                          <a14:m>
                            <m:oMath xmlns:m="http://schemas.openxmlformats.org/officeDocument/2006/math">
                              <m:d>
                                <m:dPr>
                                  <m:begChr m:val=""/>
                                  <m:endChr m:val="⟩"/>
                                  <m:ctrlPr>
                                    <a:rPr lang="en-CA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CA" b="0" i="1" smtClean="0">
                                      <a:latin typeface="Cambria Math"/>
                                    </a:rPr>
                                    <m:t>|−</m:t>
                                  </m:r>
                                  <m:r>
                                    <a:rPr lang="en-CA" b="0" i="1" smtClean="0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</m:d>
                            </m:oMath>
                          </a14:m>
                          <a:r>
                            <a:rPr lang="en-CA" dirty="0" smtClean="0"/>
                            <a:t> =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CA" i="1" dirty="0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CA" b="0" i="1" dirty="0" smtClean="0"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CA" b="0" i="1" dirty="0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CA" b="0" i="1" dirty="0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endParaRPr lang="en-C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d>
                                <m:dPr>
                                  <m:begChr m:val=""/>
                                  <m:endChr m:val="⟩"/>
                                  <m:ctrlPr>
                                    <a:rPr lang="en-CA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CA" b="0" i="1" smtClean="0">
                                      <a:latin typeface="Cambria Math"/>
                                    </a:rPr>
                                    <m:t>|−</m:t>
                                  </m:r>
                                  <m:r>
                                    <a:rPr lang="en-CA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oMath>
                          </a14:m>
                          <a:r>
                            <a:rPr lang="en-CA" dirty="0" smtClean="0"/>
                            <a:t>=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CA" i="1" dirty="0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CA" b="0" i="1" dirty="0" smtClean="0"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ad>
                                        <m:radPr>
                                          <m:degHide m:val="on"/>
                                          <m:ctrlPr>
                                            <a:rPr lang="en-CA" b="0" i="1" dirty="0" smtClean="0">
                                              <a:latin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f>
                                            <m:fPr>
                                              <m:ctrlPr>
                                                <a:rPr lang="en-CA" b="0" i="1" dirty="0" smtClean="0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CA" b="0" i="1" dirty="0" smtClean="0">
                                                  <a:latin typeface="Cambria Math"/>
                                                </a:rPr>
                                                <m:t>1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CA" b="0" i="1" dirty="0" smtClean="0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e>
                                      </m:rad>
                                    </m:e>
                                    <m:e>
                                      <m:r>
                                        <a:rPr lang="en-CA" b="0" i="1" dirty="0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en-CA" b="0" i="1" dirty="0" smtClean="0">
                                              <a:latin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f>
                                            <m:fPr>
                                              <m:ctrlPr>
                                                <a:rPr lang="en-CA" b="0" i="1" dirty="0" smtClean="0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CA" b="0" i="1" dirty="0" smtClean="0">
                                                  <a:latin typeface="Cambria Math"/>
                                                </a:rPr>
                                                <m:t>1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CA" b="0" i="1" dirty="0" smtClean="0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e>
                                      </m:rad>
                                    </m:e>
                                  </m:eqArr>
                                </m:e>
                              </m:d>
                            </m:oMath>
                          </a14:m>
                          <a:endParaRPr lang="en-C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d>
                                <m:dPr>
                                  <m:begChr m:val=""/>
                                  <m:endChr m:val="⟩"/>
                                  <m:ctrlPr>
                                    <a:rPr lang="en-CA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CA" b="0" i="1" smtClean="0">
                                      <a:latin typeface="Cambria Math"/>
                                    </a:rPr>
                                    <m:t>|−</m:t>
                                  </m:r>
                                  <m:r>
                                    <a:rPr lang="en-CA" b="0" i="1" smtClean="0">
                                      <a:latin typeface="Cambria Math"/>
                                      <a:sym typeface="Symbol"/>
                                    </a:rPr>
                                    <m:t></m:t>
                                  </m:r>
                                </m:e>
                              </m:d>
                            </m:oMath>
                          </a14:m>
                          <a:r>
                            <a:rPr lang="en-CA" dirty="0" smtClean="0"/>
                            <a:t> =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CA" i="1" dirty="0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CA" b="0" i="1" dirty="0" smtClean="0"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CA" b="0" i="0" dirty="0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CA" b="0" i="0" dirty="0" smtClean="0">
                                          <a:latin typeface="Cambria Math"/>
                                        </a:rPr>
                                        <m:t>sin</m:t>
                                      </m:r>
                                      <m:r>
                                        <a:rPr lang="en-CA" b="0" i="0" dirty="0" smtClean="0">
                                          <a:latin typeface="Cambria Math"/>
                                        </a:rPr>
                                        <m:t>(</m:t>
                                      </m:r>
                                      <m:f>
                                        <m:fPr>
                                          <m:ctrlPr>
                                            <a:rPr lang="en-CA" b="0" i="1" dirty="0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CA" b="0" i="1" dirty="0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CA" b="0" i="1" dirty="0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  <m:r>
                                        <a:rPr lang="en-CA" b="0" i="1" dirty="0" smtClean="0">
                                          <a:latin typeface="Cambria Math"/>
                                          <a:ea typeface="Cambria Math"/>
                                        </a:rPr>
                                        <m:t>𝜃</m:t>
                                      </m:r>
                                      <m:r>
                                        <a:rPr lang="en-CA" b="0" i="1" dirty="0" smtClean="0">
                                          <a:latin typeface="Cambria Math"/>
                                          <a:ea typeface="Cambria Math"/>
                                        </a:rPr>
                                        <m:t>)</m:t>
                                      </m:r>
                                    </m: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CA" b="0" i="0" dirty="0" smtClean="0">
                                          <a:latin typeface="Cambria Math"/>
                                          <a:ea typeface="Cambria Math"/>
                                        </a:rPr>
                                        <m:t>cos</m:t>
                                      </m:r>
                                      <m:r>
                                        <a:rPr lang="en-CA" b="0" i="0" dirty="0" smtClean="0">
                                          <a:latin typeface="Cambria Math"/>
                                        </a:rPr>
                                        <m:t>(</m:t>
                                      </m:r>
                                      <m:f>
                                        <m:fPr>
                                          <m:ctrlPr>
                                            <a:rPr lang="en-CA" b="0" i="1" dirty="0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CA" b="0" i="1" dirty="0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CA" b="0" i="1" dirty="0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  <m:r>
                                        <a:rPr lang="en-CA" b="0" i="1" dirty="0" smtClean="0">
                                          <a:latin typeface="Cambria Math"/>
                                          <a:ea typeface="Cambria Math"/>
                                        </a:rPr>
                                        <m:t>𝜃</m:t>
                                      </m:r>
                                      <m:r>
                                        <a:rPr lang="en-CA" b="0" i="1" dirty="0" smtClean="0">
                                          <a:latin typeface="Cambria Math"/>
                                          <a:ea typeface="Cambria Math"/>
                                        </a:rPr>
                                        <m:t>)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endParaRPr lang="en-CA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54651969"/>
                  </p:ext>
                </p:extLst>
              </p:nvPr>
            </p:nvGraphicFramePr>
            <p:xfrm>
              <a:off x="914400" y="990600"/>
              <a:ext cx="7467600" cy="34547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66900"/>
                    <a:gridCol w="1562100"/>
                    <a:gridCol w="1905000"/>
                    <a:gridCol w="2133600"/>
                  </a:tblGrid>
                  <a:tr h="685800">
                    <a:tc>
                      <a:txBody>
                        <a:bodyPr/>
                        <a:lstStyle/>
                        <a:p>
                          <a:r>
                            <a:rPr lang="en-CA" dirty="0" smtClean="0"/>
                            <a:t>Observable </a:t>
                          </a:r>
                          <a:r>
                            <a:rPr lang="en-CA" sz="1050" dirty="0" smtClean="0"/>
                            <a:t>and associated</a:t>
                          </a:r>
                          <a:r>
                            <a:rPr lang="en-CA" sz="1050" baseline="0" dirty="0" smtClean="0"/>
                            <a:t> eigenvector value</a:t>
                          </a:r>
                          <a:endParaRPr lang="en-CA" sz="10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CA" dirty="0" smtClean="0"/>
                        </a:p>
                        <a:p>
                          <a:pPr algn="ctr"/>
                          <a:r>
                            <a:rPr lang="en-CA" dirty="0" err="1" smtClean="0"/>
                            <a:t>S</a:t>
                          </a:r>
                          <a:r>
                            <a:rPr lang="en-CA" baseline="-25000" dirty="0" err="1" smtClean="0"/>
                            <a:t>z</a:t>
                          </a:r>
                          <a:endParaRPr lang="en-CA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CA" dirty="0" smtClean="0"/>
                        </a:p>
                        <a:p>
                          <a:pPr algn="ctr"/>
                          <a:r>
                            <a:rPr lang="en-CA" dirty="0" err="1" smtClean="0"/>
                            <a:t>S</a:t>
                          </a:r>
                          <a:r>
                            <a:rPr lang="en-CA" baseline="-25000" dirty="0" err="1" smtClean="0"/>
                            <a:t>x</a:t>
                          </a:r>
                          <a:endParaRPr lang="en-CA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CA" dirty="0" smtClean="0"/>
                        </a:p>
                        <a:p>
                          <a:pPr algn="ctr"/>
                          <a:r>
                            <a:rPr lang="en-CA" dirty="0" err="1" smtClean="0"/>
                            <a:t>S</a:t>
                          </a:r>
                          <a:r>
                            <a:rPr lang="en-CA" baseline="-25000" dirty="0" err="1" smtClean="0">
                              <a:latin typeface="Symbol" panose="05050102010706020507" pitchFamily="18" charset="2"/>
                            </a:rPr>
                            <a:t>q</a:t>
                          </a:r>
                          <a:endParaRPr lang="en-CA" baseline="-25000" dirty="0">
                            <a:latin typeface="Symbol" panose="05050102010706020507" pitchFamily="18" charset="2"/>
                          </a:endParaRPr>
                        </a:p>
                      </a:txBody>
                      <a:tcPr/>
                    </a:tc>
                  </a:tr>
                  <a:tr h="15216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46800" r="-300327" b="-8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19066" t="-46800" r="-257588" b="-8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80449" t="-46800" r="-112179" b="-8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50000" t="-46800" b="-82000"/>
                          </a:stretch>
                        </a:blipFill>
                      </a:tcPr>
                    </a:tc>
                  </a:tr>
                  <a:tr h="12473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79902" r="-300327" b="-4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19066" t="-179902" r="-257588" b="-4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80449" t="-179902" r="-112179" b="-4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50000" t="-179902" b="-49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04187942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nagit_PPTA60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6942858" cy="4638096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 bwMode="auto">
          <a:xfrm flipV="1">
            <a:off x="2514600" y="3124200"/>
            <a:ext cx="762000" cy="2667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676400" y="6019800"/>
            <a:ext cx="266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Randomized spin-states</a:t>
            </a:r>
            <a:endParaRPr lang="en-CA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6676158" y="2133600"/>
            <a:ext cx="12954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934200" y="121027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Prepared state is “z-up” or +z or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⟩"/>
                          <m:ctrlPr>
                            <a:rPr lang="en-CA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|+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1210270"/>
                <a:ext cx="1981200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2769" t="-3311" r="-2154" b="-7483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8873091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nagit_PPT9B7C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81000"/>
            <a:ext cx="5686472" cy="454005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295400" y="5257800"/>
                <a:ext cx="2656112" cy="7566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CA" sz="3200" i="1" dirty="0">
                              <a:latin typeface="Cambria Math"/>
                            </a:rPr>
                            <m:t>|⟨</m:t>
                          </m:r>
                          <m:r>
                            <a:rPr lang="en-CA" sz="3200" i="1" dirty="0">
                              <a:latin typeface="Cambria Math"/>
                            </a:rPr>
                            <m:t>+</m:t>
                          </m:r>
                          <m:r>
                            <a:rPr lang="en-CA" sz="3200" i="1" dirty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CA" sz="3200" i="1" dirty="0">
                              <a:latin typeface="Cambria Math"/>
                            </a:rPr>
                            <m:t>│</m:t>
                          </m:r>
                          <m:r>
                            <a:rPr lang="en-CA" sz="3200" i="1" dirty="0">
                              <a:latin typeface="Cambria Math"/>
                            </a:rPr>
                            <m:t>+</m:t>
                          </m:r>
                          <m:r>
                            <a:rPr lang="en-CA" sz="3200" i="1" dirty="0">
                              <a:latin typeface="Cambria Math"/>
                            </a:rPr>
                            <m:t>𝑧</m:t>
                          </m:r>
                          <m:r>
                            <a:rPr lang="en-CA" sz="3200" i="1" dirty="0">
                              <a:latin typeface="Cambria Math"/>
                            </a:rPr>
                            <m:t>⟩|</m:t>
                          </m:r>
                          <m:r>
                            <m:rPr>
                              <m:nor/>
                            </m:rPr>
                            <a:rPr lang="en-CA" sz="3200" dirty="0"/>
                            <m:t> </m:t>
                          </m:r>
                        </m:e>
                        <m:sup>
                          <m:r>
                            <a:rPr lang="en-CA" sz="3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CA" sz="32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257800"/>
                <a:ext cx="2656112" cy="75661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>
            <a:stCxn id="4" idx="3"/>
          </p:cNvCxnSpPr>
          <p:nvPr/>
        </p:nvCxnSpPr>
        <p:spPr bwMode="auto">
          <a:xfrm flipV="1">
            <a:off x="3951512" y="4648200"/>
            <a:ext cx="620488" cy="9879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337956" y="5636109"/>
            <a:ext cx="4570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This gives us the probability that a </a:t>
            </a:r>
            <a:r>
              <a:rPr lang="en-CA" dirty="0" err="1" smtClean="0"/>
              <a:t>quanton</a:t>
            </a:r>
            <a:endParaRPr lang="en-CA" dirty="0" smtClean="0"/>
          </a:p>
          <a:p>
            <a:r>
              <a:rPr lang="en-CA" dirty="0" smtClean="0"/>
              <a:t> in the +z state will leave in the +</a:t>
            </a:r>
            <a:r>
              <a:rPr lang="en-CA" dirty="0" smtClean="0">
                <a:latin typeface="Symbol" panose="05050102010706020507" pitchFamily="18" charset="2"/>
              </a:rPr>
              <a:t>q</a:t>
            </a:r>
            <a:r>
              <a:rPr lang="en-CA" dirty="0" smtClean="0"/>
              <a:t> state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6553200" y="2133600"/>
            <a:ext cx="2153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Test this for </a:t>
            </a:r>
            <a:r>
              <a:rPr lang="en-CA" dirty="0" smtClean="0">
                <a:latin typeface="Symbol" panose="05050102010706020507" pitchFamily="18" charset="2"/>
              </a:rPr>
              <a:t>q</a:t>
            </a:r>
            <a:r>
              <a:rPr lang="en-CA" dirty="0" smtClean="0"/>
              <a:t> = 30</a:t>
            </a:r>
            <a:r>
              <a:rPr lang="en-CA" baseline="30000" dirty="0" smtClean="0"/>
              <a:t>o</a:t>
            </a:r>
            <a:endParaRPr lang="en-CA" baseline="30000" dirty="0"/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 bwMode="auto">
          <a:xfrm flipH="1" flipV="1">
            <a:off x="5638800" y="1447800"/>
            <a:ext cx="914400" cy="8704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7010400" y="2651026"/>
            <a:ext cx="0" cy="28353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21691556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Cloud Skipper Design Template">
  <a:themeElements>
    <a:clrScheme name="Cloud Skipper Desig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oud Skipper Design Templat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 Skipper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 Skipper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 Skipper Design Template</Template>
  <TotalTime>502</TotalTime>
  <Words>413</Words>
  <Application>Microsoft Office PowerPoint</Application>
  <PresentationFormat>On-screen Show (4:3)</PresentationFormat>
  <Paragraphs>75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Cloud Skipper Design Template</vt:lpstr>
      <vt:lpstr>Quantum Mechanics… The Rules of the Game!</vt:lpstr>
      <vt:lpstr>A not so simple, “simple” question….</vt:lpstr>
      <vt:lpstr>Learning the terminology</vt:lpstr>
      <vt:lpstr>The Official Rules the Quantum Mechanics Game…</vt:lpstr>
      <vt:lpstr>PowerPoint Presentation</vt:lpstr>
      <vt:lpstr>So what’s a q-Vector, what’s a wavefunction?</vt:lpstr>
      <vt:lpstr>Example – spin states</vt:lpstr>
      <vt:lpstr>PowerPoint Presentation</vt:lpstr>
      <vt:lpstr>PowerPoint Presentation</vt:lpstr>
      <vt:lpstr>PowerPoint Presentation</vt:lpstr>
      <vt:lpstr>PowerPoint Presentation</vt:lpstr>
    </vt:vector>
  </TitlesOfParts>
  <Company>map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Mechan</dc:title>
  <dc:creator>brian</dc:creator>
  <cp:lastModifiedBy>Brian Martin</cp:lastModifiedBy>
  <cp:revision>31</cp:revision>
  <dcterms:created xsi:type="dcterms:W3CDTF">2005-03-23T04:56:08Z</dcterms:created>
  <dcterms:modified xsi:type="dcterms:W3CDTF">2016-02-25T18:40:08Z</dcterms:modified>
</cp:coreProperties>
</file>