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4572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9144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371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18288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3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8259B17-BBC2-4543-A85D-C9D7237424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832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DF4F9BEA-5A1E-4AF0-8F4E-17116A2DB0B6}" type="slidenum">
              <a:rPr lang="en-GB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C76BCFD8-3C3C-434A-AE2E-0F9B073A7A40}" type="slidenum">
              <a:rPr lang="en-GB" altLang="en-US">
                <a:solidFill>
                  <a:srgbClr val="000000"/>
                </a:solidFill>
              </a:rPr>
              <a:pPr eaLnBrk="1" hangingPunct="1"/>
              <a:t>2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F93BD500-56C6-46F5-BFDF-8AB2B78CA2B6}" type="slidenum">
              <a:rPr lang="en-GB" altLang="en-US">
                <a:solidFill>
                  <a:srgbClr val="000000"/>
                </a:solidFill>
              </a:rPr>
              <a:pPr eaLnBrk="1" hangingPunct="1"/>
              <a:t>3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4F8613BC-E1DE-47CF-8386-F70DDFD0A7E6}" type="slidenum">
              <a:rPr lang="en-GB" altLang="en-US">
                <a:solidFill>
                  <a:srgbClr val="000000"/>
                </a:solidFill>
              </a:rPr>
              <a:pPr eaLnBrk="1" hangingPunct="1"/>
              <a:t>4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4339" name="Rectangle 2"/>
          <p:cNvSpPr>
            <a:spLocks noGrp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ADF1D3ED-318A-49B4-98BF-A8BEA7557477}" type="slidenum">
              <a:rPr lang="en-GB" altLang="en-US">
                <a:solidFill>
                  <a:srgbClr val="000000"/>
                </a:solidFill>
              </a:rPr>
              <a:pPr eaLnBrk="1" hangingPunct="1"/>
              <a:t>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536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604C11A8-4229-46DC-8F2F-4F301B0C250E}" type="slidenum">
              <a:rPr lang="en-GB" altLang="en-US">
                <a:solidFill>
                  <a:srgbClr val="000000"/>
                </a:solidFill>
              </a:rPr>
              <a:pPr eaLnBrk="1" hangingPunct="1"/>
              <a:t>6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C57D9725-927F-47AA-B3AE-E91264BCD9CF}" type="slidenum">
              <a:rPr lang="en-GB" altLang="en-US">
                <a:solidFill>
                  <a:srgbClr val="000000"/>
                </a:solidFill>
              </a:rPr>
              <a:pPr eaLnBrk="1" hangingPunct="1"/>
              <a:t>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D9FC85BC-DA3F-4570-AE99-1249D46FFFA1}" type="slidenum">
              <a:rPr lang="en-GB" altLang="en-US">
                <a:solidFill>
                  <a:srgbClr val="000000"/>
                </a:solidFill>
              </a:rPr>
              <a:pPr eaLnBrk="1" hangingPunct="1"/>
              <a:t>8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B9032-B737-4DFF-AAD8-037B31C27B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36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4D972-927B-4981-BF1D-67B6846D1C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21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8AA39-920D-4B39-ADA1-A75BC054ED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785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DC0ED-B2B8-4BC6-BFB3-E8BE569F74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90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4B845-5D6C-42BD-9500-1F2F4A275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9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C7D5D-FF57-4A43-AF5F-E8D56798BD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49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75159-F51A-4B25-9F91-FBD82D6F72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43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3AD6C-46EF-4B9F-98F2-D2CA211204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0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E4D5D-8BDA-4DA7-9095-12CC543A52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6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CF58B-23F2-4330-A5F6-31EF71F6D1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41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9EDB-032A-4B0A-80A7-29E5833873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1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E55D-6BEF-470F-AAB4-43F7B05B80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09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FFFFFF"/>
                </a:solidFill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FFFFFF"/>
                </a:solidFill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FFFFFF"/>
                </a:solidFill>
                <a:ea typeface="+mn-ea"/>
              </a:defRPr>
            </a:lvl1pPr>
          </a:lstStyle>
          <a:p>
            <a:pPr>
              <a:defRPr/>
            </a:pPr>
            <a:fld id="{5C7DCA98-F584-4299-B66B-53B2EDC544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E3EBF1"/>
        </a:buClr>
        <a:buSzPct val="100000"/>
        <a:buFont typeface="Arial" charset="0"/>
        <a:defRPr sz="4400">
          <a:solidFill>
            <a:srgbClr val="E3EBF1"/>
          </a:solidFill>
          <a:latin typeface="+mj-lt"/>
          <a:ea typeface="Lucida Sans Unicode" pitchFamily="34" charset="0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E3EBF1"/>
        </a:buClr>
        <a:buSzPct val="100000"/>
        <a:buFont typeface="Arial" charset="0"/>
        <a:defRPr sz="4400">
          <a:solidFill>
            <a:srgbClr val="E3EBF1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E3EBF1"/>
        </a:buClr>
        <a:buSzPct val="100000"/>
        <a:buFont typeface="Arial" charset="0"/>
        <a:defRPr sz="4400">
          <a:solidFill>
            <a:srgbClr val="E3EBF1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E3EBF1"/>
        </a:buClr>
        <a:buSzPct val="100000"/>
        <a:buFont typeface="Arial" charset="0"/>
        <a:defRPr sz="4400">
          <a:solidFill>
            <a:srgbClr val="E3EBF1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E3EBF1"/>
        </a:buClr>
        <a:buSzPct val="100000"/>
        <a:buFont typeface="Arial" charset="0"/>
        <a:defRPr sz="4400">
          <a:solidFill>
            <a:srgbClr val="E3EBF1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BF1"/>
        </a:buClr>
        <a:buSzPct val="100000"/>
        <a:buFont typeface="Arial" charset="0"/>
        <a:defRPr sz="4400">
          <a:solidFill>
            <a:srgbClr val="E3EBF1"/>
          </a:solidFill>
          <a:latin typeface="Arial" charset="0"/>
          <a:cs typeface="Lucida Sans Unicode" pitchFamily="34" charset="0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BF1"/>
        </a:buClr>
        <a:buSzPct val="100000"/>
        <a:buFont typeface="Arial" charset="0"/>
        <a:defRPr sz="4400">
          <a:solidFill>
            <a:srgbClr val="E3EBF1"/>
          </a:solidFill>
          <a:latin typeface="Arial" charset="0"/>
          <a:cs typeface="Lucida Sans Unicode" pitchFamily="34" charset="0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BF1"/>
        </a:buClr>
        <a:buSzPct val="100000"/>
        <a:buFont typeface="Arial" charset="0"/>
        <a:defRPr sz="4400">
          <a:solidFill>
            <a:srgbClr val="E3EBF1"/>
          </a:solidFill>
          <a:latin typeface="Arial" charset="0"/>
          <a:cs typeface="Lucida Sans Unicode" pitchFamily="34" charset="0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BF1"/>
        </a:buClr>
        <a:buSzPct val="100000"/>
        <a:buFont typeface="Arial" charset="0"/>
        <a:defRPr sz="4400">
          <a:solidFill>
            <a:srgbClr val="E3EBF1"/>
          </a:solidFill>
          <a:latin typeface="Arial" charset="0"/>
          <a:cs typeface="Lucida Sans Unicode" pitchFamily="34" charset="0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3200">
          <a:solidFill>
            <a:srgbClr val="FFFFFF"/>
          </a:solidFill>
          <a:latin typeface="+mn-lt"/>
          <a:ea typeface="Lucida Sans Unicode" pitchFamily="34" charset="0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800">
          <a:solidFill>
            <a:srgbClr val="FFFFFF"/>
          </a:solidFill>
          <a:latin typeface="+mn-lt"/>
          <a:ea typeface="Lucida Sans Unicode" pitchFamily="34" charset="0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400">
          <a:solidFill>
            <a:srgbClr val="FFFFFF"/>
          </a:solidFill>
          <a:latin typeface="+mn-lt"/>
          <a:ea typeface="Lucida Sans Unicode" pitchFamily="34" charset="0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000">
          <a:solidFill>
            <a:srgbClr val="FFFFFF"/>
          </a:solidFill>
          <a:latin typeface="+mn-lt"/>
          <a:ea typeface="Lucida Sans Unicode" pitchFamily="34" charset="0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2000">
          <a:solidFill>
            <a:srgbClr val="FFFFFF"/>
          </a:solidFill>
          <a:latin typeface="+mn-lt"/>
          <a:ea typeface="Lucida Sans Unicode" pitchFamily="34" charset="0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5.wmf"/><Relationship Id="rId5" Type="http://schemas.openxmlformats.org/officeDocument/2006/relationships/image" Target="../media/image7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6.jpeg"/><Relationship Id="rId9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cvs.ca/site/projects/physics_files/nucleus/decays.sw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35488" y="1557338"/>
            <a:ext cx="4608512" cy="1470025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The Mysterious Nucleus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55875" y="5445125"/>
            <a:ext cx="6400800" cy="1152525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… why some nuclei are stable and others are not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nagit_PPTDCF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8314286" cy="542857"/>
          </a:xfrm>
          <a:prstGeom prst="rect">
            <a:avLst/>
          </a:prstGeom>
        </p:spPr>
      </p:pic>
      <p:pic>
        <p:nvPicPr>
          <p:cNvPr id="3" name="Snagit_PPTBAF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276872"/>
            <a:ext cx="4904021" cy="345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Four Forces…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mtClean="0"/>
              <a:t>Gravitation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mtClean="0"/>
              <a:t>Electromagnetism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mtClean="0"/>
              <a:t>Weak Nuclear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mtClean="0"/>
              <a:t>Strong Nuclear</a:t>
            </a:r>
          </a:p>
        </p:txBody>
      </p:sp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0" y="2997200"/>
            <a:ext cx="914400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5435600" y="1989138"/>
            <a:ext cx="2808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1125"/>
              </a:spcBef>
            </a:pPr>
            <a:r>
              <a:rPr lang="en-GB" altLang="en-US">
                <a:solidFill>
                  <a:srgbClr val="FFFFFF"/>
                </a:solidFill>
              </a:rPr>
              <a:t>Long range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346700" y="3592513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en-US">
                <a:solidFill>
                  <a:srgbClr val="FFFFFF"/>
                </a:solidFill>
              </a:rPr>
              <a:t>Short range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What is “stuff” made of?</a:t>
            </a:r>
          </a:p>
        </p:txBody>
      </p:sp>
      <p:grpSp>
        <p:nvGrpSpPr>
          <p:cNvPr id="6147" name="Group 2"/>
          <p:cNvGrpSpPr>
            <a:grpSpLocks/>
          </p:cNvGrpSpPr>
          <p:nvPr/>
        </p:nvGrpSpPr>
        <p:grpSpPr bwMode="auto">
          <a:xfrm>
            <a:off x="395288" y="1268413"/>
            <a:ext cx="8062912" cy="4895850"/>
            <a:chOff x="249" y="799"/>
            <a:chExt cx="5079" cy="3084"/>
          </a:xfrm>
        </p:grpSpPr>
        <p:sp>
          <p:nvSpPr>
            <p:cNvPr id="6148" name="Rectangle 3"/>
            <p:cNvSpPr>
              <a:spLocks noChangeArrowheads="1"/>
            </p:cNvSpPr>
            <p:nvPr/>
          </p:nvSpPr>
          <p:spPr bwMode="auto">
            <a:xfrm>
              <a:off x="4513" y="3608"/>
              <a:ext cx="81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50"/>
                </a:spcBef>
              </a:pPr>
              <a:r>
                <a:rPr lang="en-GB" altLang="en-US" sz="1400">
                  <a:solidFill>
                    <a:srgbClr val="FFFFFF"/>
                  </a:solidFill>
                </a:rPr>
                <a:t>b (-1/3)</a:t>
              </a:r>
              <a:r>
                <a:rPr lang="ar-SA" altLang="en-US" sz="1400">
                  <a:solidFill>
                    <a:srgbClr val="FFFFFF"/>
                  </a:solidFill>
                  <a:cs typeface="Arial" charset="0"/>
                </a:rPr>
                <a:t>‏</a:t>
              </a:r>
              <a:endParaRPr lang="en-GB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3107" y="3608"/>
              <a:ext cx="72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50"/>
                </a:spcBef>
              </a:pPr>
              <a:r>
                <a:rPr lang="en-GB" altLang="en-US" sz="1400">
                  <a:solidFill>
                    <a:srgbClr val="FFFFFF"/>
                  </a:solidFill>
                </a:rPr>
                <a:t>s (-1/3)</a:t>
              </a:r>
              <a:r>
                <a:rPr lang="ar-SA" altLang="en-US" sz="1400">
                  <a:solidFill>
                    <a:srgbClr val="FFFFFF"/>
                  </a:solidFill>
                  <a:cs typeface="Arial" charset="0"/>
                </a:rPr>
                <a:t>‏</a:t>
              </a:r>
              <a:endParaRPr lang="en-GB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1746" y="3608"/>
              <a:ext cx="68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50"/>
                </a:spcBef>
              </a:pPr>
              <a:r>
                <a:rPr lang="en-GB" altLang="en-US" sz="1400">
                  <a:solidFill>
                    <a:srgbClr val="FFFFFF"/>
                  </a:solidFill>
                </a:rPr>
                <a:t>d(-1/3)</a:t>
              </a:r>
              <a:r>
                <a:rPr lang="ar-SA" altLang="en-US" sz="1400">
                  <a:solidFill>
                    <a:srgbClr val="FFFFFF"/>
                  </a:solidFill>
                  <a:cs typeface="Arial" charset="0"/>
                </a:rPr>
                <a:t>‏</a:t>
              </a:r>
              <a:endParaRPr lang="en-GB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2426" y="3608"/>
              <a:ext cx="681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50"/>
                </a:spcBef>
              </a:pPr>
              <a:r>
                <a:rPr lang="en-GB" altLang="en-US" sz="1400">
                  <a:solidFill>
                    <a:srgbClr val="FFFFFF"/>
                  </a:solidFill>
                </a:rPr>
                <a:t>c(+2/3)</a:t>
              </a:r>
              <a:r>
                <a:rPr lang="ar-SA" altLang="en-US" sz="1400">
                  <a:solidFill>
                    <a:srgbClr val="FFFFFF"/>
                  </a:solidFill>
                  <a:cs typeface="Arial" charset="0"/>
                </a:rPr>
                <a:t>‏</a:t>
              </a:r>
              <a:endParaRPr lang="en-GB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3833" y="3608"/>
              <a:ext cx="68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50"/>
                </a:spcBef>
              </a:pPr>
              <a:r>
                <a:rPr lang="en-GB" altLang="en-US" sz="1400">
                  <a:solidFill>
                    <a:srgbClr val="FFFFFF"/>
                  </a:solidFill>
                </a:rPr>
                <a:t>t(+2/3)</a:t>
              </a:r>
              <a:r>
                <a:rPr lang="ar-SA" altLang="en-US" sz="1400">
                  <a:solidFill>
                    <a:srgbClr val="FFFFFF"/>
                  </a:solidFill>
                  <a:cs typeface="Arial" charset="0"/>
                </a:rPr>
                <a:t>‏</a:t>
              </a:r>
              <a:endParaRPr lang="en-GB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6153" name="Rectangle 8"/>
            <p:cNvSpPr>
              <a:spLocks noChangeArrowheads="1"/>
            </p:cNvSpPr>
            <p:nvPr/>
          </p:nvSpPr>
          <p:spPr bwMode="auto">
            <a:xfrm>
              <a:off x="1096" y="1924"/>
              <a:ext cx="4233" cy="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500"/>
                </a:spcBef>
              </a:pPr>
              <a:r>
                <a:rPr lang="en-GB" altLang="en-US" sz="2000">
                  <a:solidFill>
                    <a:srgbClr val="FFFFFF"/>
                  </a:solidFill>
                </a:rPr>
                <a:t>Hadrons can interact via all forces and are composed of quarks.  Examples: baryons are 3-quark combinations, mesons are 2-quark combos</a:t>
              </a:r>
            </a:p>
            <a:p>
              <a:pPr eaLnBrk="1" hangingPunct="1">
                <a:lnSpc>
                  <a:spcPct val="100000"/>
                </a:lnSpc>
                <a:spcBef>
                  <a:spcPts val="500"/>
                </a:spcBef>
              </a:pPr>
              <a:r>
                <a:rPr lang="en-GB" altLang="en-US" sz="2000">
                  <a:solidFill>
                    <a:srgbClr val="FFFFFF"/>
                  </a:solidFill>
                </a:rPr>
                <a:t>(example: neutron is udd)</a:t>
              </a:r>
              <a:r>
                <a:rPr lang="ar-SA" altLang="en-US" sz="2000">
                  <a:solidFill>
                    <a:srgbClr val="FFFFFF"/>
                  </a:solidFill>
                  <a:cs typeface="Arial" charset="0"/>
                </a:rPr>
                <a:t>‏</a:t>
              </a:r>
              <a:endParaRPr lang="en-GB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249" y="1924"/>
              <a:ext cx="847" cy="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500"/>
                </a:spcBef>
              </a:pPr>
              <a:r>
                <a:rPr lang="en-GB" altLang="en-US" sz="2000">
                  <a:solidFill>
                    <a:srgbClr val="FFFFFF"/>
                  </a:solidFill>
                </a:rPr>
                <a:t>hadrons</a:t>
              </a:r>
            </a:p>
            <a:p>
              <a:pPr eaLnBrk="1" hangingPunct="1">
                <a:lnSpc>
                  <a:spcPct val="100000"/>
                </a:lnSpc>
                <a:spcBef>
                  <a:spcPts val="500"/>
                </a:spcBef>
              </a:pPr>
              <a:endParaRPr lang="en-GB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6155" name="Rectangle 10"/>
            <p:cNvSpPr>
              <a:spLocks noChangeArrowheads="1"/>
            </p:cNvSpPr>
            <p:nvPr/>
          </p:nvSpPr>
          <p:spPr bwMode="auto">
            <a:xfrm>
              <a:off x="1096" y="3608"/>
              <a:ext cx="65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50"/>
                </a:spcBef>
              </a:pPr>
              <a:r>
                <a:rPr lang="en-GB" altLang="en-US" sz="1400">
                  <a:solidFill>
                    <a:srgbClr val="FFFFFF"/>
                  </a:solidFill>
                </a:rPr>
                <a:t>u(+2/3)</a:t>
              </a:r>
              <a:r>
                <a:rPr lang="ar-SA" altLang="en-US" sz="1400">
                  <a:solidFill>
                    <a:srgbClr val="FFFFFF"/>
                  </a:solidFill>
                  <a:cs typeface="Arial" charset="0"/>
                </a:rPr>
                <a:t>‏</a:t>
              </a:r>
              <a:endParaRPr lang="en-GB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6156" name="Rectangle 11"/>
            <p:cNvSpPr>
              <a:spLocks noChangeArrowheads="1"/>
            </p:cNvSpPr>
            <p:nvPr/>
          </p:nvSpPr>
          <p:spPr bwMode="auto">
            <a:xfrm>
              <a:off x="249" y="3608"/>
              <a:ext cx="847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500"/>
                </a:spcBef>
              </a:pPr>
              <a:r>
                <a:rPr lang="en-GB" altLang="en-US" sz="2000">
                  <a:solidFill>
                    <a:srgbClr val="FFFFFF"/>
                  </a:solidFill>
                </a:rPr>
                <a:t>quarks</a:t>
              </a:r>
            </a:p>
          </p:txBody>
        </p:sp>
        <p:sp>
          <p:nvSpPr>
            <p:cNvPr id="6157" name="Rectangle 12"/>
            <p:cNvSpPr>
              <a:spLocks noChangeArrowheads="1"/>
            </p:cNvSpPr>
            <p:nvPr/>
          </p:nvSpPr>
          <p:spPr bwMode="auto">
            <a:xfrm>
              <a:off x="1096" y="799"/>
              <a:ext cx="4233" cy="1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500"/>
                </a:spcBef>
              </a:pPr>
              <a:r>
                <a:rPr lang="en-GB" altLang="en-US" sz="2000">
                  <a:solidFill>
                    <a:srgbClr val="FFFFFF"/>
                  </a:solidFill>
                </a:rPr>
                <a:t>Elementary particles – do not interact via strong force</a:t>
              </a:r>
            </a:p>
            <a:p>
              <a:pPr eaLnBrk="1" hangingPunct="1">
                <a:lnSpc>
                  <a:spcPct val="100000"/>
                </a:lnSpc>
                <a:spcBef>
                  <a:spcPts val="500"/>
                </a:spcBef>
              </a:pPr>
              <a:r>
                <a:rPr lang="en-GB" altLang="en-US" sz="2000">
                  <a:solidFill>
                    <a:srgbClr val="FFFFFF"/>
                  </a:solidFill>
                </a:rPr>
                <a:t>Come in 6 flavours.  Leptons are: electron, electron-neutrino, muon, muon-neutrino, tau, tau-neutrino</a:t>
              </a:r>
            </a:p>
          </p:txBody>
        </p:sp>
        <p:sp>
          <p:nvSpPr>
            <p:cNvPr id="6158" name="Rectangle 13"/>
            <p:cNvSpPr>
              <a:spLocks noChangeArrowheads="1"/>
            </p:cNvSpPr>
            <p:nvPr/>
          </p:nvSpPr>
          <p:spPr bwMode="auto">
            <a:xfrm>
              <a:off x="249" y="799"/>
              <a:ext cx="847" cy="1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500"/>
                </a:spcBef>
              </a:pPr>
              <a:r>
                <a:rPr lang="en-GB" altLang="en-US" sz="2000">
                  <a:solidFill>
                    <a:srgbClr val="FFFFFF"/>
                  </a:solidFill>
                </a:rPr>
                <a:t>leptons</a:t>
              </a:r>
            </a:p>
          </p:txBody>
        </p:sp>
        <p:sp>
          <p:nvSpPr>
            <p:cNvPr id="6159" name="Line 14"/>
            <p:cNvSpPr>
              <a:spLocks noChangeShapeType="1"/>
            </p:cNvSpPr>
            <p:nvPr/>
          </p:nvSpPr>
          <p:spPr bwMode="auto">
            <a:xfrm>
              <a:off x="249" y="799"/>
              <a:ext cx="5080" cy="1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60" name="Line 15"/>
            <p:cNvSpPr>
              <a:spLocks noChangeShapeType="1"/>
            </p:cNvSpPr>
            <p:nvPr/>
          </p:nvSpPr>
          <p:spPr bwMode="auto">
            <a:xfrm>
              <a:off x="249" y="1924"/>
              <a:ext cx="5080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61" name="Line 16"/>
            <p:cNvSpPr>
              <a:spLocks noChangeShapeType="1"/>
            </p:cNvSpPr>
            <p:nvPr/>
          </p:nvSpPr>
          <p:spPr bwMode="auto">
            <a:xfrm>
              <a:off x="249" y="3884"/>
              <a:ext cx="5080" cy="1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62" name="Line 17"/>
            <p:cNvSpPr>
              <a:spLocks noChangeShapeType="1"/>
            </p:cNvSpPr>
            <p:nvPr/>
          </p:nvSpPr>
          <p:spPr bwMode="auto">
            <a:xfrm>
              <a:off x="249" y="799"/>
              <a:ext cx="1" cy="3085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63" name="Line 18"/>
            <p:cNvSpPr>
              <a:spLocks noChangeShapeType="1"/>
            </p:cNvSpPr>
            <p:nvPr/>
          </p:nvSpPr>
          <p:spPr bwMode="auto">
            <a:xfrm>
              <a:off x="1096" y="799"/>
              <a:ext cx="1" cy="3085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64" name="Line 19"/>
            <p:cNvSpPr>
              <a:spLocks noChangeShapeType="1"/>
            </p:cNvSpPr>
            <p:nvPr/>
          </p:nvSpPr>
          <p:spPr bwMode="auto">
            <a:xfrm>
              <a:off x="5329" y="799"/>
              <a:ext cx="1" cy="3085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65" name="Line 20"/>
            <p:cNvSpPr>
              <a:spLocks noChangeShapeType="1"/>
            </p:cNvSpPr>
            <p:nvPr/>
          </p:nvSpPr>
          <p:spPr bwMode="auto">
            <a:xfrm>
              <a:off x="249" y="3608"/>
              <a:ext cx="5080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66" name="Line 21"/>
            <p:cNvSpPr>
              <a:spLocks noChangeShapeType="1"/>
            </p:cNvSpPr>
            <p:nvPr/>
          </p:nvSpPr>
          <p:spPr bwMode="auto">
            <a:xfrm>
              <a:off x="3833" y="3608"/>
              <a:ext cx="1" cy="27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67" name="Line 22"/>
            <p:cNvSpPr>
              <a:spLocks noChangeShapeType="1"/>
            </p:cNvSpPr>
            <p:nvPr/>
          </p:nvSpPr>
          <p:spPr bwMode="auto">
            <a:xfrm>
              <a:off x="2426" y="3608"/>
              <a:ext cx="1" cy="27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68" name="Line 23"/>
            <p:cNvSpPr>
              <a:spLocks noChangeShapeType="1"/>
            </p:cNvSpPr>
            <p:nvPr/>
          </p:nvSpPr>
          <p:spPr bwMode="auto">
            <a:xfrm>
              <a:off x="1746" y="3608"/>
              <a:ext cx="1" cy="27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69" name="Line 24"/>
            <p:cNvSpPr>
              <a:spLocks noChangeShapeType="1"/>
            </p:cNvSpPr>
            <p:nvPr/>
          </p:nvSpPr>
          <p:spPr bwMode="auto">
            <a:xfrm>
              <a:off x="3107" y="3608"/>
              <a:ext cx="1" cy="27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70" name="Line 25"/>
            <p:cNvSpPr>
              <a:spLocks noChangeShapeType="1"/>
            </p:cNvSpPr>
            <p:nvPr/>
          </p:nvSpPr>
          <p:spPr bwMode="auto">
            <a:xfrm>
              <a:off x="4513" y="3608"/>
              <a:ext cx="1" cy="27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altLang="en-US" smtClean="0"/>
          </a:p>
        </p:txBody>
      </p:sp>
      <p:pic>
        <p:nvPicPr>
          <p:cNvPr id="7171" name="Picture 4" descr="comic1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620713"/>
            <a:ext cx="6626225" cy="524033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4000" smtClean="0"/>
              <a:t>Neutrons don't live long in the wild!</a:t>
            </a:r>
          </a:p>
        </p:txBody>
      </p:sp>
      <p:pic>
        <p:nvPicPr>
          <p:cNvPr id="10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160588"/>
            <a:ext cx="3779837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3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79500"/>
            <a:ext cx="3702050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32" name="Line 4"/>
          <p:cNvSpPr>
            <a:spLocks noChangeShapeType="1"/>
          </p:cNvSpPr>
          <p:nvPr/>
        </p:nvSpPr>
        <p:spPr bwMode="auto">
          <a:xfrm>
            <a:off x="2879725" y="2519363"/>
            <a:ext cx="2519363" cy="72072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611188" y="3284538"/>
            <a:ext cx="18002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FFFF"/>
                </a:solidFill>
              </a:rPr>
              <a:t>udd</a:t>
            </a:r>
          </a:p>
        </p:txBody>
      </p:sp>
      <p:sp>
        <p:nvSpPr>
          <p:cNvPr id="1034" name="Text Box 6"/>
          <p:cNvSpPr txBox="1">
            <a:spLocks noChangeArrowheads="1"/>
          </p:cNvSpPr>
          <p:nvPr/>
        </p:nvSpPr>
        <p:spPr bwMode="auto">
          <a:xfrm>
            <a:off x="7164388" y="4149725"/>
            <a:ext cx="5603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FFFF"/>
                </a:solidFill>
              </a:rPr>
              <a:t>uud</a:t>
            </a:r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1619250" y="5580063"/>
            <a:ext cx="24447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FF"/>
                </a:solidFill>
              </a:rPr>
              <a:t> </a:t>
            </a: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4227513" y="3254375"/>
          <a:ext cx="630237" cy="17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r:id="rId6" imgW="630720" imgH="173880" progId="">
                  <p:embed/>
                </p:oleObj>
              </mc:Choice>
              <mc:Fallback>
                <p:oleObj r:id="rId6" imgW="630720" imgH="17388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513" y="3254375"/>
                        <a:ext cx="630237" cy="1730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4227513" y="3254375"/>
          <a:ext cx="71913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8" imgW="720000" imgH="360000" progId="">
                  <p:embed/>
                </p:oleObj>
              </mc:Choice>
              <mc:Fallback>
                <p:oleObj r:id="rId8" imgW="720000" imgH="3600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513" y="3254375"/>
                        <a:ext cx="719137" cy="3603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1"/>
          <p:cNvGraphicFramePr>
            <a:graphicFrameLocks noChangeAspect="1"/>
          </p:cNvGraphicFramePr>
          <p:nvPr>
            <p:ph idx="1"/>
          </p:nvPr>
        </p:nvGraphicFramePr>
        <p:xfrm>
          <a:off x="3492500" y="1587500"/>
          <a:ext cx="33131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0" imgW="1015920" imgH="228600" progId="Equation.DSMT4">
                  <p:embed/>
                </p:oleObj>
              </mc:Choice>
              <mc:Fallback>
                <p:oleObj name="Equation" r:id="rId10" imgW="101592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1587500"/>
                        <a:ext cx="3313113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Line 14"/>
          <p:cNvSpPr>
            <a:spLocks noChangeShapeType="1"/>
          </p:cNvSpPr>
          <p:nvPr/>
        </p:nvSpPr>
        <p:spPr bwMode="auto">
          <a:xfrm flipV="1">
            <a:off x="3708400" y="5661025"/>
            <a:ext cx="574675" cy="6477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37" name="Line 15"/>
          <p:cNvSpPr>
            <a:spLocks noChangeShapeType="1"/>
          </p:cNvSpPr>
          <p:nvPr/>
        </p:nvSpPr>
        <p:spPr bwMode="auto">
          <a:xfrm flipV="1">
            <a:off x="4284663" y="5373688"/>
            <a:ext cx="647700" cy="2873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38" name="Line 16"/>
          <p:cNvSpPr>
            <a:spLocks noChangeShapeType="1"/>
          </p:cNvSpPr>
          <p:nvPr/>
        </p:nvSpPr>
        <p:spPr bwMode="auto">
          <a:xfrm flipH="1" flipV="1">
            <a:off x="3924300" y="5300663"/>
            <a:ext cx="360363" cy="3603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39" name="Line 17"/>
          <p:cNvSpPr>
            <a:spLocks noChangeShapeType="1"/>
          </p:cNvSpPr>
          <p:nvPr/>
        </p:nvSpPr>
        <p:spPr bwMode="auto">
          <a:xfrm flipH="1" flipV="1">
            <a:off x="4787900" y="4941888"/>
            <a:ext cx="144463" cy="431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40" name="Line 18"/>
          <p:cNvSpPr>
            <a:spLocks noChangeShapeType="1"/>
          </p:cNvSpPr>
          <p:nvPr/>
        </p:nvSpPr>
        <p:spPr bwMode="auto">
          <a:xfrm flipV="1">
            <a:off x="4932363" y="5157788"/>
            <a:ext cx="431800" cy="2159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41" name="Text Box 19"/>
          <p:cNvSpPr txBox="1">
            <a:spLocks noChangeArrowheads="1"/>
          </p:cNvSpPr>
          <p:nvPr/>
        </p:nvSpPr>
        <p:spPr bwMode="auto">
          <a:xfrm>
            <a:off x="3255963" y="6056313"/>
            <a:ext cx="3111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altLang="en-US"/>
              <a:t>n</a:t>
            </a:r>
          </a:p>
        </p:txBody>
      </p:sp>
      <p:sp>
        <p:nvSpPr>
          <p:cNvPr id="1042" name="Text Box 20"/>
          <p:cNvSpPr txBox="1">
            <a:spLocks noChangeArrowheads="1"/>
          </p:cNvSpPr>
          <p:nvPr/>
        </p:nvSpPr>
        <p:spPr bwMode="auto">
          <a:xfrm>
            <a:off x="3543300" y="5048250"/>
            <a:ext cx="3111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altLang="en-US"/>
              <a:t>p</a:t>
            </a:r>
          </a:p>
        </p:txBody>
      </p:sp>
      <p:sp>
        <p:nvSpPr>
          <p:cNvPr id="1043" name="Text Box 21"/>
          <p:cNvSpPr txBox="1">
            <a:spLocks noChangeArrowheads="1"/>
          </p:cNvSpPr>
          <p:nvPr/>
        </p:nvSpPr>
        <p:spPr bwMode="auto">
          <a:xfrm>
            <a:off x="4479925" y="5553075"/>
            <a:ext cx="4508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30000"/>
              <a:t>-</a:t>
            </a:r>
          </a:p>
        </p:txBody>
      </p:sp>
      <p:sp>
        <p:nvSpPr>
          <p:cNvPr id="1044" name="Text Box 22"/>
          <p:cNvSpPr txBox="1">
            <a:spLocks noChangeArrowheads="1"/>
          </p:cNvSpPr>
          <p:nvPr/>
        </p:nvSpPr>
        <p:spPr bwMode="auto">
          <a:xfrm>
            <a:off x="4767263" y="4689475"/>
            <a:ext cx="3111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1045" name="Text Box 23"/>
          <p:cNvSpPr txBox="1">
            <a:spLocks noChangeArrowheads="1"/>
          </p:cNvSpPr>
          <p:nvPr/>
        </p:nvSpPr>
        <p:spPr bwMode="auto">
          <a:xfrm>
            <a:off x="5343525" y="5045075"/>
            <a:ext cx="30321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</a:rPr>
              <a:t>n</a:t>
            </a:r>
          </a:p>
        </p:txBody>
      </p:sp>
      <p:sp>
        <p:nvSpPr>
          <p:cNvPr id="1046" name="Text Box 24"/>
          <p:cNvSpPr txBox="1">
            <a:spLocks noChangeArrowheads="1"/>
          </p:cNvSpPr>
          <p:nvPr/>
        </p:nvSpPr>
        <p:spPr bwMode="auto">
          <a:xfrm>
            <a:off x="4572000" y="6092825"/>
            <a:ext cx="41084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altLang="en-US"/>
              <a:t>The weak interaction converts</a:t>
            </a:r>
          </a:p>
          <a:p>
            <a:pPr eaLnBrk="1" hangingPunct="1"/>
            <a:r>
              <a:rPr lang="en-US" altLang="en-US"/>
              <a:t>a neutron down-quark into an up quark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Neutron decay, proton decay and nuclear stability…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1979613" y="2852738"/>
          <a:ext cx="424815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4" imgW="1155600" imgH="253800" progId="Equation.DSMT4">
                  <p:embed/>
                </p:oleObj>
              </mc:Choice>
              <mc:Fallback>
                <p:oleObj name="Equation" r:id="rId4" imgW="11556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852738"/>
                        <a:ext cx="4248150" cy="93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1979613" y="1989138"/>
          <a:ext cx="43211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6" imgW="1015920" imgH="228600" progId="Equation.DSMT4">
                  <p:embed/>
                </p:oleObj>
              </mc:Choice>
              <mc:Fallback>
                <p:oleObj name="Equation" r:id="rId6" imgW="10159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989138"/>
                        <a:ext cx="4321175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2051050" y="3933825"/>
          <a:ext cx="424815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8" imgW="1155600" imgH="253800" progId="Equation.DSMT4">
                  <p:embed/>
                </p:oleObj>
              </mc:Choice>
              <mc:Fallback>
                <p:oleObj name="Equation" r:id="rId8" imgW="115560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933825"/>
                        <a:ext cx="424815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Build a Nucleus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78400" cy="4524375"/>
          </a:xfrm>
        </p:spPr>
        <p:txBody>
          <a:bodyPr/>
          <a:lstStyle/>
          <a:p>
            <a:pPr eaLnBrk="1" hangingPunct="1"/>
            <a:r>
              <a:rPr lang="en-US" altLang="en-US" smtClean="0"/>
              <a:t>Strong interaction</a:t>
            </a:r>
          </a:p>
          <a:p>
            <a:pPr eaLnBrk="1" hangingPunct="1"/>
            <a:r>
              <a:rPr lang="en-US" altLang="en-US" smtClean="0"/>
              <a:t>Electrostatic repulsion</a:t>
            </a:r>
          </a:p>
          <a:p>
            <a:pPr eaLnBrk="1" hangingPunct="1"/>
            <a:r>
              <a:rPr lang="en-US" altLang="en-US" smtClean="0"/>
              <a:t>“quantum crowding” – Asymmetry 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8196" name="Picture 4" descr="fi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628775"/>
            <a:ext cx="3235325" cy="476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Using the particle-in-a-box model…</a:t>
            </a:r>
          </a:p>
        </p:txBody>
      </p:sp>
      <p:pic>
        <p:nvPicPr>
          <p:cNvPr id="9219" name="Picture 5" descr="newfig">
            <a:hlinkClick r:id="rId3"/>
          </p:cNvPr>
          <p:cNvPicPr>
            <a:picLocks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8625" y="1600200"/>
            <a:ext cx="5745163" cy="4524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Calculating Binding Energy</a:t>
            </a:r>
            <a:endParaRPr lang="en-CA" dirty="0"/>
          </a:p>
        </p:txBody>
      </p:sp>
      <p:sp>
        <p:nvSpPr>
          <p:cNvPr id="3" name="Oval 2"/>
          <p:cNvSpPr/>
          <p:nvPr/>
        </p:nvSpPr>
        <p:spPr bwMode="auto">
          <a:xfrm>
            <a:off x="3563888" y="1140938"/>
            <a:ext cx="2088232" cy="151216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818932" y="3011418"/>
            <a:ext cx="1440160" cy="108012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Volume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6156176" y="2668813"/>
            <a:ext cx="1440160" cy="108012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</a:pPr>
            <a:r>
              <a:rPr kumimoji="0" lang="en-CA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rPr>
              <a:t>Surface area</a:t>
            </a: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067906" y="4065040"/>
            <a:ext cx="1440160" cy="108012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</a:pPr>
            <a:r>
              <a:rPr kumimoji="0" lang="en-CA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rPr>
              <a:t>Charge</a:t>
            </a: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720848" y="4605100"/>
            <a:ext cx="1427216" cy="108012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</a:pP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rPr>
              <a:t>Asymmetry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1531826"/>
            <a:ext cx="1080120" cy="722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 smtClean="0"/>
              <a:t>E</a:t>
            </a:r>
            <a:r>
              <a:rPr lang="en-CA" sz="4400" baseline="-25000" dirty="0" smtClean="0"/>
              <a:t>B</a:t>
            </a:r>
            <a:endParaRPr lang="en-CA" sz="44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1568233" y="2478122"/>
            <a:ext cx="194155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Increase Stability</a:t>
            </a:r>
            <a:endParaRPr lang="en-CA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3231470" y="2540287"/>
            <a:ext cx="664836" cy="6161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5454998" y="2455652"/>
            <a:ext cx="742539" cy="5212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5148064" y="2668814"/>
            <a:ext cx="1116724" cy="15535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4463168" y="2694294"/>
            <a:ext cx="169721" cy="1840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1" name="Snagit_PPTDCF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22182"/>
            <a:ext cx="8314286" cy="5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472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197</Words>
  <Application>Microsoft Office PowerPoint</Application>
  <PresentationFormat>On-screen Show (4:3)</PresentationFormat>
  <Paragraphs>57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Lucida Sans Unicode</vt:lpstr>
      <vt:lpstr>Times New Roman</vt:lpstr>
      <vt:lpstr>Symbol</vt:lpstr>
      <vt:lpstr>Default Design</vt:lpstr>
      <vt:lpstr>MathType 4.0 Equation</vt:lpstr>
      <vt:lpstr>The Mysterious Nucleus</vt:lpstr>
      <vt:lpstr>Four Forces…</vt:lpstr>
      <vt:lpstr>What is “stuff” made of?</vt:lpstr>
      <vt:lpstr>PowerPoint Presentation</vt:lpstr>
      <vt:lpstr>Neutrons don't live long in the wild!</vt:lpstr>
      <vt:lpstr>Neutron decay, proton decay and nuclear stability…</vt:lpstr>
      <vt:lpstr>How to Build a Nucleus</vt:lpstr>
      <vt:lpstr>Using the particle-in-a-box model…</vt:lpstr>
      <vt:lpstr>Calculating Binding Energy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Mysterious Nucleus</dc:title>
  <dc:creator>TKUC</dc:creator>
  <cp:lastModifiedBy>Brian Martin</cp:lastModifiedBy>
  <cp:revision>15</cp:revision>
  <dcterms:modified xsi:type="dcterms:W3CDTF">2018-04-06T13:30:42Z</dcterms:modified>
</cp:coreProperties>
</file>