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00"/>
    <a:srgbClr val="FF9900"/>
    <a:srgbClr val="0099FF"/>
    <a:srgbClr val="00FFFF"/>
    <a:srgbClr val="008000"/>
    <a:srgbClr val="CC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39A94-2153-4A3F-9741-A4425C8EB0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185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C0FBA-3CE3-4184-A126-6CF2EFA895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66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74FEA-DE4D-46EC-A4B9-E72743F11F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05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36720-40CF-434D-9810-0D9AD412E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07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66481-B442-480C-8760-1D66EB70D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559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DBD66-1BAA-4B40-AB12-F30E886F3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63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7A8F9-D725-4AB3-9E9E-1FE8EA723C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480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6457D-AB3D-452A-8AD6-0DAB6F135E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44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6244B-45B7-44FA-B6EF-15ECDB50A6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20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86497-A2A9-4658-ACDD-866692DBD4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32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5C7BE-4209-4D1C-9FDD-0FCB062722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58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3808A6-A5D0-4C86-8EF0-DEE6EAD199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2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r>
              <a:rPr lang="en-US" altLang="en-US" sz="6600" b="1" i="1">
                <a:solidFill>
                  <a:srgbClr val="FF9900"/>
                </a:solidFill>
                <a:latin typeface="Arial" charset="0"/>
              </a:rPr>
              <a:t>Magnetic Induction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5029200"/>
            <a:ext cx="6477000" cy="762000"/>
          </a:xfrm>
        </p:spPr>
        <p:txBody>
          <a:bodyPr/>
          <a:lstStyle/>
          <a:p>
            <a:r>
              <a:rPr lang="en-US" altLang="en-US" b="1" i="1">
                <a:solidFill>
                  <a:srgbClr val="FF9900"/>
                </a:solidFill>
                <a:latin typeface="Arial" charset="0"/>
              </a:rPr>
              <a:t>electricity and magnetism meet!</a:t>
            </a: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C:\Astro\public_html\phys\phys300\lectures\lect8\henr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350" y="3810000"/>
            <a:ext cx="2406650" cy="286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Astro\public_html\phys\phys300\lectures\lect8\faraday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463" y="0"/>
            <a:ext cx="2395537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077200" cy="1143000"/>
          </a:xfrm>
        </p:spPr>
        <p:txBody>
          <a:bodyPr/>
          <a:lstStyle/>
          <a:p>
            <a:pPr algn="l"/>
            <a:r>
              <a:rPr lang="en-US" altLang="en-US">
                <a:solidFill>
                  <a:srgbClr val="0000CC"/>
                </a:solidFill>
                <a:latin typeface="Arial" charset="0"/>
              </a:rPr>
              <a:t>Faraday’s Law</a:t>
            </a:r>
            <a:endParaRPr lang="en-US" altLang="en-US"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>
            <p:ph type="body" idx="1"/>
          </p:nvPr>
        </p:nvSpPr>
        <p:spPr>
          <a:xfrm>
            <a:off x="304800" y="1981200"/>
            <a:ext cx="7772400" cy="4114800"/>
          </a:xfrm>
        </p:spPr>
        <p:txBody>
          <a:bodyPr/>
          <a:lstStyle/>
          <a:p>
            <a:r>
              <a:rPr lang="en-US" altLang="en-US" dirty="0">
                <a:solidFill>
                  <a:srgbClr val="0000CC"/>
                </a:solidFill>
                <a:latin typeface="Arial" charset="0"/>
              </a:rPr>
              <a:t>In the 1830’s both Faraday and Henry discovered that a changing magnetic field creates a current.  This can be given a precise mathematical form as:</a:t>
            </a:r>
            <a:endParaRPr lang="en-US" altLang="en-US" dirty="0">
              <a:solidFill>
                <a:srgbClr val="FF0000"/>
              </a:solidFill>
              <a:latin typeface="Arial" charset="0"/>
            </a:endParaRPr>
          </a:p>
          <a:p>
            <a:endParaRPr lang="en-US" altLang="en-US" dirty="0">
              <a:solidFill>
                <a:srgbClr val="FF0000"/>
              </a:solidFill>
              <a:latin typeface="Arial" charset="0"/>
            </a:endParaRPr>
          </a:p>
          <a:p>
            <a:endParaRPr lang="en-US" altLang="en-US" dirty="0">
              <a:solidFill>
                <a:srgbClr val="FF0000"/>
              </a:solidFill>
              <a:latin typeface="Arial" charset="0"/>
            </a:endParaRPr>
          </a:p>
          <a:p>
            <a:endParaRPr lang="en-US" altLang="en-US" dirty="0">
              <a:solidFill>
                <a:srgbClr val="FF0000"/>
              </a:solidFill>
              <a:latin typeface="Arial" charset="0"/>
            </a:endParaRPr>
          </a:p>
          <a:p>
            <a:r>
              <a:rPr lang="en-US" altLang="en-US" dirty="0">
                <a:solidFill>
                  <a:srgbClr val="0000CC"/>
                </a:solidFill>
                <a:latin typeface="Arial" charset="0"/>
              </a:rPr>
              <a:t>This is called </a:t>
            </a:r>
            <a:r>
              <a:rPr lang="en-US" altLang="en-US" i="1" dirty="0">
                <a:solidFill>
                  <a:srgbClr val="0000CC"/>
                </a:solidFill>
                <a:latin typeface="Arial" charset="0"/>
              </a:rPr>
              <a:t>Magnetic Induction</a:t>
            </a:r>
            <a:endParaRPr lang="en-US" altLang="en-US" dirty="0">
              <a:solidFill>
                <a:srgbClr val="0000CC"/>
              </a:solidFill>
              <a:latin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600200" y="4495800"/>
                <a:ext cx="4838504" cy="13840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latin typeface="Cambria Math"/>
                        </a:rPr>
                        <m:t>𝐸𝑀𝐹</m:t>
                      </m:r>
                      <m:r>
                        <a:rPr lang="en-CA" sz="3200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∮"/>
                          <m:limLoc m:val="undOvr"/>
                          <m:subHide m:val="on"/>
                          <m:supHide m:val="on"/>
                          <m:ctrlPr>
                            <a:rPr lang="en-CA" sz="32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CA" sz="3200" b="0" i="1" smtClean="0">
                              <a:latin typeface="Cambria Math"/>
                            </a:rPr>
                            <m:t>𝐸</m:t>
                          </m:r>
                          <m:r>
                            <a:rPr lang="en-CA" sz="32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CA" sz="3200" b="0" i="1" smtClean="0">
                              <a:latin typeface="Cambria Math"/>
                              <a:ea typeface="Cambria Math"/>
                            </a:rPr>
                            <m:t>𝑑𝑙</m:t>
                          </m:r>
                          <m:r>
                            <a:rPr lang="en-CA" sz="3200" b="0" i="1" smtClean="0">
                              <a:latin typeface="Cambria Math"/>
                              <a:ea typeface="Cambria Math"/>
                            </a:rPr>
                            <m:t>=−</m:t>
                          </m:r>
                          <m:f>
                            <m:fPr>
                              <m:ctrlPr>
                                <a:rPr lang="en-CA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CA" sz="3200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CA" sz="32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CA" sz="3200" b="0" i="1" smtClean="0">
                                      <a:latin typeface="Cambria Math"/>
                                      <a:ea typeface="Cambria Math"/>
                                    </a:rPr>
                                    <m:t>∅</m:t>
                                  </m:r>
                                </m:e>
                                <m:sub>
                                  <m:r>
                                    <a:rPr lang="en-CA" sz="3200" b="0" i="1" smtClean="0">
                                      <a:latin typeface="Cambria Math"/>
                                      <a:ea typeface="Cambria Math"/>
                                    </a:rPr>
                                    <m:t>𝑚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CA" sz="3200" b="0" i="1" smtClean="0">
                                  <a:latin typeface="Cambria Math"/>
                                  <a:ea typeface="Cambria Math"/>
                                </a:rPr>
                                <m:t>𝑑𝑡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CA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495800"/>
                <a:ext cx="4838504" cy="138403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>
                <a:solidFill>
                  <a:srgbClr val="0000CC"/>
                </a:solidFill>
                <a:latin typeface="Arial" charset="0"/>
              </a:rPr>
              <a:t>An Intriguing Possibility...</a:t>
            </a:r>
            <a:endParaRPr lang="en-US" altLang="en-US"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CC"/>
                </a:solidFill>
                <a:latin typeface="Arial" charset="0"/>
              </a:rPr>
              <a:t>If changing magnetic flux can create a current, can one also conclude that a changing magnetic field can produce an electric field?</a:t>
            </a:r>
          </a:p>
          <a:p>
            <a:r>
              <a:rPr lang="en-US" altLang="en-US">
                <a:solidFill>
                  <a:srgbClr val="0000CC"/>
                </a:solidFill>
                <a:latin typeface="Arial" charset="0"/>
              </a:rPr>
              <a:t>Don’t we already have evidence that the converse - a changing electric field produces a magnetic field - occurs?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>
                <a:solidFill>
                  <a:srgbClr val="0000CC"/>
                </a:solidFill>
                <a:latin typeface="Arial" charset="0"/>
              </a:rPr>
              <a:t>Examples...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CC"/>
                </a:solidFill>
                <a:latin typeface="Arial" charset="0"/>
              </a:rPr>
              <a:t>Simple cases of magnetic induction</a:t>
            </a:r>
          </a:p>
          <a:p>
            <a:r>
              <a:rPr lang="en-US" altLang="en-US">
                <a:solidFill>
                  <a:srgbClr val="0000CC"/>
                </a:solidFill>
                <a:latin typeface="Arial" charset="0"/>
              </a:rPr>
              <a:t>Motional EMF</a:t>
            </a:r>
          </a:p>
          <a:p>
            <a:r>
              <a:rPr lang="en-US" altLang="en-US">
                <a:solidFill>
                  <a:srgbClr val="0000CC"/>
                </a:solidFill>
                <a:latin typeface="Arial" charset="0"/>
              </a:rPr>
              <a:t>Lenz’s Law:</a:t>
            </a:r>
            <a:br>
              <a:rPr lang="en-US" altLang="en-US">
                <a:solidFill>
                  <a:srgbClr val="0000CC"/>
                </a:solidFill>
                <a:latin typeface="Arial" charset="0"/>
              </a:rPr>
            </a:br>
            <a:r>
              <a:rPr lang="en-US" altLang="en-US" i="1">
                <a:solidFill>
                  <a:srgbClr val="FF0000"/>
                </a:solidFill>
                <a:latin typeface="Arial" charset="0"/>
              </a:rPr>
              <a:t>Induced EMF and induced Current oppose each other</a:t>
            </a:r>
          </a:p>
          <a:p>
            <a:r>
              <a:rPr lang="en-US" altLang="en-US">
                <a:solidFill>
                  <a:srgbClr val="0000CC"/>
                </a:solidFill>
                <a:latin typeface="Arial" charset="0"/>
              </a:rPr>
              <a:t>“Back” EMF: This explains the negative sign in </a:t>
            </a:r>
            <a:endParaRPr lang="en-US" altLang="en-US" i="1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514600" y="5334000"/>
          <a:ext cx="4267200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" name="Equation" r:id="rId4" imgW="1930320" imgH="507960" progId="Equation.DSMT4">
                  <p:embed/>
                </p:oleObj>
              </mc:Choice>
              <mc:Fallback>
                <p:oleObj name="Equation" r:id="rId4" imgW="193032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334000"/>
                        <a:ext cx="4267200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algn="l"/>
            <a:r>
              <a:rPr lang="en-US" altLang="en-US">
                <a:solidFill>
                  <a:srgbClr val="0000CC"/>
                </a:solidFill>
                <a:latin typeface="Arial" charset="0"/>
              </a:rPr>
              <a:t>Inductance</a:t>
            </a: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en-US">
                <a:solidFill>
                  <a:srgbClr val="0000CC"/>
                </a:solidFill>
                <a:latin typeface="Arial" charset="0"/>
              </a:rPr>
              <a:t>Inductance is a property of any conductor and can be defined in terms of the concepts of current and magnetic flux by the following simple expression:</a:t>
            </a:r>
            <a:br>
              <a:rPr lang="en-US" altLang="en-US">
                <a:solidFill>
                  <a:srgbClr val="0000CC"/>
                </a:solidFill>
                <a:latin typeface="Arial" charset="0"/>
              </a:rPr>
            </a:br>
            <a:r>
              <a:rPr lang="en-US" altLang="en-US">
                <a:solidFill>
                  <a:srgbClr val="0000CC"/>
                </a:solidFill>
                <a:latin typeface="Arial" charset="0"/>
              </a:rPr>
              <a:t/>
            </a:r>
            <a:br>
              <a:rPr lang="en-US" altLang="en-US">
                <a:solidFill>
                  <a:srgbClr val="0000CC"/>
                </a:solidFill>
                <a:latin typeface="Arial" charset="0"/>
              </a:rPr>
            </a:br>
            <a:r>
              <a:rPr lang="en-US" altLang="en-US">
                <a:solidFill>
                  <a:srgbClr val="0000CC"/>
                </a:solidFill>
                <a:latin typeface="Arial" charset="0"/>
              </a:rPr>
              <a:t/>
            </a:r>
            <a:br>
              <a:rPr lang="en-US" altLang="en-US">
                <a:solidFill>
                  <a:srgbClr val="0000CC"/>
                </a:solidFill>
                <a:latin typeface="Arial" charset="0"/>
              </a:rPr>
            </a:br>
            <a:r>
              <a:rPr lang="en-US" altLang="en-US">
                <a:solidFill>
                  <a:srgbClr val="0000CC"/>
                </a:solidFill>
                <a:latin typeface="Arial" charset="0"/>
              </a:rPr>
              <a:t/>
            </a:r>
            <a:br>
              <a:rPr lang="en-US" altLang="en-US">
                <a:solidFill>
                  <a:srgbClr val="0000CC"/>
                </a:solidFill>
                <a:latin typeface="Arial" charset="0"/>
              </a:rPr>
            </a:br>
            <a:r>
              <a:rPr lang="en-US" altLang="en-US">
                <a:solidFill>
                  <a:srgbClr val="0000CC"/>
                </a:solidFill>
                <a:latin typeface="Arial" charset="0"/>
              </a:rPr>
              <a:t>L is known as the self-inductance and is measured in Henries (H)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048000" y="3657600"/>
          <a:ext cx="304800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4" imgW="660240" imgH="279360" progId="Equation.DSMT4">
                  <p:embed/>
                </p:oleObj>
              </mc:Choice>
              <mc:Fallback>
                <p:oleObj name="Equation" r:id="rId4" imgW="66024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657600"/>
                        <a:ext cx="3048000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algn="l"/>
            <a:r>
              <a:rPr lang="en-US" altLang="en-US">
                <a:solidFill>
                  <a:srgbClr val="0000CC"/>
                </a:solidFill>
                <a:latin typeface="Arial" charset="0"/>
              </a:rPr>
              <a:t>Example...</a:t>
            </a:r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en-US">
                <a:solidFill>
                  <a:srgbClr val="0000CC"/>
                </a:solidFill>
                <a:latin typeface="Arial" charset="0"/>
              </a:rPr>
              <a:t>Inductance of a solenoid: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247900" y="2514600"/>
          <a:ext cx="3367088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4" imgW="1231560" imgH="507960" progId="Equation.DSMT4">
                  <p:embed/>
                </p:oleObj>
              </mc:Choice>
              <mc:Fallback>
                <p:oleObj name="Equation" r:id="rId4" imgW="1231560" imgH="50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2514600"/>
                        <a:ext cx="3367088" cy="138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1752600" y="4572000"/>
          <a:ext cx="28194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6" imgW="1180800" imgH="279360" progId="Equation.DSMT4">
                  <p:embed/>
                </p:oleObj>
              </mc:Choice>
              <mc:Fallback>
                <p:oleObj name="Equation" r:id="rId6" imgW="1180800" imgH="2793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572000"/>
                        <a:ext cx="28194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3429000" y="2971800"/>
            <a:ext cx="1447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algn="l"/>
            <a:r>
              <a:rPr lang="en-US" altLang="en-US">
                <a:solidFill>
                  <a:srgbClr val="0000CC"/>
                </a:solidFill>
                <a:latin typeface="Arial" charset="0"/>
              </a:rPr>
              <a:t>Inductance in Circuits</a:t>
            </a:r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en-US">
                <a:solidFill>
                  <a:srgbClr val="0000CC"/>
                </a:solidFill>
                <a:latin typeface="Arial" charset="0"/>
              </a:rPr>
              <a:t>If we run a current through a solenoid (inductor), it will produce a back emf and we can apply Kirchhoff’s Rules to account for this in a circuit:</a:t>
            </a:r>
          </a:p>
        </p:txBody>
      </p:sp>
      <p:pic>
        <p:nvPicPr>
          <p:cNvPr id="9223" name="Picture 7" descr="C:\Astro\public_html\phys\phys300\lectures\lect8\fig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86200"/>
            <a:ext cx="27908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1524000" y="3886200"/>
          <a:ext cx="4114800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" name="Equation" r:id="rId5" imgW="1498320" imgH="507960" progId="Equation.DSMT4">
                  <p:embed/>
                </p:oleObj>
              </mc:Choice>
              <mc:Fallback>
                <p:oleObj name="Equation" r:id="rId5" imgW="1498320" imgH="507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86200"/>
                        <a:ext cx="4114800" cy="139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algn="l"/>
            <a:r>
              <a:rPr lang="en-US" altLang="en-US">
                <a:solidFill>
                  <a:srgbClr val="0000CC"/>
                </a:solidFill>
                <a:latin typeface="Arial" charset="0"/>
              </a:rPr>
              <a:t>Generators and Alternating Current</a:t>
            </a: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en-US">
                <a:solidFill>
                  <a:srgbClr val="0000CC"/>
                </a:solidFill>
                <a:latin typeface="Arial" charset="0"/>
              </a:rPr>
              <a:t>What happens if we spin a conducting loop in a magnetic field? </a:t>
            </a:r>
            <a:br>
              <a:rPr lang="en-US" altLang="en-US">
                <a:solidFill>
                  <a:srgbClr val="0000CC"/>
                </a:solidFill>
                <a:latin typeface="Arial" charset="0"/>
              </a:rPr>
            </a:br>
            <a:r>
              <a:rPr lang="en-US" altLang="en-US">
                <a:solidFill>
                  <a:srgbClr val="FF0000"/>
                </a:solidFill>
                <a:latin typeface="Arial" charset="0"/>
              </a:rPr>
              <a:t>answer… its easy to show that:</a:t>
            </a:r>
            <a:endParaRPr lang="en-US" altLang="en-US">
              <a:solidFill>
                <a:srgbClr val="0000CC"/>
              </a:solidFill>
              <a:latin typeface="Arial" charset="0"/>
            </a:endParaRP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1981200" y="3276600"/>
          <a:ext cx="42672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4" imgW="914400" imgH="203040" progId="Equation.DSMT4">
                  <p:embed/>
                </p:oleObj>
              </mc:Choice>
              <mc:Fallback>
                <p:oleObj name="Equation" r:id="rId4" imgW="91440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76600"/>
                        <a:ext cx="4267200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algn="l"/>
            <a:r>
              <a:rPr lang="en-US" altLang="en-US">
                <a:solidFill>
                  <a:srgbClr val="0000CC"/>
                </a:solidFill>
                <a:latin typeface="Arial" charset="0"/>
              </a:rPr>
              <a:t>Modifying old Concepts...</a:t>
            </a:r>
            <a:endParaRPr lang="en-US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en-US">
                <a:solidFill>
                  <a:srgbClr val="0000CC"/>
                </a:solidFill>
                <a:latin typeface="Arial" charset="0"/>
              </a:rPr>
              <a:t>Root-mean-square</a:t>
            </a:r>
          </a:p>
          <a:p>
            <a:endParaRPr lang="en-US" altLang="en-US">
              <a:solidFill>
                <a:srgbClr val="0000CC"/>
              </a:solidFill>
              <a:latin typeface="Arial" charset="0"/>
            </a:endParaRPr>
          </a:p>
          <a:p>
            <a:r>
              <a:rPr lang="en-US" altLang="en-US">
                <a:solidFill>
                  <a:srgbClr val="0000CC"/>
                </a:solidFill>
                <a:latin typeface="Arial" charset="0"/>
              </a:rPr>
              <a:t>Inductive Reactance</a:t>
            </a:r>
          </a:p>
          <a:p>
            <a:endParaRPr lang="en-US" altLang="en-US">
              <a:solidFill>
                <a:srgbClr val="0000CC"/>
              </a:solidFill>
              <a:latin typeface="Arial" charset="0"/>
            </a:endParaRPr>
          </a:p>
          <a:p>
            <a:r>
              <a:rPr lang="en-US" altLang="en-US">
                <a:solidFill>
                  <a:srgbClr val="0000CC"/>
                </a:solidFill>
                <a:latin typeface="Arial" charset="0"/>
              </a:rPr>
              <a:t>Capacitive Reactance</a:t>
            </a: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4724400" y="1270000"/>
          <a:ext cx="28194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4" imgW="1231560" imgH="545760" progId="Equation.DSMT4">
                  <p:embed/>
                </p:oleObj>
              </mc:Choice>
              <mc:Fallback>
                <p:oleObj name="Equation" r:id="rId4" imgW="1231560" imgH="5457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270000"/>
                        <a:ext cx="2819400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4953000" y="3048000"/>
          <a:ext cx="25908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6" imgW="761760" imgH="266400" progId="Equation.DSMT4">
                  <p:embed/>
                </p:oleObj>
              </mc:Choice>
              <mc:Fallback>
                <p:oleObj name="Equation" r:id="rId6" imgW="761760" imgH="266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048000"/>
                        <a:ext cx="25908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5029200" y="4495800"/>
          <a:ext cx="2438400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8" imgW="825480" imgH="507960" progId="Equation.DSMT4">
                  <p:embed/>
                </p:oleObj>
              </mc:Choice>
              <mc:Fallback>
                <p:oleObj name="Equation" r:id="rId8" imgW="825480" imgH="5079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495800"/>
                        <a:ext cx="2438400" cy="150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213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Office Theme</vt:lpstr>
      <vt:lpstr>MathType 4.0 Equation</vt:lpstr>
      <vt:lpstr>Magnetic Induction</vt:lpstr>
      <vt:lpstr>Faraday’s Law</vt:lpstr>
      <vt:lpstr>An Intriguing Possibility...</vt:lpstr>
      <vt:lpstr>Examples...</vt:lpstr>
      <vt:lpstr>Inductance</vt:lpstr>
      <vt:lpstr>Example...</vt:lpstr>
      <vt:lpstr>Inductance in Circuits</vt:lpstr>
      <vt:lpstr>Generators and Alternating Current</vt:lpstr>
      <vt:lpstr>Modifying old Concepts...</vt:lpstr>
    </vt:vector>
  </TitlesOfParts>
  <Company>The King's University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Magnetic Induction</dc:title>
  <dc:creator>Dr. Brian Martin</dc:creator>
  <cp:lastModifiedBy>Brian Martin</cp:lastModifiedBy>
  <cp:revision>10</cp:revision>
  <dcterms:created xsi:type="dcterms:W3CDTF">2002-11-07T15:34:16Z</dcterms:created>
  <dcterms:modified xsi:type="dcterms:W3CDTF">2016-03-21T15:39:02Z</dcterms:modified>
</cp:coreProperties>
</file>