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94" r:id="rId2"/>
    <p:sldId id="257" r:id="rId3"/>
    <p:sldId id="271" r:id="rId4"/>
    <p:sldId id="270" r:id="rId5"/>
    <p:sldId id="273" r:id="rId6"/>
    <p:sldId id="285" r:id="rId7"/>
    <p:sldId id="258" r:id="rId8"/>
    <p:sldId id="260" r:id="rId9"/>
    <p:sldId id="287" r:id="rId10"/>
    <p:sldId id="286" r:id="rId11"/>
    <p:sldId id="288" r:id="rId12"/>
    <p:sldId id="295" r:id="rId13"/>
    <p:sldId id="272" r:id="rId14"/>
    <p:sldId id="261" r:id="rId15"/>
    <p:sldId id="274" r:id="rId16"/>
    <p:sldId id="275" r:id="rId17"/>
  </p:sldIdLst>
  <p:sldSz cx="9144000" cy="6858000" type="screen4x3"/>
  <p:notesSz cx="6858000" cy="9144000"/>
  <p:defaultTextStyle>
    <a:defPPr>
      <a:defRPr lang="en-US"/>
    </a:defPPr>
    <a:lvl1pPr algn="l" rtl="0" fontAlgn="base">
      <a:spcBef>
        <a:spcPct val="50000"/>
      </a:spcBef>
      <a:spcAft>
        <a:spcPct val="0"/>
      </a:spcAft>
      <a:defRPr sz="2800" kern="1200">
        <a:solidFill>
          <a:schemeClr val="tx1"/>
        </a:solidFill>
        <a:latin typeface="Times New Roman" pitchFamily="-106" charset="0"/>
        <a:ea typeface="ＭＳ Ｐゴシック" pitchFamily="-106" charset="-128"/>
        <a:cs typeface="+mn-cs"/>
      </a:defRPr>
    </a:lvl1pPr>
    <a:lvl2pPr marL="457200" algn="l" rtl="0" fontAlgn="base">
      <a:spcBef>
        <a:spcPct val="50000"/>
      </a:spcBef>
      <a:spcAft>
        <a:spcPct val="0"/>
      </a:spcAft>
      <a:defRPr sz="2800" kern="1200">
        <a:solidFill>
          <a:schemeClr val="tx1"/>
        </a:solidFill>
        <a:latin typeface="Times New Roman" pitchFamily="-106" charset="0"/>
        <a:ea typeface="ＭＳ Ｐゴシック" pitchFamily="-106" charset="-128"/>
        <a:cs typeface="+mn-cs"/>
      </a:defRPr>
    </a:lvl2pPr>
    <a:lvl3pPr marL="914400" algn="l" rtl="0" fontAlgn="base">
      <a:spcBef>
        <a:spcPct val="50000"/>
      </a:spcBef>
      <a:spcAft>
        <a:spcPct val="0"/>
      </a:spcAft>
      <a:defRPr sz="2800" kern="1200">
        <a:solidFill>
          <a:schemeClr val="tx1"/>
        </a:solidFill>
        <a:latin typeface="Times New Roman" pitchFamily="-106" charset="0"/>
        <a:ea typeface="ＭＳ Ｐゴシック" pitchFamily="-106" charset="-128"/>
        <a:cs typeface="+mn-cs"/>
      </a:defRPr>
    </a:lvl3pPr>
    <a:lvl4pPr marL="1371600" algn="l" rtl="0" fontAlgn="base">
      <a:spcBef>
        <a:spcPct val="50000"/>
      </a:spcBef>
      <a:spcAft>
        <a:spcPct val="0"/>
      </a:spcAft>
      <a:defRPr sz="2800" kern="1200">
        <a:solidFill>
          <a:schemeClr val="tx1"/>
        </a:solidFill>
        <a:latin typeface="Times New Roman" pitchFamily="-106" charset="0"/>
        <a:ea typeface="ＭＳ Ｐゴシック" pitchFamily="-106" charset="-128"/>
        <a:cs typeface="+mn-cs"/>
      </a:defRPr>
    </a:lvl4pPr>
    <a:lvl5pPr marL="1828800" algn="l" rtl="0" fontAlgn="base">
      <a:spcBef>
        <a:spcPct val="50000"/>
      </a:spcBef>
      <a:spcAft>
        <a:spcPct val="0"/>
      </a:spcAft>
      <a:defRPr sz="2800" kern="1200">
        <a:solidFill>
          <a:schemeClr val="tx1"/>
        </a:solidFill>
        <a:latin typeface="Times New Roman" pitchFamily="-106" charset="0"/>
        <a:ea typeface="ＭＳ Ｐゴシック" pitchFamily="-106" charset="-128"/>
        <a:cs typeface="+mn-cs"/>
      </a:defRPr>
    </a:lvl5pPr>
    <a:lvl6pPr marL="2286000" algn="l" defTabSz="914400" rtl="0" eaLnBrk="1" latinLnBrk="0" hangingPunct="1">
      <a:defRPr sz="2800" kern="1200">
        <a:solidFill>
          <a:schemeClr val="tx1"/>
        </a:solidFill>
        <a:latin typeface="Times New Roman" pitchFamily="-106" charset="0"/>
        <a:ea typeface="ＭＳ Ｐゴシック" pitchFamily="-106" charset="-128"/>
        <a:cs typeface="+mn-cs"/>
      </a:defRPr>
    </a:lvl6pPr>
    <a:lvl7pPr marL="2743200" algn="l" defTabSz="914400" rtl="0" eaLnBrk="1" latinLnBrk="0" hangingPunct="1">
      <a:defRPr sz="2800" kern="1200">
        <a:solidFill>
          <a:schemeClr val="tx1"/>
        </a:solidFill>
        <a:latin typeface="Times New Roman" pitchFamily="-106" charset="0"/>
        <a:ea typeface="ＭＳ Ｐゴシック" pitchFamily="-106" charset="-128"/>
        <a:cs typeface="+mn-cs"/>
      </a:defRPr>
    </a:lvl7pPr>
    <a:lvl8pPr marL="3200400" algn="l" defTabSz="914400" rtl="0" eaLnBrk="1" latinLnBrk="0" hangingPunct="1">
      <a:defRPr sz="2800" kern="1200">
        <a:solidFill>
          <a:schemeClr val="tx1"/>
        </a:solidFill>
        <a:latin typeface="Times New Roman" pitchFamily="-106" charset="0"/>
        <a:ea typeface="ＭＳ Ｐゴシック" pitchFamily="-106" charset="-128"/>
        <a:cs typeface="+mn-cs"/>
      </a:defRPr>
    </a:lvl8pPr>
    <a:lvl9pPr marL="3657600" algn="l" defTabSz="914400" rtl="0" eaLnBrk="1" latinLnBrk="0" hangingPunct="1">
      <a:defRPr sz="2800" kern="1200">
        <a:solidFill>
          <a:schemeClr val="tx1"/>
        </a:solidFill>
        <a:latin typeface="Times New Roman" pitchFamily="-106"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20037"/>
    <a:srgbClr val="F8AD30"/>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2028"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2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Times New Roman" charset="0"/>
                <a:ea typeface="+mn-ea"/>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Times New Roman" charset="0"/>
                <a:ea typeface="+mn-ea"/>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Times New Roman" charset="0"/>
                <a:ea typeface="+mn-ea"/>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78769D82-FFD2-4685-8ED3-D0372F8D24D5}" type="slidenum">
              <a:rPr lang="en-US"/>
              <a:pPr/>
              <a:t>‹#›</a:t>
            </a:fld>
            <a:endParaRPr lang="en-US"/>
          </a:p>
        </p:txBody>
      </p:sp>
    </p:spTree>
    <p:extLst>
      <p:ext uri="{BB962C8B-B14F-4D97-AF65-F5344CB8AC3E}">
        <p14:creationId xmlns:p14="http://schemas.microsoft.com/office/powerpoint/2010/main" val="3816793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416CF63-9320-4683-AEA3-F15D9AC08AF5}" type="slidenum">
              <a:rPr lang="en-US"/>
              <a:pPr/>
              <a:t>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64D5150-FD3B-4BED-A395-E3E2A896F4B3}" type="slidenum">
              <a:rPr lang="en-US"/>
              <a:pPr/>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0AC5A95-968F-419A-B133-C2E14F42AD4A}" type="slidenum">
              <a:rPr lang="en-US"/>
              <a:pPr/>
              <a:t>13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41F0B79-921A-4B0D-AE55-3FC623269587}" type="slidenum">
              <a:rPr lang="en-US"/>
              <a:pPr/>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DBAC327-4886-48B1-866E-0E1F5F1405CB}" type="slidenum">
              <a:rPr lang="en-US"/>
              <a:pPr/>
              <a:t>15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6235E6D-4A9D-406F-9778-3515C62F557B}" type="slidenum">
              <a:rPr lang="en-US"/>
              <a:pPr/>
              <a:t>16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CAE9CD6-C0B6-4AE0-B35A-C16620BE17DE}" type="slidenum">
              <a:rPr lang="en-US"/>
              <a:pPr/>
              <a:t>3</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BB34314-F0E7-402F-8B3E-144A268AFE7B}" type="slidenum">
              <a:rPr lang="en-US"/>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BrownJayAscal.mp3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99F5F33-7A09-46B3-9E4B-568D686C79E3}"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MontezumaOropendola_song.mp3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264E4E5-6476-433C-87BC-6684C43C1088}" type="slidenum">
              <a:rPr lang="en-US"/>
              <a:pPr/>
              <a:t>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ascend_scale.mp3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A087B8C-DFE6-4CB9-8C50-F60849C8DA3E}" type="slidenum">
              <a:rPr lang="en-US"/>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413C4A6-C8B9-4C0D-BF13-C1C4796F0B34}" type="slidenum">
              <a:rPr lang="en-US"/>
              <a:pPr/>
              <a:t>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9D09A4E-0FAB-4044-AC02-40D15D7C1AA4}" type="slidenum">
              <a:rPr lang="en-US"/>
              <a:pPr/>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2C9880B-D02E-4104-B571-CF212BE8A2FE}" type="slidenum">
              <a:rPr lang="en-US"/>
              <a:pPr/>
              <a:t>10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2647C0-3275-4FD4-87B4-C6016ED5A7F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593FD0-669E-42E6-B64F-26161F1F694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A6E067-D8BA-4C49-9F10-B0C883ECE8C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313ED48A-CB20-4B57-98C2-CA937B28965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2D829C-6846-429E-969A-41DCE1D4ED5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DB2C6651-D4BD-4DDB-996B-80D4C7C2617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D3A227-8F73-4CD4-84AF-8083E04D1B6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997BFD-D557-4461-8939-FDC72C3C781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4B10E86-78DB-4A40-AE20-241ACB53078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94EC84D-706A-447F-AF8A-E8E7A74A1F4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94BB5C6-E423-43C4-95EE-CCC7931F356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41A4471-204C-420B-8488-827B1FAE6C0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25CEC68-029B-4D8A-97C0-643158E7BD3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3F496E6-0D82-45B8-AABD-1624A4B746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Times New Roman"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BABF6C6-1085-4148-A150-D5DF136050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audio" Target="file:///C:\kcvs\martin\phys\phys399\lectures\A_Intro_Sounds\BrownJayAscal.mp3"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audio" Target="file:///C:\kcvs\martin\phys\phys399\lectures\A_Intro_Sounds\MontezumaOropendola_song.mp3" TargetMode="Externa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audio" Target="file:///C:\kcvs\martin\phys\phys399\lectures\A_Intro_Sounds\ascend_scale.mp3" TargetMode="External"/><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re1.jpg"/>
          <p:cNvPicPr>
            <a:picLocks noChangeAspect="1"/>
          </p:cNvPicPr>
          <p:nvPr/>
        </p:nvPicPr>
        <p:blipFill>
          <a:blip r:embed="rId2">
            <a:lum bright="5000" contrast="-66000"/>
          </a:blip>
          <a:stretch>
            <a:fillRect/>
          </a:stretch>
        </p:blipFill>
        <p:spPr>
          <a:xfrm>
            <a:off x="1" y="0"/>
            <a:ext cx="9144000" cy="7139423"/>
          </a:xfrm>
          <a:prstGeom prst="rect">
            <a:avLst/>
          </a:prstGeom>
        </p:spPr>
      </p:pic>
      <p:sp>
        <p:nvSpPr>
          <p:cNvPr id="2" name="Title 1"/>
          <p:cNvSpPr>
            <a:spLocks noGrp="1"/>
          </p:cNvSpPr>
          <p:nvPr>
            <p:ph type="ctrTitle"/>
          </p:nvPr>
        </p:nvSpPr>
        <p:spPr>
          <a:effectLst>
            <a:outerShdw blurRad="50800" dist="38100" dir="5400000" algn="t" rotWithShape="0">
              <a:prstClr val="black">
                <a:alpha val="40000"/>
              </a:prstClr>
            </a:outerShdw>
          </a:effectLst>
        </p:spPr>
        <p:txBody>
          <a:bodyPr/>
          <a:lstStyle/>
          <a:p>
            <a:r>
              <a:rPr lang="en-US" sz="6000" i="1" dirty="0" smtClean="0">
                <a:solidFill>
                  <a:srgbClr val="FF0000"/>
                </a:solidFill>
                <a:latin typeface="Arial" charset="0"/>
                <a:ea typeface="ＭＳ Ｐゴシック" pitchFamily="-106" charset="-128"/>
              </a:rPr>
              <a:t>The Physics of Music</a:t>
            </a:r>
            <a:endParaRPr lang="en-US" sz="6000" dirty="0">
              <a:solidFill>
                <a:srgbClr val="FF0000"/>
              </a:solidFill>
            </a:endParaRPr>
          </a:p>
        </p:txBody>
      </p:sp>
      <p:sp>
        <p:nvSpPr>
          <p:cNvPr id="3" name="Subtitle 2"/>
          <p:cNvSpPr>
            <a:spLocks noGrp="1"/>
          </p:cNvSpPr>
          <p:nvPr>
            <p:ph type="subTitle" idx="1"/>
          </p:nvPr>
        </p:nvSpPr>
        <p:spPr/>
        <p:txBody>
          <a:bodyPr/>
          <a:lstStyle/>
          <a:p>
            <a:r>
              <a:rPr lang="en-CA" dirty="0" smtClean="0">
                <a:solidFill>
                  <a:srgbClr val="FF0000"/>
                </a:solidFill>
              </a:rPr>
              <a:t>An introduction to the course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n-US" dirty="0" smtClean="0">
                <a:ea typeface="ＭＳ Ｐゴシック" pitchFamily="-106" charset="-128"/>
              </a:rPr>
              <a:t>The Birth of Quantum Mechanics</a:t>
            </a:r>
          </a:p>
        </p:txBody>
      </p:sp>
      <p:sp>
        <p:nvSpPr>
          <p:cNvPr id="37891" name="Rectangle 3"/>
          <p:cNvSpPr>
            <a:spLocks noGrp="1" noChangeArrowheads="1"/>
          </p:cNvSpPr>
          <p:nvPr>
            <p:ph type="body" idx="1"/>
          </p:nvPr>
        </p:nvSpPr>
        <p:spPr>
          <a:xfrm>
            <a:off x="685800" y="3962400"/>
            <a:ext cx="7772400" cy="1905000"/>
          </a:xfrm>
        </p:spPr>
        <p:txBody>
          <a:bodyPr/>
          <a:lstStyle/>
          <a:p>
            <a:pPr marL="0" indent="0" eaLnBrk="1" hangingPunct="1">
              <a:buFontTx/>
              <a:buNone/>
            </a:pPr>
            <a:r>
              <a:rPr lang="en-US" sz="2000" i="1" smtClean="0">
                <a:ea typeface="ＭＳ Ｐゴシック" pitchFamily="-106" charset="-128"/>
              </a:rPr>
              <a:t>“Would Kepler, the mystic who, like Pythagoras and Plato, tried to find and to enjoy the harmonics of the Cosmos, would he have been surprised the atomic physics had rediscovered the very same harmonies in the building stones of matter and this in even purer form? For the integral numbers in the original quantum theory display a greater harmonic consonance than even the star in the Pythagorean music of the spheres”  --- Arnold Sommerfeld (1930)</a:t>
            </a:r>
          </a:p>
        </p:txBody>
      </p:sp>
      <p:pic>
        <p:nvPicPr>
          <p:cNvPr id="37892" name="Picture 4" descr="improved-bohr-1"/>
          <p:cNvPicPr>
            <a:picLocks noChangeAspect="1" noChangeArrowheads="1"/>
          </p:cNvPicPr>
          <p:nvPr/>
        </p:nvPicPr>
        <p:blipFill>
          <a:blip r:embed="rId3"/>
          <a:srcRect/>
          <a:stretch>
            <a:fillRect/>
          </a:stretch>
        </p:blipFill>
        <p:spPr bwMode="auto">
          <a:xfrm>
            <a:off x="1524000" y="1524000"/>
            <a:ext cx="5943600" cy="245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ea typeface="ＭＳ Ｐゴシック" pitchFamily="-106" charset="-128"/>
              </a:rPr>
              <a:t>The Birth of Quantum Mechanics</a:t>
            </a:r>
          </a:p>
        </p:txBody>
      </p:sp>
      <p:sp>
        <p:nvSpPr>
          <p:cNvPr id="39939" name="Rectangle 3"/>
          <p:cNvSpPr>
            <a:spLocks noGrp="1" noChangeArrowheads="1"/>
          </p:cNvSpPr>
          <p:nvPr>
            <p:ph type="body" idx="1"/>
          </p:nvPr>
        </p:nvSpPr>
        <p:spPr>
          <a:xfrm>
            <a:off x="685800" y="3962400"/>
            <a:ext cx="7772400" cy="1905000"/>
          </a:xfrm>
        </p:spPr>
        <p:txBody>
          <a:bodyPr/>
          <a:lstStyle/>
          <a:p>
            <a:pPr marL="0" indent="0" eaLnBrk="1" hangingPunct="1">
              <a:buFontTx/>
              <a:buNone/>
            </a:pPr>
            <a:r>
              <a:rPr lang="en-US" sz="2000" smtClean="0">
                <a:ea typeface="ＭＳ Ｐゴシック" pitchFamily="-106" charset="-128"/>
              </a:rPr>
              <a:t>Shroedinger equation is based on the wave equation.  </a:t>
            </a:r>
          </a:p>
          <a:p>
            <a:pPr marL="0" indent="0" eaLnBrk="1" hangingPunct="1">
              <a:buFontTx/>
              <a:buNone/>
            </a:pPr>
            <a:r>
              <a:rPr lang="en-US" sz="2000" smtClean="0">
                <a:ea typeface="ＭＳ Ｐゴシック" pitchFamily="-106" charset="-128"/>
              </a:rPr>
              <a:t>This combined with boundary conditions yields various modes of oscillation that depend on integers --- just like harmonics of a string</a:t>
            </a:r>
          </a:p>
          <a:p>
            <a:pPr marL="0" indent="0" eaLnBrk="1" hangingPunct="1">
              <a:buFontTx/>
              <a:buNone/>
            </a:pPr>
            <a:r>
              <a:rPr lang="en-US" sz="2000" smtClean="0">
                <a:ea typeface="ＭＳ Ｐゴシック" pitchFamily="-106" charset="-128"/>
              </a:rPr>
              <a:t>A resulting beautiful model for the quantization of the energy levels of the hydrogen atom</a:t>
            </a:r>
          </a:p>
          <a:p>
            <a:pPr marL="0" indent="0" eaLnBrk="1" hangingPunct="1">
              <a:buFontTx/>
              <a:buNone/>
            </a:pPr>
            <a:r>
              <a:rPr lang="en-US" sz="2000" smtClean="0">
                <a:ea typeface="ＭＳ Ｐゴシック" pitchFamily="-106" charset="-128"/>
              </a:rPr>
              <a:t>A nice analogy to Pythagorean approach --- the beauty of nature reflected or matched by simple integral/mathematical models</a:t>
            </a:r>
          </a:p>
        </p:txBody>
      </p:sp>
      <p:pic>
        <p:nvPicPr>
          <p:cNvPr id="39940" name="Picture 4" descr="improved-bohr-1"/>
          <p:cNvPicPr>
            <a:picLocks noChangeAspect="1" noChangeArrowheads="1"/>
          </p:cNvPicPr>
          <p:nvPr/>
        </p:nvPicPr>
        <p:blipFill>
          <a:blip r:embed="rId3"/>
          <a:srcRect/>
          <a:stretch>
            <a:fillRect/>
          </a:stretch>
        </p:blipFill>
        <p:spPr bwMode="auto">
          <a:xfrm>
            <a:off x="1524000" y="1524000"/>
            <a:ext cx="5943600" cy="245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half" idx="1"/>
          </p:nvPr>
        </p:nvSpPr>
        <p:spPr/>
        <p:txBody>
          <a:bodyPr/>
          <a:lstStyle/>
          <a:p>
            <a:endParaRPr lang="en-CA"/>
          </a:p>
        </p:txBody>
      </p:sp>
      <p:pic>
        <p:nvPicPr>
          <p:cNvPr id="10" name="Snagit_PPT7EAE"/>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01672" y="457200"/>
            <a:ext cx="8940728" cy="5638800"/>
          </a:xfrm>
        </p:spPr>
      </p:pic>
    </p:spTree>
    <p:extLst>
      <p:ext uri="{BB962C8B-B14F-4D97-AF65-F5344CB8AC3E}">
        <p14:creationId xmlns:p14="http://schemas.microsoft.com/office/powerpoint/2010/main" val="404609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6200"/>
            <a:ext cx="7772400" cy="1143000"/>
          </a:xfrm>
        </p:spPr>
        <p:txBody>
          <a:bodyPr/>
          <a:lstStyle/>
          <a:p>
            <a:pPr eaLnBrk="1" hangingPunct="1"/>
            <a:r>
              <a:rPr lang="en-US" sz="4000" smtClean="0">
                <a:ea typeface="ＭＳ Ｐゴシック" pitchFamily="-106" charset="-128"/>
              </a:rPr>
              <a:t>Musical analogies in modern physics</a:t>
            </a:r>
          </a:p>
        </p:txBody>
      </p:sp>
      <p:sp>
        <p:nvSpPr>
          <p:cNvPr id="41987" name="Rectangle 3"/>
          <p:cNvSpPr>
            <a:spLocks noGrp="1" noChangeArrowheads="1"/>
          </p:cNvSpPr>
          <p:nvPr>
            <p:ph type="body" sz="half" idx="1"/>
          </p:nvPr>
        </p:nvSpPr>
        <p:spPr>
          <a:xfrm>
            <a:off x="685800" y="1371600"/>
            <a:ext cx="5943600" cy="5638800"/>
          </a:xfrm>
        </p:spPr>
        <p:txBody>
          <a:bodyPr/>
          <a:lstStyle/>
          <a:p>
            <a:pPr marL="0" indent="0" eaLnBrk="1" hangingPunct="1">
              <a:lnSpc>
                <a:spcPct val="80000"/>
              </a:lnSpc>
              <a:buFontTx/>
              <a:buNone/>
            </a:pPr>
            <a:r>
              <a:rPr lang="en-US" sz="1800" smtClean="0">
                <a:ea typeface="ＭＳ Ｐゴシック" pitchFamily="-106" charset="-128"/>
              </a:rPr>
              <a:t>1996, Astrophysical Journal, 471, 30,  Hu, Wayne, &amp; White, Martin,  </a:t>
            </a:r>
            <a:r>
              <a:rPr lang="en-US" sz="1800" b="1" i="1" smtClean="0">
                <a:ea typeface="ＭＳ Ｐゴシック" pitchFamily="-106" charset="-128"/>
              </a:rPr>
              <a:t>Acoustic Signatures in the Cosmic Microwave Background</a:t>
            </a:r>
          </a:p>
          <a:p>
            <a:pPr marL="0" indent="0" eaLnBrk="1" hangingPunct="1">
              <a:lnSpc>
                <a:spcPct val="80000"/>
              </a:lnSpc>
              <a:buFontTx/>
              <a:buNone/>
            </a:pPr>
            <a:r>
              <a:rPr lang="en-US" sz="1800" smtClean="0">
                <a:ea typeface="ＭＳ Ｐゴシック" pitchFamily="-106" charset="-128"/>
              </a:rPr>
              <a:t>  “We study the uniqueness and robustness of acoustic signatures in the cosmic microwave background by allowing for the possibility that they are generated by some as yet unknown source of gravitational perturbations. The acoustic </a:t>
            </a:r>
            <a:r>
              <a:rPr lang="en-US" sz="1800" i="1" smtClean="0">
                <a:ea typeface="ＭＳ Ｐゴシック" pitchFamily="-106" charset="-128"/>
              </a:rPr>
              <a:t>pattern</a:t>
            </a:r>
            <a:r>
              <a:rPr lang="en-US" sz="1800" smtClean="0">
                <a:ea typeface="ＭＳ Ｐゴシック" pitchFamily="-106" charset="-128"/>
              </a:rPr>
              <a:t> of peak locations and relative heights predicted by the standard inflationary cold dark matter model is essentially unique and its confirmation would have deep implications for the causal structure of the early universe.” </a:t>
            </a:r>
          </a:p>
          <a:p>
            <a:pPr marL="0" indent="0" eaLnBrk="1" hangingPunct="1">
              <a:lnSpc>
                <a:spcPct val="80000"/>
              </a:lnSpc>
              <a:buFontTx/>
              <a:buNone/>
            </a:pPr>
            <a:endParaRPr lang="en-US" sz="1800" smtClean="0">
              <a:ea typeface="ＭＳ Ｐゴシック" pitchFamily="-106" charset="-128"/>
            </a:endParaRPr>
          </a:p>
          <a:p>
            <a:pPr marL="0" indent="0" eaLnBrk="1" hangingPunct="1">
              <a:lnSpc>
                <a:spcPct val="80000"/>
              </a:lnSpc>
              <a:buFontTx/>
              <a:buNone/>
            </a:pPr>
            <a:r>
              <a:rPr lang="en-US" sz="1800" smtClean="0">
                <a:ea typeface="ＭＳ Ｐゴシック" pitchFamily="-106" charset="-128"/>
              </a:rPr>
              <a:t>August 2005 issue, Scientific American </a:t>
            </a:r>
          </a:p>
          <a:p>
            <a:pPr marL="0" indent="0" eaLnBrk="1" hangingPunct="1">
              <a:lnSpc>
                <a:spcPct val="80000"/>
              </a:lnSpc>
              <a:buFontTx/>
              <a:buNone/>
            </a:pPr>
            <a:r>
              <a:rPr lang="en-US" sz="1800" smtClean="0">
                <a:ea typeface="ＭＳ Ｐゴシック" pitchFamily="-106" charset="-128"/>
              </a:rPr>
              <a:t>“</a:t>
            </a:r>
            <a:r>
              <a:rPr lang="en-US" sz="1800" b="1" i="1" smtClean="0">
                <a:ea typeface="ＭＳ Ｐゴシック" pitchFamily="-106" charset="-128"/>
              </a:rPr>
              <a:t>Is the Universe Out of Tune</a:t>
            </a:r>
            <a:r>
              <a:rPr lang="en-US" sz="1800" smtClean="0">
                <a:ea typeface="ＭＳ Ｐゴシック" pitchFamily="-106" charset="-128"/>
              </a:rPr>
              <a:t>? Like the discord of key instruments in a skillful orchestra quietly playing the wrong piece, mysterious discrepancies have arisen between theory and observations of the "music" of the cosmic microwave background. Either the measurements are wrong or the universe is stranger than we thought.” By Glenn D. Starkman and Dominik J. Schwarz</a:t>
            </a:r>
          </a:p>
        </p:txBody>
      </p:sp>
      <p:pic>
        <p:nvPicPr>
          <p:cNvPr id="41988" name="Picture 4" descr="bertjul2"/>
          <p:cNvPicPr>
            <a:picLocks noGrp="1" noChangeAspect="1" noChangeArrowheads="1"/>
          </p:cNvPicPr>
          <p:nvPr>
            <p:ph sz="half" idx="2"/>
          </p:nvPr>
        </p:nvPicPr>
        <p:blipFill>
          <a:blip r:embed="rId3"/>
          <a:srcRect/>
          <a:stretch>
            <a:fillRect/>
          </a:stretch>
        </p:blipFill>
        <p:spPr>
          <a:xfrm>
            <a:off x="6629400" y="2017713"/>
            <a:ext cx="2286000" cy="2173287"/>
          </a:xfrm>
          <a:noFill/>
        </p:spPr>
      </p:pic>
      <p:sp>
        <p:nvSpPr>
          <p:cNvPr id="41989" name="Text Box 5"/>
          <p:cNvSpPr txBox="1">
            <a:spLocks noChangeArrowheads="1"/>
          </p:cNvSpPr>
          <p:nvPr/>
        </p:nvSpPr>
        <p:spPr bwMode="auto">
          <a:xfrm>
            <a:off x="6858000" y="4419600"/>
            <a:ext cx="1981200" cy="1004888"/>
          </a:xfrm>
          <a:prstGeom prst="rect">
            <a:avLst/>
          </a:prstGeom>
          <a:noFill/>
          <a:ln w="9525">
            <a:noFill/>
            <a:miter lim="800000"/>
            <a:headEnd/>
            <a:tailEnd/>
          </a:ln>
        </p:spPr>
        <p:txBody>
          <a:bodyPr>
            <a:spAutoFit/>
          </a:bodyPr>
          <a:lstStyle/>
          <a:p>
            <a:r>
              <a:rPr lang="en-US" sz="1200" b="1"/>
              <a:t>Power spectrum</a:t>
            </a:r>
            <a:r>
              <a:rPr lang="en-US" sz="1200"/>
              <a:t> of spatial temperature fluctuations of the cosmic microwave background (from Physics Today)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r>
              <a:rPr lang="en-US" dirty="0" smtClean="0">
                <a:ea typeface="ＭＳ Ｐゴシック" pitchFamily="-106" charset="-128"/>
              </a:rPr>
              <a:t>Approach for this class</a:t>
            </a:r>
          </a:p>
        </p:txBody>
      </p:sp>
      <p:sp>
        <p:nvSpPr>
          <p:cNvPr id="44035" name="Rectangle 3"/>
          <p:cNvSpPr>
            <a:spLocks noGrp="1" noChangeArrowheads="1"/>
          </p:cNvSpPr>
          <p:nvPr>
            <p:ph type="body" idx="1"/>
          </p:nvPr>
        </p:nvSpPr>
        <p:spPr>
          <a:xfrm>
            <a:off x="685800" y="1752600"/>
            <a:ext cx="7772400" cy="4343400"/>
          </a:xfrm>
        </p:spPr>
        <p:txBody>
          <a:bodyPr/>
          <a:lstStyle/>
          <a:p>
            <a:pPr eaLnBrk="1" hangingPunct="1">
              <a:lnSpc>
                <a:spcPct val="80000"/>
              </a:lnSpc>
            </a:pPr>
            <a:r>
              <a:rPr lang="en-US" sz="2400" smtClean="0">
                <a:ea typeface="ＭＳ Ｐゴシック" pitchFamily="-106" charset="-128"/>
              </a:rPr>
              <a:t>Exploration and search for understanding of natural world – the world of music</a:t>
            </a:r>
          </a:p>
          <a:p>
            <a:pPr eaLnBrk="1" hangingPunct="1">
              <a:lnSpc>
                <a:spcPct val="80000"/>
              </a:lnSpc>
            </a:pPr>
            <a:r>
              <a:rPr lang="en-US" sz="2400" smtClean="0">
                <a:ea typeface="ＭＳ Ｐゴシック" pitchFamily="-106" charset="-128"/>
              </a:rPr>
              <a:t>Exploration of physical concepts and explanations via </a:t>
            </a:r>
            <a:r>
              <a:rPr lang="en-US" sz="2400" i="1" smtClean="0">
                <a:ea typeface="ＭＳ Ｐゴシック" pitchFamily="-106" charset="-128"/>
              </a:rPr>
              <a:t>experimentation</a:t>
            </a:r>
          </a:p>
          <a:p>
            <a:pPr eaLnBrk="1" hangingPunct="1">
              <a:lnSpc>
                <a:spcPct val="80000"/>
              </a:lnSpc>
            </a:pPr>
            <a:r>
              <a:rPr lang="en-US" sz="2400" smtClean="0">
                <a:ea typeface="ＭＳ Ｐゴシック" pitchFamily="-106" charset="-128"/>
              </a:rPr>
              <a:t>Demonstration and experimentation for fun</a:t>
            </a:r>
          </a:p>
          <a:p>
            <a:pPr eaLnBrk="1" hangingPunct="1">
              <a:lnSpc>
                <a:spcPct val="80000"/>
              </a:lnSpc>
            </a:pPr>
            <a:r>
              <a:rPr lang="en-US" sz="2400" smtClean="0">
                <a:ea typeface="ＭＳ Ｐゴシック" pitchFamily="-106" charset="-128"/>
              </a:rPr>
              <a:t>Develop skills we need to do interesting experiments and to understand acoustic systems</a:t>
            </a:r>
          </a:p>
          <a:p>
            <a:pPr eaLnBrk="1" hangingPunct="1">
              <a:lnSpc>
                <a:spcPct val="80000"/>
              </a:lnSpc>
            </a:pPr>
            <a:r>
              <a:rPr lang="en-US" sz="2400" smtClean="0">
                <a:ea typeface="ＭＳ Ｐゴシック" pitchFamily="-106" charset="-128"/>
              </a:rPr>
              <a:t>Understanding of musical instruments, how music is played and how we perceive it.</a:t>
            </a:r>
          </a:p>
          <a:p>
            <a:pPr eaLnBrk="1" hangingPunct="1">
              <a:lnSpc>
                <a:spcPct val="80000"/>
              </a:lnSpc>
            </a:pPr>
            <a:r>
              <a:rPr lang="en-US" sz="2400" smtClean="0">
                <a:ea typeface="ＭＳ Ｐゴシック" pitchFamily="-106" charset="-128"/>
              </a:rPr>
              <a:t>Instruments represent centuries of experimentation and design - can we understand some of the compromises involved in their design? We will be building instruments in the lab.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dirty="0" smtClean="0">
                <a:ea typeface="ＭＳ Ｐゴシック" pitchFamily="-106" charset="-128"/>
              </a:rPr>
              <a:t>Focus</a:t>
            </a:r>
          </a:p>
        </p:txBody>
      </p:sp>
      <p:sp>
        <p:nvSpPr>
          <p:cNvPr id="46083" name="Rectangle 3"/>
          <p:cNvSpPr>
            <a:spLocks noGrp="1" noChangeArrowheads="1"/>
          </p:cNvSpPr>
          <p:nvPr>
            <p:ph type="body" idx="1"/>
          </p:nvPr>
        </p:nvSpPr>
        <p:spPr>
          <a:xfrm>
            <a:off x="685800" y="1447800"/>
            <a:ext cx="7772400" cy="4648200"/>
          </a:xfrm>
        </p:spPr>
        <p:txBody>
          <a:bodyPr/>
          <a:lstStyle/>
          <a:p>
            <a:pPr eaLnBrk="1" hangingPunct="1">
              <a:lnSpc>
                <a:spcPct val="90000"/>
              </a:lnSpc>
              <a:buFontTx/>
              <a:buNone/>
            </a:pPr>
            <a:endParaRPr lang="en-US" sz="2800" dirty="0" smtClean="0">
              <a:ea typeface="ＭＳ Ｐゴシック" pitchFamily="-106" charset="-128"/>
            </a:endParaRPr>
          </a:p>
          <a:p>
            <a:pPr eaLnBrk="1" hangingPunct="1">
              <a:lnSpc>
                <a:spcPct val="90000"/>
              </a:lnSpc>
            </a:pPr>
            <a:r>
              <a:rPr lang="en-US" sz="2800" dirty="0" smtClean="0">
                <a:ea typeface="ＭＳ Ｐゴシック" pitchFamily="-106" charset="-128"/>
              </a:rPr>
              <a:t>Enquiry and Lab based.  </a:t>
            </a:r>
          </a:p>
          <a:p>
            <a:pPr eaLnBrk="1" hangingPunct="1">
              <a:lnSpc>
                <a:spcPct val="90000"/>
              </a:lnSpc>
            </a:pPr>
            <a:r>
              <a:rPr lang="en-US" sz="2800" dirty="0" smtClean="0">
                <a:ea typeface="ＭＳ Ｐゴシック" pitchFamily="-106" charset="-128"/>
              </a:rPr>
              <a:t>Follow our interests and our hunches. What topics would most likely lead to new undiscovered results or original creations? </a:t>
            </a:r>
          </a:p>
          <a:p>
            <a:pPr eaLnBrk="1" hangingPunct="1">
              <a:lnSpc>
                <a:spcPct val="90000"/>
              </a:lnSpc>
            </a:pPr>
            <a:r>
              <a:rPr lang="en-US" sz="2800" dirty="0" smtClean="0">
                <a:ea typeface="ＭＳ Ｐゴシック" pitchFamily="-106" charset="-128"/>
              </a:rPr>
              <a:t>Tackle math/physics/engineering/computer skills sufficiently to allow us to investigate questions related to our interests.</a:t>
            </a:r>
          </a:p>
          <a:p>
            <a:pPr eaLnBrk="1" hangingPunct="1">
              <a:lnSpc>
                <a:spcPct val="90000"/>
              </a:lnSpc>
              <a:buFontTx/>
              <a:buNone/>
            </a:pPr>
            <a:endParaRPr lang="en-US" sz="2800" dirty="0" smtClean="0">
              <a:ea typeface="ＭＳ Ｐゴシック" pitchFamily="-106"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eaLnBrk="1" hangingPunct="1"/>
            <a:r>
              <a:rPr lang="en-US" dirty="0" smtClean="0">
                <a:ea typeface="ＭＳ Ｐゴシック" pitchFamily="-106" charset="-128"/>
              </a:rPr>
              <a:t>Syllabus</a:t>
            </a:r>
          </a:p>
        </p:txBody>
      </p:sp>
      <p:sp>
        <p:nvSpPr>
          <p:cNvPr id="48131" name="Rectangle 3"/>
          <p:cNvSpPr>
            <a:spLocks noGrp="1" noChangeArrowheads="1"/>
          </p:cNvSpPr>
          <p:nvPr>
            <p:ph type="body" idx="1"/>
          </p:nvPr>
        </p:nvSpPr>
        <p:spPr/>
        <p:txBody>
          <a:bodyPr/>
          <a:lstStyle/>
          <a:p>
            <a:pPr eaLnBrk="1" hangingPunct="1">
              <a:lnSpc>
                <a:spcPct val="80000"/>
              </a:lnSpc>
            </a:pPr>
            <a:r>
              <a:rPr lang="en-US" sz="1800" smtClean="0">
                <a:ea typeface="ＭＳ Ｐゴシック" pitchFamily="-106" charset="-128"/>
              </a:rPr>
              <a:t>Harmonics and harmonic analysis</a:t>
            </a:r>
          </a:p>
          <a:p>
            <a:pPr eaLnBrk="1" hangingPunct="1">
              <a:lnSpc>
                <a:spcPct val="80000"/>
              </a:lnSpc>
            </a:pPr>
            <a:r>
              <a:rPr lang="en-US" sz="1800" smtClean="0">
                <a:ea typeface="ＭＳ Ｐゴシック" pitchFamily="-106" charset="-128"/>
              </a:rPr>
              <a:t>Spectra of musical sounds/ timbre</a:t>
            </a:r>
          </a:p>
          <a:p>
            <a:pPr eaLnBrk="1" hangingPunct="1">
              <a:lnSpc>
                <a:spcPct val="80000"/>
              </a:lnSpc>
            </a:pPr>
            <a:r>
              <a:rPr lang="en-US" sz="1800" smtClean="0">
                <a:ea typeface="ＭＳ Ｐゴシック" pitchFamily="-106" charset="-128"/>
              </a:rPr>
              <a:t>Resonances in a column of air</a:t>
            </a:r>
          </a:p>
          <a:p>
            <a:pPr eaLnBrk="1" hangingPunct="1">
              <a:lnSpc>
                <a:spcPct val="80000"/>
              </a:lnSpc>
            </a:pPr>
            <a:r>
              <a:rPr lang="en-US" sz="1800" smtClean="0">
                <a:ea typeface="ＭＳ Ｐゴシック" pitchFamily="-106" charset="-128"/>
              </a:rPr>
              <a:t>Modes of oscillating membranes</a:t>
            </a:r>
          </a:p>
          <a:p>
            <a:pPr eaLnBrk="1" hangingPunct="1">
              <a:lnSpc>
                <a:spcPct val="80000"/>
              </a:lnSpc>
            </a:pPr>
            <a:r>
              <a:rPr lang="en-US" sz="1800" smtClean="0">
                <a:ea typeface="ＭＳ Ｐゴシック" pitchFamily="-106" charset="-128"/>
              </a:rPr>
              <a:t>Sound waves, how they propagate, damp, reflect</a:t>
            </a:r>
          </a:p>
          <a:p>
            <a:pPr eaLnBrk="1" hangingPunct="1">
              <a:lnSpc>
                <a:spcPct val="80000"/>
              </a:lnSpc>
            </a:pPr>
            <a:r>
              <a:rPr lang="en-US" sz="1800" smtClean="0">
                <a:ea typeface="ＭＳ Ｐゴシック" pitchFamily="-106" charset="-128"/>
              </a:rPr>
              <a:t>Scales, Tuning, history of scales, Atonal and Microtonal music</a:t>
            </a:r>
          </a:p>
          <a:p>
            <a:pPr eaLnBrk="1" hangingPunct="1">
              <a:lnSpc>
                <a:spcPct val="80000"/>
              </a:lnSpc>
            </a:pPr>
            <a:r>
              <a:rPr lang="en-US" sz="1800" smtClean="0">
                <a:ea typeface="ＭＳ Ｐゴシック" pitchFamily="-106" charset="-128"/>
              </a:rPr>
              <a:t>Acoustics of wind instruments</a:t>
            </a:r>
          </a:p>
          <a:p>
            <a:pPr eaLnBrk="1" hangingPunct="1">
              <a:lnSpc>
                <a:spcPct val="80000"/>
              </a:lnSpc>
            </a:pPr>
            <a:r>
              <a:rPr lang="en-US" sz="1800" smtClean="0">
                <a:ea typeface="ＭＳ Ｐゴシック" pitchFamily="-106" charset="-128"/>
              </a:rPr>
              <a:t>Acoustics of stringed instruments</a:t>
            </a:r>
          </a:p>
          <a:p>
            <a:pPr eaLnBrk="1" hangingPunct="1">
              <a:lnSpc>
                <a:spcPct val="80000"/>
              </a:lnSpc>
            </a:pPr>
            <a:r>
              <a:rPr lang="en-US" sz="1800" smtClean="0">
                <a:ea typeface="ＭＳ Ｐゴシック" pitchFamily="-106" charset="-128"/>
              </a:rPr>
              <a:t>Acoustics of percussion instruments</a:t>
            </a:r>
          </a:p>
          <a:p>
            <a:pPr eaLnBrk="1" hangingPunct="1">
              <a:lnSpc>
                <a:spcPct val="80000"/>
              </a:lnSpc>
            </a:pPr>
            <a:r>
              <a:rPr lang="en-US" sz="1800" smtClean="0">
                <a:ea typeface="ＭＳ Ｐゴシック" pitchFamily="-106" charset="-128"/>
              </a:rPr>
              <a:t>Loudness, physical measurement and units</a:t>
            </a:r>
          </a:p>
          <a:p>
            <a:pPr eaLnBrk="1" hangingPunct="1">
              <a:lnSpc>
                <a:spcPct val="80000"/>
              </a:lnSpc>
            </a:pPr>
            <a:r>
              <a:rPr lang="en-US" sz="1800" smtClean="0">
                <a:ea typeface="ＭＳ Ｐゴシック" pitchFamily="-106" charset="-128"/>
              </a:rPr>
              <a:t>Room/concert hall acoustics</a:t>
            </a:r>
          </a:p>
          <a:p>
            <a:pPr eaLnBrk="1" hangingPunct="1">
              <a:lnSpc>
                <a:spcPct val="80000"/>
              </a:lnSpc>
            </a:pPr>
            <a:r>
              <a:rPr lang="en-US" sz="1800" smtClean="0">
                <a:ea typeface="ＭＳ Ｐゴシック" pitchFamily="-106" charset="-128"/>
              </a:rPr>
              <a:t>Perception of sound  – the ear and brain</a:t>
            </a:r>
          </a:p>
          <a:p>
            <a:pPr eaLnBrk="1" hangingPunct="1">
              <a:lnSpc>
                <a:spcPct val="80000"/>
              </a:lnSpc>
            </a:pPr>
            <a:r>
              <a:rPr lang="en-US" sz="1800" smtClean="0">
                <a:ea typeface="ＭＳ Ｐゴシック" pitchFamily="-106" charset="-128"/>
              </a:rPr>
              <a:t>Perception of pitch and loudness</a:t>
            </a:r>
          </a:p>
          <a:p>
            <a:pPr eaLnBrk="1" hangingPunct="1">
              <a:lnSpc>
                <a:spcPct val="80000"/>
              </a:lnSpc>
            </a:pPr>
            <a:r>
              <a:rPr lang="en-US" sz="1800" smtClean="0">
                <a:ea typeface="ＭＳ Ｐゴシック" pitchFamily="-106" charset="-128"/>
              </a:rPr>
              <a:t>Perception of music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85800" y="1295400"/>
            <a:ext cx="7772400" cy="1905000"/>
          </a:xfrm>
        </p:spPr>
        <p:txBody>
          <a:bodyPr/>
          <a:lstStyle/>
          <a:p>
            <a:pPr eaLnBrk="1" hangingPunct="1"/>
            <a:r>
              <a:rPr lang="en-US" sz="4000" smtClean="0">
                <a:solidFill>
                  <a:schemeClr val="bg1"/>
                </a:solidFill>
                <a:ea typeface="ＭＳ Ｐゴシック" pitchFamily="-106" charset="-128"/>
              </a:rPr>
              <a:t>What does</a:t>
            </a:r>
            <a:r>
              <a:rPr lang="en-US" sz="4000" smtClean="0">
                <a:ea typeface="ＭＳ Ｐゴシック" pitchFamily="-106" charset="-128"/>
              </a:rPr>
              <a:t> </a:t>
            </a:r>
            <a:br>
              <a:rPr lang="en-US" sz="4000" smtClean="0">
                <a:ea typeface="ＭＳ Ｐゴシック" pitchFamily="-106" charset="-128"/>
              </a:rPr>
            </a:br>
            <a:r>
              <a:rPr lang="en-US" sz="4000" i="1" smtClean="0">
                <a:ea typeface="ＭＳ Ｐゴシック" pitchFamily="-106" charset="-128"/>
              </a:rPr>
              <a:t>Physics</a:t>
            </a:r>
            <a:r>
              <a:rPr lang="en-US" sz="4000" smtClean="0">
                <a:ea typeface="ＭＳ Ｐゴシック" pitchFamily="-106" charset="-128"/>
              </a:rPr>
              <a:t> </a:t>
            </a:r>
            <a:r>
              <a:rPr lang="en-US" sz="3200" smtClean="0">
                <a:solidFill>
                  <a:schemeClr val="bg1"/>
                </a:solidFill>
                <a:ea typeface="ＭＳ Ｐゴシック" pitchFamily="-106" charset="-128"/>
              </a:rPr>
              <a:t>have to do with</a:t>
            </a:r>
            <a:r>
              <a:rPr lang="en-US" sz="4000" smtClean="0">
                <a:ea typeface="ＭＳ Ｐゴシック" pitchFamily="-106" charset="-128"/>
              </a:rPr>
              <a:t> </a:t>
            </a:r>
            <a:r>
              <a:rPr lang="en-US" sz="4000" i="1" smtClean="0">
                <a:ea typeface="ＭＳ Ｐゴシック" pitchFamily="-106" charset="-128"/>
              </a:rPr>
              <a:t>Music</a:t>
            </a:r>
            <a:r>
              <a:rPr lang="en-US" sz="4000" smtClean="0">
                <a:ea typeface="ＭＳ Ｐゴシック" pitchFamily="-106" charset="-128"/>
              </a:rPr>
              <a:t>?</a:t>
            </a:r>
          </a:p>
        </p:txBody>
      </p:sp>
      <p:sp>
        <p:nvSpPr>
          <p:cNvPr id="19461" name="Rectangle 3"/>
          <p:cNvSpPr>
            <a:spLocks noGrp="1" noChangeArrowheads="1"/>
          </p:cNvSpPr>
          <p:nvPr>
            <p:ph type="body" sz="half" idx="1"/>
          </p:nvPr>
        </p:nvSpPr>
        <p:spPr>
          <a:xfrm>
            <a:off x="457200" y="3505200"/>
            <a:ext cx="8229600" cy="2057400"/>
          </a:xfrm>
        </p:spPr>
        <p:txBody>
          <a:bodyPr/>
          <a:lstStyle/>
          <a:p>
            <a:pPr eaLnBrk="1" hangingPunct="1">
              <a:buFontTx/>
              <a:buNone/>
            </a:pPr>
            <a:r>
              <a:rPr lang="en-US" dirty="0" smtClean="0">
                <a:solidFill>
                  <a:schemeClr val="bg1"/>
                </a:solidFill>
                <a:ea typeface="ＭＳ Ｐゴシック" pitchFamily="-106" charset="-128"/>
              </a:rPr>
              <a:t>1. Physics is a search for understanding of the natural world – it provides a </a:t>
            </a:r>
            <a:r>
              <a:rPr lang="en-US" sz="2800" dirty="0" smtClean="0">
                <a:solidFill>
                  <a:schemeClr val="bg1"/>
                </a:solidFill>
                <a:ea typeface="ＭＳ Ｐゴシック" pitchFamily="-106" charset="-128"/>
              </a:rPr>
              <a:t>Quantitative theory for sound and the nature of what we call musical sound. </a:t>
            </a:r>
          </a:p>
          <a:p>
            <a:pPr eaLnBrk="1" hangingPunct="1">
              <a:buFontTx/>
              <a:buNone/>
            </a:pPr>
            <a:endParaRPr lang="en-US" sz="2800" dirty="0" smtClean="0">
              <a:solidFill>
                <a:schemeClr val="bg1"/>
              </a:solidFill>
              <a:ea typeface="ＭＳ Ｐゴシック" pitchFamily="-106" charset="-128"/>
            </a:endParaRPr>
          </a:p>
        </p:txBody>
      </p:sp>
      <p:pic>
        <p:nvPicPr>
          <p:cNvPr id="19462" name="Picture 4" descr="Crystal"/>
          <p:cNvPicPr>
            <a:picLocks noGrp="1" noChangeAspect="1" noChangeArrowheads="1"/>
          </p:cNvPicPr>
          <p:nvPr>
            <p:ph sz="quarter" idx="2"/>
          </p:nvPr>
        </p:nvPicPr>
        <p:blipFill>
          <a:blip r:embed="rId3"/>
          <a:srcRect/>
          <a:stretch>
            <a:fillRect/>
          </a:stretch>
        </p:blipFill>
        <p:spPr>
          <a:xfrm>
            <a:off x="1066800" y="457200"/>
            <a:ext cx="2286000" cy="1714500"/>
          </a:xfrm>
          <a:noFill/>
        </p:spPr>
      </p:pic>
      <p:pic>
        <p:nvPicPr>
          <p:cNvPr id="19463" name="Picture 6" descr="guitar"/>
          <p:cNvPicPr>
            <a:picLocks noGrp="1" noChangeAspect="1" noChangeArrowheads="1"/>
          </p:cNvPicPr>
          <p:nvPr>
            <p:ph sz="quarter" idx="3"/>
          </p:nvPr>
        </p:nvPicPr>
        <p:blipFill>
          <a:blip r:embed="rId4"/>
          <a:srcRect/>
          <a:stretch>
            <a:fillRect/>
          </a:stretch>
        </p:blipFill>
        <p:spPr>
          <a:xfrm>
            <a:off x="6324600" y="609600"/>
            <a:ext cx="1981200" cy="15494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4114800" cy="1828800"/>
          </a:xfrm>
        </p:spPr>
        <p:txBody>
          <a:bodyPr/>
          <a:lstStyle/>
          <a:p>
            <a:pPr algn="l" eaLnBrk="1" hangingPunct="1"/>
            <a:r>
              <a:rPr lang="en-US" sz="4000" dirty="0" smtClean="0">
                <a:solidFill>
                  <a:srgbClr val="FFFF66"/>
                </a:solidFill>
                <a:ea typeface="ＭＳ Ｐゴシック" pitchFamily="-106" charset="-128"/>
              </a:rPr>
              <a:t>2. Method of Experimental Enquiry</a:t>
            </a:r>
          </a:p>
        </p:txBody>
      </p:sp>
      <p:sp>
        <p:nvSpPr>
          <p:cNvPr id="21507" name="Rectangle 3"/>
          <p:cNvSpPr>
            <a:spLocks noGrp="1" noChangeArrowheads="1"/>
          </p:cNvSpPr>
          <p:nvPr>
            <p:ph type="body" sz="half" idx="1"/>
          </p:nvPr>
        </p:nvSpPr>
        <p:spPr>
          <a:xfrm>
            <a:off x="685800" y="2743200"/>
            <a:ext cx="3810000" cy="3352800"/>
          </a:xfrm>
        </p:spPr>
        <p:txBody>
          <a:bodyPr/>
          <a:lstStyle/>
          <a:p>
            <a:pPr marL="55563" indent="-55563" eaLnBrk="1" hangingPunct="1">
              <a:lnSpc>
                <a:spcPct val="80000"/>
              </a:lnSpc>
              <a:buFontTx/>
              <a:buNone/>
            </a:pPr>
            <a:r>
              <a:rPr lang="en-US" sz="2400" smtClean="0">
                <a:solidFill>
                  <a:srgbClr val="FF9900"/>
                </a:solidFill>
                <a:ea typeface="ＭＳ Ｐゴシック" pitchFamily="-106" charset="-128"/>
              </a:rPr>
              <a:t>For example: By experimenting with different kinds of strings you might better understand what affects the damping time, “warmth” of tone, and durability.  </a:t>
            </a:r>
          </a:p>
          <a:p>
            <a:pPr marL="55563" indent="-55563" eaLnBrk="1" hangingPunct="1">
              <a:lnSpc>
                <a:spcPct val="80000"/>
              </a:lnSpc>
              <a:buFontTx/>
              <a:buNone/>
            </a:pPr>
            <a:r>
              <a:rPr lang="en-US" sz="2400" smtClean="0">
                <a:solidFill>
                  <a:srgbClr val="FF9900"/>
                </a:solidFill>
                <a:ea typeface="ＭＳ Ｐゴシック" pitchFamily="-106" charset="-128"/>
              </a:rPr>
              <a:t>Different scenarios and explanations can be tested via experiment.</a:t>
            </a:r>
          </a:p>
        </p:txBody>
      </p:sp>
      <p:pic>
        <p:nvPicPr>
          <p:cNvPr id="21508" name="Picture 5" descr="guitar79t"/>
          <p:cNvPicPr>
            <a:picLocks noGrp="1" noChangeAspect="1" noChangeArrowheads="1"/>
          </p:cNvPicPr>
          <p:nvPr>
            <p:ph sz="quarter" idx="2"/>
          </p:nvPr>
        </p:nvPicPr>
        <p:blipFill>
          <a:blip r:embed="rId3"/>
          <a:srcRect/>
          <a:stretch>
            <a:fillRect/>
          </a:stretch>
        </p:blipFill>
        <p:spPr>
          <a:xfrm>
            <a:off x="4648200" y="395288"/>
            <a:ext cx="4495800" cy="3019425"/>
          </a:xfrm>
          <a:noFill/>
        </p:spPr>
      </p:pic>
      <p:pic>
        <p:nvPicPr>
          <p:cNvPr id="21509" name="Picture 7" descr="pr-Guitars_Basses-Elixir_12-String_Light_Acoustic_Guitar_Strings_With_Polyweb_Coating"/>
          <p:cNvPicPr>
            <a:picLocks noGrp="1" noChangeAspect="1" noChangeArrowheads="1"/>
          </p:cNvPicPr>
          <p:nvPr>
            <p:ph sz="quarter" idx="3"/>
          </p:nvPr>
        </p:nvPicPr>
        <p:blipFill>
          <a:blip r:embed="rId4"/>
          <a:srcRect/>
          <a:stretch>
            <a:fillRect/>
          </a:stretch>
        </p:blipFill>
        <p:spPr>
          <a:xfrm>
            <a:off x="4800600" y="2743200"/>
            <a:ext cx="3810000" cy="3810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BRJAscal"/>
          <p:cNvPicPr>
            <a:picLocks noGrp="1" noChangeAspect="1" noChangeArrowheads="1"/>
          </p:cNvPicPr>
          <p:nvPr>
            <p:ph sz="half" idx="2"/>
          </p:nvPr>
        </p:nvPicPr>
        <p:blipFill>
          <a:blip r:embed="rId4"/>
          <a:srcRect/>
          <a:stretch>
            <a:fillRect/>
          </a:stretch>
        </p:blipFill>
        <p:spPr>
          <a:xfrm>
            <a:off x="4343400" y="2209800"/>
            <a:ext cx="4191000" cy="2798763"/>
          </a:xfrm>
          <a:noFill/>
        </p:spPr>
      </p:pic>
      <p:sp>
        <p:nvSpPr>
          <p:cNvPr id="23555" name="Rectangle 3"/>
          <p:cNvSpPr>
            <a:spLocks noGrp="1" noChangeArrowheads="1"/>
          </p:cNvSpPr>
          <p:nvPr>
            <p:ph type="body" sz="half" idx="1"/>
          </p:nvPr>
        </p:nvSpPr>
        <p:spPr>
          <a:xfrm>
            <a:off x="685800" y="1676400"/>
            <a:ext cx="3810000" cy="4724400"/>
          </a:xfrm>
        </p:spPr>
        <p:txBody>
          <a:bodyPr/>
          <a:lstStyle/>
          <a:p>
            <a:pPr eaLnBrk="1" hangingPunct="1">
              <a:buFontTx/>
              <a:buNone/>
            </a:pPr>
            <a:r>
              <a:rPr lang="en-US" sz="2800" dirty="0" smtClean="0">
                <a:ea typeface="ＭＳ Ｐゴシック" pitchFamily="-106" charset="-128"/>
              </a:rPr>
              <a:t>3. Source of ideas on how to vary the way we make/record music. </a:t>
            </a:r>
          </a:p>
          <a:p>
            <a:pPr eaLnBrk="1" hangingPunct="1">
              <a:buFontTx/>
              <a:buNone/>
            </a:pPr>
            <a:endParaRPr lang="en-US" sz="2800" dirty="0" smtClean="0">
              <a:ea typeface="ＭＳ Ｐゴシック" pitchFamily="-106" charset="-128"/>
            </a:endParaRPr>
          </a:p>
        </p:txBody>
      </p:sp>
      <p:sp>
        <p:nvSpPr>
          <p:cNvPr id="23556" name="Text Box 12"/>
          <p:cNvSpPr txBox="1">
            <a:spLocks noChangeArrowheads="1"/>
          </p:cNvSpPr>
          <p:nvPr/>
        </p:nvSpPr>
        <p:spPr bwMode="auto">
          <a:xfrm>
            <a:off x="4800600" y="5257800"/>
            <a:ext cx="3124200" cy="641350"/>
          </a:xfrm>
          <a:prstGeom prst="rect">
            <a:avLst/>
          </a:prstGeom>
          <a:noFill/>
          <a:ln w="9525">
            <a:noFill/>
            <a:miter lim="800000"/>
            <a:headEnd/>
            <a:tailEnd/>
          </a:ln>
        </p:spPr>
        <p:txBody>
          <a:bodyPr>
            <a:spAutoFit/>
          </a:bodyPr>
          <a:lstStyle/>
          <a:p>
            <a:r>
              <a:rPr lang="en-US" sz="1800"/>
              <a:t>Yucatan Brown Jay, copyright Daniel J. Mennill 1999 </a:t>
            </a:r>
          </a:p>
        </p:txBody>
      </p:sp>
      <p:pic>
        <p:nvPicPr>
          <p:cNvPr id="8" name="BrownJayAscal.mp3">
            <a:hlinkClick r:id="" action="ppaction://media"/>
          </p:cNvPr>
          <p:cNvPicPr>
            <a:picLocks noRot="1" noChangeAspect="1"/>
          </p:cNvPicPr>
          <p:nvPr>
            <a:audioFile r:link="rId1"/>
          </p:nvPr>
        </p:nvPicPr>
        <p:blipFill>
          <a:blip r:embed="rId5"/>
          <a:stretch>
            <a:fillRect/>
          </a:stretch>
        </p:blipFill>
        <p:spPr>
          <a:xfrm>
            <a:off x="4495800" y="5334000"/>
            <a:ext cx="304800" cy="304800"/>
          </a:xfrm>
          <a:prstGeom prst="rect">
            <a:avLst/>
          </a:prstGeom>
        </p:spPr>
      </p:pic>
      <p:pic>
        <p:nvPicPr>
          <p:cNvPr id="9" name="Snagit_PPTF53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600200" y="4735618"/>
            <a:ext cx="2676191" cy="16857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29"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MOORsong"/>
          <p:cNvPicPr>
            <a:picLocks noGrp="1" noChangeAspect="1" noChangeArrowheads="1"/>
          </p:cNvPicPr>
          <p:nvPr>
            <p:ph sz="quarter" idx="3"/>
          </p:nvPr>
        </p:nvPicPr>
        <p:blipFill>
          <a:blip r:embed="rId4"/>
          <a:srcRect/>
          <a:stretch>
            <a:fillRect/>
          </a:stretch>
        </p:blipFill>
        <p:spPr>
          <a:xfrm>
            <a:off x="3048000" y="1456531"/>
            <a:ext cx="5334000" cy="3563938"/>
          </a:xfrm>
          <a:noFill/>
        </p:spPr>
      </p:pic>
      <p:sp>
        <p:nvSpPr>
          <p:cNvPr id="25603" name="Rectangle 3"/>
          <p:cNvSpPr>
            <a:spLocks noGrp="1" noChangeArrowheads="1"/>
          </p:cNvSpPr>
          <p:nvPr>
            <p:ph type="body" sz="half" idx="1"/>
          </p:nvPr>
        </p:nvSpPr>
        <p:spPr>
          <a:xfrm>
            <a:off x="622300" y="457200"/>
            <a:ext cx="7924800" cy="762000"/>
          </a:xfrm>
        </p:spPr>
        <p:txBody>
          <a:bodyPr/>
          <a:lstStyle/>
          <a:p>
            <a:pPr eaLnBrk="1" hangingPunct="1">
              <a:lnSpc>
                <a:spcPct val="80000"/>
              </a:lnSpc>
              <a:buFontTx/>
              <a:buNone/>
            </a:pPr>
            <a:r>
              <a:rPr lang="en-US" sz="2000" dirty="0" smtClean="0">
                <a:ea typeface="ＭＳ Ｐゴシック" pitchFamily="-106" charset="-128"/>
              </a:rPr>
              <a:t>4. </a:t>
            </a:r>
            <a:r>
              <a:rPr lang="en-US" sz="2400" dirty="0" smtClean="0">
                <a:latin typeface="Arial" panose="020B0604020202020204" pitchFamily="34" charset="0"/>
                <a:ea typeface="ＭＳ Ｐゴシック" pitchFamily="-106" charset="-128"/>
                <a:cs typeface="Arial" panose="020B0604020202020204" pitchFamily="34" charset="0"/>
              </a:rPr>
              <a:t>Hobby for physicists, musicians, craftsmen, engineers, psychologists and biologists</a:t>
            </a:r>
          </a:p>
          <a:p>
            <a:pPr eaLnBrk="1" hangingPunct="1">
              <a:lnSpc>
                <a:spcPct val="80000"/>
              </a:lnSpc>
            </a:pPr>
            <a:endParaRPr lang="en-US" sz="2000" dirty="0" smtClean="0">
              <a:ea typeface="ＭＳ Ｐゴシック" pitchFamily="-106" charset="-128"/>
            </a:endParaRPr>
          </a:p>
        </p:txBody>
      </p:sp>
      <p:sp>
        <p:nvSpPr>
          <p:cNvPr id="25604" name="Text Box 7"/>
          <p:cNvSpPr txBox="1">
            <a:spLocks noChangeArrowheads="1"/>
          </p:cNvSpPr>
          <p:nvPr/>
        </p:nvSpPr>
        <p:spPr bwMode="auto">
          <a:xfrm>
            <a:off x="685800" y="5851525"/>
            <a:ext cx="3962400" cy="641350"/>
          </a:xfrm>
          <a:prstGeom prst="rect">
            <a:avLst/>
          </a:prstGeom>
          <a:noFill/>
          <a:ln w="9525">
            <a:noFill/>
            <a:miter lim="800000"/>
            <a:headEnd/>
            <a:tailEnd/>
          </a:ln>
        </p:spPr>
        <p:txBody>
          <a:bodyPr>
            <a:spAutoFit/>
          </a:bodyPr>
          <a:lstStyle/>
          <a:p>
            <a:r>
              <a:rPr lang="en-US" sz="1800" b="1"/>
              <a:t>Bird songs and spectra thanks to:</a:t>
            </a:r>
            <a:r>
              <a:rPr lang="en-US" sz="1800"/>
              <a:t> Daniel J. Mennill 1999 </a:t>
            </a:r>
          </a:p>
        </p:txBody>
      </p:sp>
      <p:sp>
        <p:nvSpPr>
          <p:cNvPr id="25605" name="Text Box 8"/>
          <p:cNvSpPr txBox="1">
            <a:spLocks noChangeArrowheads="1"/>
          </p:cNvSpPr>
          <p:nvPr/>
        </p:nvSpPr>
        <p:spPr bwMode="auto">
          <a:xfrm>
            <a:off x="838200" y="5486400"/>
            <a:ext cx="3048000" cy="396875"/>
          </a:xfrm>
          <a:prstGeom prst="rect">
            <a:avLst/>
          </a:prstGeom>
          <a:noFill/>
          <a:ln w="9525">
            <a:noFill/>
            <a:miter lim="800000"/>
            <a:headEnd/>
            <a:tailEnd/>
          </a:ln>
        </p:spPr>
        <p:txBody>
          <a:bodyPr>
            <a:spAutoFit/>
          </a:bodyPr>
          <a:lstStyle/>
          <a:p>
            <a:r>
              <a:rPr lang="en-US" sz="2000" b="1"/>
              <a:t>Montezuma Oropendola</a:t>
            </a:r>
            <a:r>
              <a:rPr lang="en-US" sz="2000"/>
              <a:t> </a:t>
            </a:r>
          </a:p>
        </p:txBody>
      </p:sp>
      <p:cxnSp>
        <p:nvCxnSpPr>
          <p:cNvPr id="25606" name="Straight Arrow Connector 9"/>
          <p:cNvCxnSpPr>
            <a:cxnSpLocks noChangeShapeType="1"/>
          </p:cNvCxnSpPr>
          <p:nvPr/>
        </p:nvCxnSpPr>
        <p:spPr bwMode="auto">
          <a:xfrm>
            <a:off x="3733800" y="5114131"/>
            <a:ext cx="4953000" cy="1588"/>
          </a:xfrm>
          <a:prstGeom prst="straightConnector1">
            <a:avLst/>
          </a:prstGeom>
          <a:noFill/>
          <a:ln w="34925">
            <a:solidFill>
              <a:schemeClr val="accent2"/>
            </a:solidFill>
            <a:round/>
            <a:headEnd/>
            <a:tailEnd type="arrow" w="med" len="med"/>
          </a:ln>
        </p:spPr>
      </p:cxnSp>
      <p:sp>
        <p:nvSpPr>
          <p:cNvPr id="25607" name="TextBox 11"/>
          <p:cNvSpPr txBox="1">
            <a:spLocks noChangeArrowheads="1"/>
          </p:cNvSpPr>
          <p:nvPr/>
        </p:nvSpPr>
        <p:spPr bwMode="auto">
          <a:xfrm>
            <a:off x="6477000" y="5151437"/>
            <a:ext cx="2209800" cy="533400"/>
          </a:xfrm>
          <a:prstGeom prst="rect">
            <a:avLst/>
          </a:prstGeom>
          <a:noFill/>
          <a:ln w="9525">
            <a:noFill/>
            <a:miter lim="800000"/>
            <a:headEnd/>
            <a:tailEnd/>
          </a:ln>
        </p:spPr>
        <p:txBody>
          <a:bodyPr>
            <a:spAutoFit/>
          </a:bodyPr>
          <a:lstStyle/>
          <a:p>
            <a:r>
              <a:rPr lang="en-US" dirty="0">
                <a:solidFill>
                  <a:schemeClr val="accent2"/>
                </a:solidFill>
              </a:rPr>
              <a:t>Time</a:t>
            </a:r>
          </a:p>
        </p:txBody>
      </p:sp>
      <p:cxnSp>
        <p:nvCxnSpPr>
          <p:cNvPr id="25608" name="Straight Arrow Connector 12"/>
          <p:cNvCxnSpPr>
            <a:cxnSpLocks noChangeShapeType="1"/>
          </p:cNvCxnSpPr>
          <p:nvPr/>
        </p:nvCxnSpPr>
        <p:spPr bwMode="auto">
          <a:xfrm rot="5400000" flipH="1" flipV="1">
            <a:off x="1714501" y="3323431"/>
            <a:ext cx="2362200" cy="3175"/>
          </a:xfrm>
          <a:prstGeom prst="straightConnector1">
            <a:avLst/>
          </a:prstGeom>
          <a:noFill/>
          <a:ln w="34925">
            <a:solidFill>
              <a:srgbClr val="FF0000"/>
            </a:solidFill>
            <a:round/>
            <a:headEnd/>
            <a:tailEnd type="arrow" w="med" len="med"/>
          </a:ln>
        </p:spPr>
      </p:cxnSp>
      <p:sp>
        <p:nvSpPr>
          <p:cNvPr id="25609" name="TextBox 15"/>
          <p:cNvSpPr txBox="1">
            <a:spLocks noChangeArrowheads="1"/>
          </p:cNvSpPr>
          <p:nvPr/>
        </p:nvSpPr>
        <p:spPr bwMode="auto">
          <a:xfrm rot="-5400000">
            <a:off x="1333500" y="2971800"/>
            <a:ext cx="2209800" cy="533400"/>
          </a:xfrm>
          <a:prstGeom prst="rect">
            <a:avLst/>
          </a:prstGeom>
          <a:noFill/>
          <a:ln w="9525">
            <a:noFill/>
            <a:miter lim="800000"/>
            <a:headEnd/>
            <a:tailEnd/>
          </a:ln>
        </p:spPr>
        <p:txBody>
          <a:bodyPr>
            <a:spAutoFit/>
          </a:bodyPr>
          <a:lstStyle/>
          <a:p>
            <a:r>
              <a:rPr lang="en-US" dirty="0">
                <a:solidFill>
                  <a:srgbClr val="FF0000"/>
                </a:solidFill>
              </a:rPr>
              <a:t>Pitch</a:t>
            </a:r>
          </a:p>
        </p:txBody>
      </p:sp>
      <p:sp>
        <p:nvSpPr>
          <p:cNvPr id="25610" name="TextBox 17"/>
          <p:cNvSpPr txBox="1">
            <a:spLocks noChangeArrowheads="1"/>
          </p:cNvSpPr>
          <p:nvPr/>
        </p:nvSpPr>
        <p:spPr bwMode="auto">
          <a:xfrm>
            <a:off x="3505200" y="2286000"/>
            <a:ext cx="1752600" cy="1384300"/>
          </a:xfrm>
          <a:prstGeom prst="rect">
            <a:avLst/>
          </a:prstGeom>
          <a:noFill/>
          <a:ln w="9525">
            <a:noFill/>
            <a:miter lim="800000"/>
            <a:headEnd/>
            <a:tailEnd/>
          </a:ln>
        </p:spPr>
        <p:txBody>
          <a:bodyPr>
            <a:spAutoFit/>
          </a:bodyPr>
          <a:lstStyle/>
          <a:p>
            <a:r>
              <a:rPr lang="en-US" b="1" dirty="0"/>
              <a:t>Darker </a:t>
            </a:r>
            <a:r>
              <a:rPr lang="en-US" dirty="0"/>
              <a:t>is higher volume</a:t>
            </a:r>
          </a:p>
        </p:txBody>
      </p:sp>
      <p:pic>
        <p:nvPicPr>
          <p:cNvPr id="13" name="MontezumaOropendola_song.mp3">
            <a:hlinkClick r:id="" action="ppaction://media"/>
          </p:cNvPr>
          <p:cNvPicPr>
            <a:picLocks noRot="1" noChangeAspect="1"/>
          </p:cNvPicPr>
          <p:nvPr>
            <a:audioFile r:link="rId1"/>
          </p:nvPr>
        </p:nvPicPr>
        <p:blipFill>
          <a:blip r:embed="rId5"/>
          <a:stretch>
            <a:fillRect/>
          </a:stretch>
        </p:blipFill>
        <p:spPr>
          <a:xfrm>
            <a:off x="609600" y="5486400"/>
            <a:ext cx="304800" cy="304800"/>
          </a:xfrm>
          <a:prstGeom prst="rect">
            <a:avLst/>
          </a:prstGeom>
        </p:spPr>
      </p:pic>
      <p:pic>
        <p:nvPicPr>
          <p:cNvPr id="12" name="Snagit_PPT55F8"/>
          <p:cNvPicPr>
            <a:picLocks noGrp="1" noChangeAspect="1"/>
          </p:cNvPicPr>
          <p:nvPr>
            <p:ph sz="quarter" idx="2"/>
          </p:nvPr>
        </p:nvPicPr>
        <p:blipFill>
          <a:blip r:embed="rId6">
            <a:extLst>
              <a:ext uri="{28A0092B-C50C-407E-A947-70E740481C1C}">
                <a14:useLocalDpi xmlns:a14="http://schemas.microsoft.com/office/drawing/2010/main" val="0"/>
              </a:ext>
            </a:extLst>
          </a:blip>
          <a:stretch>
            <a:fillRect/>
          </a:stretch>
        </p:blipFill>
        <p:spPr>
          <a:xfrm>
            <a:off x="4191000" y="5334000"/>
            <a:ext cx="1651000" cy="1368814"/>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9"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5105400" y="838200"/>
            <a:ext cx="3276600" cy="2590800"/>
          </a:xfrm>
        </p:spPr>
        <p:txBody>
          <a:bodyPr/>
          <a:lstStyle/>
          <a:p>
            <a:pPr marL="365125" algn="l" eaLnBrk="1" hangingPunct="1"/>
            <a:r>
              <a:rPr lang="en-US" sz="3600" smtClean="0">
                <a:ea typeface="ＭＳ Ｐゴシック" pitchFamily="-106" charset="-128"/>
              </a:rPr>
              <a:t>5. </a:t>
            </a:r>
            <a:r>
              <a:rPr lang="en-US" sz="3200" smtClean="0">
                <a:ea typeface="ＭＳ Ｐゴシック" pitchFamily="-106" charset="-128"/>
              </a:rPr>
              <a:t>Physics of Perception: how does the ear and brain work?</a:t>
            </a:r>
            <a:r>
              <a:rPr lang="en-US" sz="3600" smtClean="0">
                <a:ea typeface="ＭＳ Ｐゴシック" pitchFamily="-106" charset="-128"/>
              </a:rPr>
              <a:t> </a:t>
            </a:r>
            <a:r>
              <a:rPr lang="en-US" sz="4000" smtClean="0">
                <a:ea typeface="ＭＳ Ｐゴシック" pitchFamily="-106" charset="-128"/>
              </a:rPr>
              <a:t/>
            </a:r>
            <a:br>
              <a:rPr lang="en-US" sz="4000" smtClean="0">
                <a:ea typeface="ＭＳ Ｐゴシック" pitchFamily="-106" charset="-128"/>
              </a:rPr>
            </a:br>
            <a:endParaRPr lang="en-US" sz="3600" smtClean="0">
              <a:ea typeface="ＭＳ Ｐゴシック" pitchFamily="-106" charset="-128"/>
            </a:endParaRPr>
          </a:p>
        </p:txBody>
      </p:sp>
      <p:pic>
        <p:nvPicPr>
          <p:cNvPr id="27651" name="Picture 3" descr="escher_Ascending"/>
          <p:cNvPicPr>
            <a:picLocks noChangeAspect="1" noChangeArrowheads="1"/>
          </p:cNvPicPr>
          <p:nvPr/>
        </p:nvPicPr>
        <p:blipFill>
          <a:blip r:embed="rId4"/>
          <a:srcRect/>
          <a:stretch>
            <a:fillRect/>
          </a:stretch>
        </p:blipFill>
        <p:spPr bwMode="auto">
          <a:xfrm>
            <a:off x="914400" y="838200"/>
            <a:ext cx="4191000" cy="5248275"/>
          </a:xfrm>
          <a:prstGeom prst="rect">
            <a:avLst/>
          </a:prstGeom>
          <a:noFill/>
          <a:ln w="9525">
            <a:noFill/>
            <a:miter lim="800000"/>
            <a:headEnd/>
            <a:tailEnd/>
          </a:ln>
        </p:spPr>
      </p:pic>
      <p:sp>
        <p:nvSpPr>
          <p:cNvPr id="27652" name="TextBox 6"/>
          <p:cNvSpPr txBox="1">
            <a:spLocks noChangeArrowheads="1"/>
          </p:cNvSpPr>
          <p:nvPr/>
        </p:nvSpPr>
        <p:spPr bwMode="auto">
          <a:xfrm>
            <a:off x="5410200" y="3200400"/>
            <a:ext cx="3733800" cy="3324225"/>
          </a:xfrm>
          <a:prstGeom prst="rect">
            <a:avLst/>
          </a:prstGeom>
          <a:noFill/>
          <a:ln w="9525">
            <a:noFill/>
            <a:miter lim="800000"/>
            <a:headEnd/>
            <a:tailEnd/>
          </a:ln>
        </p:spPr>
        <p:txBody>
          <a:bodyPr>
            <a:spAutoFit/>
          </a:bodyPr>
          <a:lstStyle/>
          <a:p>
            <a:r>
              <a:rPr lang="en-US"/>
              <a:t>Physics and Music together encompass a wide range of intertwined scientific disciplines and methods of enquiry</a:t>
            </a:r>
          </a:p>
          <a:p>
            <a:endParaRPr lang="en-US"/>
          </a:p>
        </p:txBody>
      </p:sp>
      <p:pic>
        <p:nvPicPr>
          <p:cNvPr id="7" name="ascend_scale.mp3">
            <a:hlinkClick r:id="" action="ppaction://media"/>
          </p:cNvPr>
          <p:cNvPicPr>
            <a:picLocks noRot="1" noChangeAspect="1"/>
          </p:cNvPicPr>
          <p:nvPr>
            <a:audioFile r:link="rId1"/>
          </p:nvPr>
        </p:nvPicPr>
        <p:blipFill>
          <a:blip r:embed="rId5"/>
          <a:stretch>
            <a:fillRect/>
          </a:stretch>
        </p:blipFill>
        <p:spPr>
          <a:xfrm>
            <a:off x="7543800" y="2514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2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smtClean="0">
                <a:ea typeface="ＭＳ Ｐゴシック" pitchFamily="-106" charset="-128"/>
              </a:rPr>
              <a:t>6. A way to find beauty in physics and math</a:t>
            </a:r>
          </a:p>
        </p:txBody>
      </p:sp>
      <p:sp>
        <p:nvSpPr>
          <p:cNvPr id="31747" name="Rectangle 3"/>
          <p:cNvSpPr>
            <a:spLocks noGrp="1" noChangeArrowheads="1"/>
          </p:cNvSpPr>
          <p:nvPr>
            <p:ph type="body" sz="half" idx="1"/>
          </p:nvPr>
        </p:nvSpPr>
        <p:spPr>
          <a:xfrm>
            <a:off x="685800" y="1981200"/>
            <a:ext cx="4267200" cy="4114800"/>
          </a:xfrm>
        </p:spPr>
        <p:txBody>
          <a:bodyPr/>
          <a:lstStyle/>
          <a:p>
            <a:pPr eaLnBrk="1" hangingPunct="1">
              <a:lnSpc>
                <a:spcPct val="80000"/>
              </a:lnSpc>
              <a:tabLst>
                <a:tab pos="176213" algn="l"/>
                <a:tab pos="914400" algn="l"/>
              </a:tabLst>
            </a:pPr>
            <a:r>
              <a:rPr lang="en-US" sz="2000" smtClean="0">
                <a:ea typeface="ＭＳ Ｐゴシック" pitchFamily="-106" charset="-128"/>
              </a:rPr>
              <a:t>If physics can explain something musical then physics is beautiful.</a:t>
            </a:r>
          </a:p>
          <a:p>
            <a:pPr eaLnBrk="1" hangingPunct="1">
              <a:lnSpc>
                <a:spcPct val="80000"/>
              </a:lnSpc>
              <a:buFontTx/>
              <a:buNone/>
              <a:tabLst>
                <a:tab pos="176213" algn="l"/>
                <a:tab pos="914400" algn="l"/>
              </a:tabLst>
            </a:pPr>
            <a:r>
              <a:rPr lang="en-US" sz="2000" smtClean="0">
                <a:ea typeface="ＭＳ Ｐゴシック" pitchFamily="-106" charset="-128"/>
              </a:rPr>
              <a:t>     Pythagoras showed that musical intervals were related to rational numbers (like 2/3) </a:t>
            </a:r>
          </a:p>
          <a:p>
            <a:pPr eaLnBrk="1" hangingPunct="1">
              <a:lnSpc>
                <a:spcPct val="80000"/>
              </a:lnSpc>
              <a:tabLst>
                <a:tab pos="176213" algn="l"/>
                <a:tab pos="914400" algn="l"/>
              </a:tabLst>
            </a:pPr>
            <a:r>
              <a:rPr lang="en-US" sz="2000" smtClean="0">
                <a:ea typeface="ＭＳ Ｐゴシック" pitchFamily="-106" charset="-128"/>
              </a:rPr>
              <a:t>If a physical model resembles an acoustic system it’s more beautiful and therefore better. (Kepler)</a:t>
            </a:r>
          </a:p>
          <a:p>
            <a:pPr eaLnBrk="1" hangingPunct="1">
              <a:lnSpc>
                <a:spcPct val="80000"/>
              </a:lnSpc>
              <a:tabLst>
                <a:tab pos="176213" algn="l"/>
                <a:tab pos="914400" algn="l"/>
              </a:tabLst>
            </a:pPr>
            <a:r>
              <a:rPr lang="en-US" sz="2000" smtClean="0">
                <a:ea typeface="ＭＳ Ｐゴシック" pitchFamily="-106" charset="-128"/>
              </a:rPr>
              <a:t>A way to explain physics.  A way to catch people’s interest.  (Era of classical and modern physics). Deep connections between ideas of quantum mechanics and harmonic analysis.</a:t>
            </a:r>
          </a:p>
          <a:p>
            <a:pPr eaLnBrk="1" hangingPunct="1">
              <a:lnSpc>
                <a:spcPct val="80000"/>
              </a:lnSpc>
              <a:buFontTx/>
              <a:buNone/>
              <a:tabLst>
                <a:tab pos="176213" algn="l"/>
                <a:tab pos="914400" algn="l"/>
              </a:tabLst>
            </a:pPr>
            <a:endParaRPr lang="en-US" sz="2000" smtClean="0">
              <a:ea typeface="ＭＳ Ｐゴシック" pitchFamily="-106" charset="-128"/>
            </a:endParaRPr>
          </a:p>
        </p:txBody>
      </p:sp>
      <p:sp>
        <p:nvSpPr>
          <p:cNvPr id="31748" name="Text Box 6"/>
          <p:cNvSpPr txBox="1">
            <a:spLocks noChangeArrowheads="1"/>
          </p:cNvSpPr>
          <p:nvPr/>
        </p:nvSpPr>
        <p:spPr bwMode="auto">
          <a:xfrm>
            <a:off x="5105400" y="5791200"/>
            <a:ext cx="3200400" cy="517525"/>
          </a:xfrm>
          <a:prstGeom prst="rect">
            <a:avLst/>
          </a:prstGeom>
          <a:noFill/>
          <a:ln w="9525">
            <a:noFill/>
            <a:miter lim="800000"/>
            <a:headEnd/>
            <a:tailEnd/>
          </a:ln>
        </p:spPr>
        <p:txBody>
          <a:bodyPr>
            <a:spAutoFit/>
          </a:bodyPr>
          <a:lstStyle/>
          <a:p>
            <a:r>
              <a:rPr lang="en-US" sz="1400" i="1"/>
              <a:t>from F Gafurio Theorica Musice 1492] [rep. Wittkower 1949.]</a:t>
            </a:r>
            <a:r>
              <a:rPr lang="en-US" sz="1400"/>
              <a:t> </a:t>
            </a:r>
          </a:p>
        </p:txBody>
      </p:sp>
      <p:pic>
        <p:nvPicPr>
          <p:cNvPr id="31749" name="Picture 9" descr="pythag"/>
          <p:cNvPicPr>
            <a:picLocks noGrp="1" noChangeAspect="1" noChangeArrowheads="1"/>
          </p:cNvPicPr>
          <p:nvPr>
            <p:ph sz="half" idx="2"/>
          </p:nvPr>
        </p:nvPicPr>
        <p:blipFill>
          <a:blip r:embed="rId3"/>
          <a:srcRect/>
          <a:stretch>
            <a:fillRect/>
          </a:stretch>
        </p:blipFill>
        <p:spPr>
          <a:xfrm>
            <a:off x="4953000" y="1752600"/>
            <a:ext cx="3201988" cy="41148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sz="4000" dirty="0" smtClean="0">
                <a:ea typeface="ＭＳ Ｐゴシック" pitchFamily="-106" charset="-128"/>
              </a:rPr>
              <a:t>Musical analogies in early astronomy and mathematics</a:t>
            </a:r>
          </a:p>
        </p:txBody>
      </p:sp>
      <p:sp>
        <p:nvSpPr>
          <p:cNvPr id="33795" name="Rectangle 3"/>
          <p:cNvSpPr>
            <a:spLocks noGrp="1" noChangeArrowheads="1"/>
          </p:cNvSpPr>
          <p:nvPr>
            <p:ph type="body" sz="half" idx="1"/>
          </p:nvPr>
        </p:nvSpPr>
        <p:spPr/>
        <p:txBody>
          <a:bodyPr/>
          <a:lstStyle/>
          <a:p>
            <a:pPr marL="0" indent="0" eaLnBrk="1" hangingPunct="1">
              <a:lnSpc>
                <a:spcPct val="90000"/>
              </a:lnSpc>
              <a:buFontTx/>
              <a:buNone/>
            </a:pPr>
            <a:r>
              <a:rPr lang="en-US" sz="2400" smtClean="0">
                <a:ea typeface="ＭＳ Ｐゴシック" pitchFamily="-106" charset="-128"/>
              </a:rPr>
              <a:t>"</a:t>
            </a:r>
            <a:r>
              <a:rPr lang="en-US" sz="2400" i="1" smtClean="0">
                <a:ea typeface="ＭＳ Ｐゴシック" pitchFamily="-106" charset="-128"/>
              </a:rPr>
              <a:t>The chief aim of all investigations of the external world should be to discover the </a:t>
            </a:r>
            <a:r>
              <a:rPr lang="en-US" sz="2400" b="1" i="1" smtClean="0">
                <a:ea typeface="ＭＳ Ｐゴシック" pitchFamily="-106" charset="-128"/>
              </a:rPr>
              <a:t>rational order and harmony</a:t>
            </a:r>
            <a:r>
              <a:rPr lang="en-US" sz="2400" i="1" smtClean="0">
                <a:ea typeface="ＭＳ Ｐゴシック" pitchFamily="-106" charset="-128"/>
              </a:rPr>
              <a:t> which has been imposed on it by God and which He revealed to us in the language of mathematics</a:t>
            </a:r>
            <a:r>
              <a:rPr lang="en-US" sz="2400" smtClean="0">
                <a:ea typeface="ＭＳ Ｐゴシック" pitchFamily="-106" charset="-128"/>
              </a:rPr>
              <a:t>." Johannes Kepler (1571-1630)  from </a:t>
            </a:r>
            <a:r>
              <a:rPr lang="en-US" sz="2400" b="1" i="1" smtClean="0">
                <a:ea typeface="ＭＳ Ｐゴシック" pitchFamily="-106" charset="-128"/>
              </a:rPr>
              <a:t>Astronomis Nova de Motibus</a:t>
            </a:r>
            <a:r>
              <a:rPr lang="en-US" sz="2400" i="1" smtClean="0">
                <a:ea typeface="ＭＳ Ｐゴシック" pitchFamily="-106" charset="-128"/>
              </a:rPr>
              <a:t> </a:t>
            </a:r>
            <a:r>
              <a:rPr lang="en-US" sz="2400" smtClean="0">
                <a:ea typeface="ＭＳ Ｐゴシック" pitchFamily="-106" charset="-128"/>
              </a:rPr>
              <a:t> </a:t>
            </a:r>
          </a:p>
        </p:txBody>
      </p:sp>
      <p:pic>
        <p:nvPicPr>
          <p:cNvPr id="33796" name="Picture 4" descr="keplfer"/>
          <p:cNvPicPr>
            <a:picLocks noGrp="1" noChangeAspect="1" noChangeArrowheads="1"/>
          </p:cNvPicPr>
          <p:nvPr>
            <p:ph sz="half" idx="2"/>
          </p:nvPr>
        </p:nvPicPr>
        <p:blipFill>
          <a:blip r:embed="rId3"/>
          <a:srcRect/>
          <a:stretch>
            <a:fillRect/>
          </a:stretch>
        </p:blipFill>
        <p:spPr>
          <a:xfrm>
            <a:off x="4953000" y="1905000"/>
            <a:ext cx="3006725" cy="459105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dirty="0" err="1" smtClean="0">
                <a:ea typeface="ＭＳ Ｐゴシック" pitchFamily="-106" charset="-128"/>
              </a:rPr>
              <a:t>Kepler</a:t>
            </a:r>
            <a:r>
              <a:rPr lang="en-US" dirty="0" smtClean="0">
                <a:ea typeface="ＭＳ Ｐゴシック" pitchFamily="-106" charset="-128"/>
              </a:rPr>
              <a:t> and the Music of the Spheres</a:t>
            </a:r>
          </a:p>
        </p:txBody>
      </p:sp>
      <p:sp>
        <p:nvSpPr>
          <p:cNvPr id="35843" name="Rectangle 3"/>
          <p:cNvSpPr>
            <a:spLocks noGrp="1" noChangeArrowheads="1"/>
          </p:cNvSpPr>
          <p:nvPr>
            <p:ph type="body" idx="1"/>
          </p:nvPr>
        </p:nvSpPr>
        <p:spPr/>
        <p:txBody>
          <a:bodyPr/>
          <a:lstStyle/>
          <a:p>
            <a:pPr marL="0" indent="0" eaLnBrk="1" hangingPunct="1">
              <a:buFontTx/>
              <a:buNone/>
            </a:pPr>
            <a:r>
              <a:rPr lang="en-US" smtClean="0">
                <a:ea typeface="ＭＳ Ｐゴシック" pitchFamily="-106" charset="-128"/>
              </a:rPr>
              <a:t>In his book “Harmonies of the World”</a:t>
            </a:r>
          </a:p>
          <a:p>
            <a:pPr marL="0" indent="0" eaLnBrk="1" hangingPunct="1">
              <a:buFontTx/>
              <a:buNone/>
            </a:pPr>
            <a:r>
              <a:rPr lang="en-US" smtClean="0">
                <a:ea typeface="ＭＳ Ｐゴシック" pitchFamily="-106" charset="-128"/>
              </a:rPr>
              <a:t>“</a:t>
            </a:r>
            <a:r>
              <a:rPr lang="en-US" sz="2400" i="1" smtClean="0">
                <a:ea typeface="ＭＳ Ｐゴシック" pitchFamily="-106" charset="-128"/>
              </a:rPr>
              <a:t>The heavenly motions are nothing but a continuous song for several voices, to be perceived by the intellect not by the ear; a music which through discordant tension through syncopations and cadenzas as it were progresses toward certain pre-designed six voiced cadences and thereby sets landmarks in the immeasurable flow of time.”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13577</TotalTime>
  <Words>818</Words>
  <Application>Microsoft Office PowerPoint</Application>
  <PresentationFormat>On-screen Show (4:3)</PresentationFormat>
  <Paragraphs>86</Paragraphs>
  <Slides>16</Slides>
  <Notes>14</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The Physics of Music</vt:lpstr>
      <vt:lpstr>What does  Physics have to do with Music?</vt:lpstr>
      <vt:lpstr>2. Method of Experimental Enquiry</vt:lpstr>
      <vt:lpstr>PowerPoint Presentation</vt:lpstr>
      <vt:lpstr>PowerPoint Presentation</vt:lpstr>
      <vt:lpstr>5. Physics of Perception: how does the ear and brain work?  </vt:lpstr>
      <vt:lpstr>6. A way to find beauty in physics and math</vt:lpstr>
      <vt:lpstr>Musical analogies in early astronomy and mathematics</vt:lpstr>
      <vt:lpstr>Kepler and the Music of the Spheres</vt:lpstr>
      <vt:lpstr>The Birth of Quantum Mechanics</vt:lpstr>
      <vt:lpstr>The Birth of Quantum Mechanics</vt:lpstr>
      <vt:lpstr>PowerPoint Presentation</vt:lpstr>
      <vt:lpstr>Musical analogies in modern physics</vt:lpstr>
      <vt:lpstr>Approach for this class</vt:lpstr>
      <vt:lpstr>Focus</vt:lpstr>
      <vt:lpstr>Syllabus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Brian Martin</cp:lastModifiedBy>
  <cp:revision>186</cp:revision>
  <cp:lastPrinted>2011-09-06T14:59:24Z</cp:lastPrinted>
  <dcterms:created xsi:type="dcterms:W3CDTF">2014-09-04T16:36:46Z</dcterms:created>
  <dcterms:modified xsi:type="dcterms:W3CDTF">2017-01-04T16:28:32Z</dcterms:modified>
</cp:coreProperties>
</file>