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57" r:id="rId3"/>
    <p:sldId id="330" r:id="rId4"/>
    <p:sldId id="259" r:id="rId5"/>
    <p:sldId id="260" r:id="rId6"/>
    <p:sldId id="261" r:id="rId7"/>
    <p:sldId id="262" r:id="rId8"/>
    <p:sldId id="331" r:id="rId9"/>
    <p:sldId id="263" r:id="rId10"/>
    <p:sldId id="265" r:id="rId11"/>
    <p:sldId id="279" r:id="rId12"/>
    <p:sldId id="266" r:id="rId13"/>
    <p:sldId id="267" r:id="rId14"/>
    <p:sldId id="268" r:id="rId15"/>
    <p:sldId id="269" r:id="rId16"/>
    <p:sldId id="280" r:id="rId17"/>
    <p:sldId id="308" r:id="rId18"/>
    <p:sldId id="281" r:id="rId19"/>
    <p:sldId id="282" r:id="rId20"/>
    <p:sldId id="283" r:id="rId21"/>
    <p:sldId id="284" r:id="rId22"/>
    <p:sldId id="285" r:id="rId23"/>
    <p:sldId id="286" r:id="rId24"/>
    <p:sldId id="287" r:id="rId25"/>
    <p:sldId id="288" r:id="rId26"/>
    <p:sldId id="289" r:id="rId27"/>
    <p:sldId id="293" r:id="rId28"/>
    <p:sldId id="314" r:id="rId29"/>
    <p:sldId id="306" r:id="rId30"/>
    <p:sldId id="290" r:id="rId31"/>
    <p:sldId id="292" r:id="rId32"/>
    <p:sldId id="291" r:id="rId33"/>
    <p:sldId id="294" r:id="rId34"/>
    <p:sldId id="295" r:id="rId35"/>
    <p:sldId id="296" r:id="rId36"/>
    <p:sldId id="297" r:id="rId37"/>
    <p:sldId id="327" r:id="rId38"/>
    <p:sldId id="328" r:id="rId39"/>
    <p:sldId id="313" r:id="rId40"/>
    <p:sldId id="298" r:id="rId41"/>
    <p:sldId id="299" r:id="rId42"/>
    <p:sldId id="329" r:id="rId43"/>
    <p:sldId id="310" r:id="rId44"/>
    <p:sldId id="311" r:id="rId45"/>
    <p:sldId id="312" r:id="rId46"/>
    <p:sldId id="300" r:id="rId47"/>
    <p:sldId id="301" r:id="rId48"/>
    <p:sldId id="302" r:id="rId49"/>
    <p:sldId id="303" r:id="rId50"/>
    <p:sldId id="304" r:id="rId51"/>
    <p:sldId id="315" r:id="rId52"/>
    <p:sldId id="318" r:id="rId53"/>
    <p:sldId id="324" r:id="rId54"/>
    <p:sldId id="316" r:id="rId55"/>
    <p:sldId id="317" r:id="rId56"/>
    <p:sldId id="319" r:id="rId57"/>
    <p:sldId id="320" r:id="rId58"/>
    <p:sldId id="305" r:id="rId59"/>
    <p:sldId id="321" r:id="rId60"/>
    <p:sldId id="322" r:id="rId61"/>
    <p:sldId id="323" r:id="rId62"/>
    <p:sldId id="325" r:id="rId63"/>
    <p:sldId id="326" r:id="rId64"/>
    <p:sldId id="270" r:id="rId65"/>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10" charset="0"/>
        <a:ea typeface="ＭＳ Ｐゴシック" pitchFamily="-110" charset="-128"/>
        <a:cs typeface="+mn-cs"/>
      </a:defRPr>
    </a:lvl1pPr>
    <a:lvl2pPr marL="457200" algn="l" rtl="0" fontAlgn="base">
      <a:spcBef>
        <a:spcPct val="0"/>
      </a:spcBef>
      <a:spcAft>
        <a:spcPct val="0"/>
      </a:spcAft>
      <a:defRPr sz="2400" b="1" kern="1200">
        <a:solidFill>
          <a:schemeClr val="tx1"/>
        </a:solidFill>
        <a:latin typeface="Times New Roman" pitchFamily="-110" charset="0"/>
        <a:ea typeface="ＭＳ Ｐゴシック" pitchFamily="-110" charset="-128"/>
        <a:cs typeface="+mn-cs"/>
      </a:defRPr>
    </a:lvl2pPr>
    <a:lvl3pPr marL="914400" algn="l" rtl="0" fontAlgn="base">
      <a:spcBef>
        <a:spcPct val="0"/>
      </a:spcBef>
      <a:spcAft>
        <a:spcPct val="0"/>
      </a:spcAft>
      <a:defRPr sz="2400" b="1" kern="1200">
        <a:solidFill>
          <a:schemeClr val="tx1"/>
        </a:solidFill>
        <a:latin typeface="Times New Roman" pitchFamily="-110" charset="0"/>
        <a:ea typeface="ＭＳ Ｐゴシック" pitchFamily="-110" charset="-128"/>
        <a:cs typeface="+mn-cs"/>
      </a:defRPr>
    </a:lvl3pPr>
    <a:lvl4pPr marL="1371600" algn="l" rtl="0" fontAlgn="base">
      <a:spcBef>
        <a:spcPct val="0"/>
      </a:spcBef>
      <a:spcAft>
        <a:spcPct val="0"/>
      </a:spcAft>
      <a:defRPr sz="2400" b="1" kern="1200">
        <a:solidFill>
          <a:schemeClr val="tx1"/>
        </a:solidFill>
        <a:latin typeface="Times New Roman" pitchFamily="-110" charset="0"/>
        <a:ea typeface="ＭＳ Ｐゴシック" pitchFamily="-110" charset="-128"/>
        <a:cs typeface="+mn-cs"/>
      </a:defRPr>
    </a:lvl4pPr>
    <a:lvl5pPr marL="1828800" algn="l" rtl="0" fontAlgn="base">
      <a:spcBef>
        <a:spcPct val="0"/>
      </a:spcBef>
      <a:spcAft>
        <a:spcPct val="0"/>
      </a:spcAft>
      <a:defRPr sz="2400" b="1" kern="1200">
        <a:solidFill>
          <a:schemeClr val="tx1"/>
        </a:solidFill>
        <a:latin typeface="Times New Roman" pitchFamily="-110" charset="0"/>
        <a:ea typeface="ＭＳ Ｐゴシック" pitchFamily="-110" charset="-128"/>
        <a:cs typeface="+mn-cs"/>
      </a:defRPr>
    </a:lvl5pPr>
    <a:lvl6pPr marL="2286000" algn="l" defTabSz="914400" rtl="0" eaLnBrk="1" latinLnBrk="0" hangingPunct="1">
      <a:defRPr sz="2400" b="1" kern="1200">
        <a:solidFill>
          <a:schemeClr val="tx1"/>
        </a:solidFill>
        <a:latin typeface="Times New Roman" pitchFamily="-110" charset="0"/>
        <a:ea typeface="ＭＳ Ｐゴシック" pitchFamily="-110" charset="-128"/>
        <a:cs typeface="+mn-cs"/>
      </a:defRPr>
    </a:lvl6pPr>
    <a:lvl7pPr marL="2743200" algn="l" defTabSz="914400" rtl="0" eaLnBrk="1" latinLnBrk="0" hangingPunct="1">
      <a:defRPr sz="2400" b="1" kern="1200">
        <a:solidFill>
          <a:schemeClr val="tx1"/>
        </a:solidFill>
        <a:latin typeface="Times New Roman" pitchFamily="-110" charset="0"/>
        <a:ea typeface="ＭＳ Ｐゴシック" pitchFamily="-110" charset="-128"/>
        <a:cs typeface="+mn-cs"/>
      </a:defRPr>
    </a:lvl7pPr>
    <a:lvl8pPr marL="3200400" algn="l" defTabSz="914400" rtl="0" eaLnBrk="1" latinLnBrk="0" hangingPunct="1">
      <a:defRPr sz="2400" b="1" kern="1200">
        <a:solidFill>
          <a:schemeClr val="tx1"/>
        </a:solidFill>
        <a:latin typeface="Times New Roman" pitchFamily="-110" charset="0"/>
        <a:ea typeface="ＭＳ Ｐゴシック" pitchFamily="-110" charset="-128"/>
        <a:cs typeface="+mn-cs"/>
      </a:defRPr>
    </a:lvl8pPr>
    <a:lvl9pPr marL="3657600" algn="l" defTabSz="914400" rtl="0" eaLnBrk="1" latinLnBrk="0" hangingPunct="1">
      <a:defRPr sz="2400" b="1" kern="1200">
        <a:solidFill>
          <a:schemeClr val="tx1"/>
        </a:solidFill>
        <a:latin typeface="Times New Roman" pitchFamily="-110"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52"/>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Times New Roman" charset="0"/>
                <a:ea typeface="+mn-ea"/>
              </a:defRPr>
            </a:lvl1pPr>
          </a:lstStyle>
          <a:p>
            <a:pPr>
              <a:defRPr/>
            </a:pPr>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Times New Roman" charset="0"/>
                <a:ea typeface="+mn-ea"/>
              </a:defRPr>
            </a:lvl1pPr>
          </a:lstStyle>
          <a:p>
            <a:pPr>
              <a:defRPr/>
            </a:pPr>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fld id="{E179A618-CB7F-48C7-90FE-9AFE69FE047B}" type="slidenum">
              <a:rPr lang="en-US" altLang="en-US"/>
              <a:pPr/>
              <a:t>‹#›</a:t>
            </a:fld>
            <a:endParaRPr lang="en-US" altLang="en-US"/>
          </a:p>
        </p:txBody>
      </p:sp>
    </p:spTree>
    <p:extLst>
      <p:ext uri="{BB962C8B-B14F-4D97-AF65-F5344CB8AC3E}">
        <p14:creationId xmlns:p14="http://schemas.microsoft.com/office/powerpoint/2010/main" val="1158675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7F1A6FAF-32F1-4BBE-8532-6F38C139E8FA}" type="slidenum">
              <a:rPr lang="en-US" altLang="en-US" sz="1200" b="0"/>
              <a:pPr/>
              <a:t>1</a:t>
            </a:fld>
            <a:endParaRPr lang="en-US" altLang="en-US" sz="1200" b="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experiments: </a:t>
            </a:r>
          </a:p>
          <a:p>
            <a:r>
              <a:rPr lang="en-US" altLang="en-US" smtClean="0">
                <a:latin typeface="Times New Roman" pitchFamily="-110" charset="0"/>
                <a:ea typeface="ＭＳ Ｐゴシック" pitchFamily="-110" charset="-128"/>
              </a:rPr>
              <a:t>mix at different volumes--- BAD idea.</a:t>
            </a:r>
          </a:p>
          <a:p>
            <a:r>
              <a:rPr lang="en-US" altLang="en-US" smtClean="0">
                <a:latin typeface="Times New Roman" pitchFamily="-110" charset="0"/>
                <a:ea typeface="ＭＳ Ｐゴシック" pitchFamily="-110" charset="-128"/>
              </a:rPr>
              <a:t>Standing waves in a room.  Drive a low frequency and walk around. compute wavelength. </a:t>
            </a:r>
          </a:p>
          <a:p>
            <a:r>
              <a:rPr lang="en-US" altLang="en-US" smtClean="0">
                <a:latin typeface="Times New Roman" pitchFamily="-110" charset="0"/>
                <a:ea typeface="ＭＳ Ｐゴシック" pitchFamily="-110" charset="-128"/>
              </a:rPr>
              <a:t>dB meter in room and inverse square law</a:t>
            </a:r>
          </a:p>
          <a:p>
            <a:r>
              <a:rPr lang="en-US" altLang="en-US" smtClean="0">
                <a:latin typeface="Times New Roman" pitchFamily="-110" charset="0"/>
                <a:ea typeface="ＭＳ Ｐゴシック" pitchFamily="-110" charset="-128"/>
              </a:rPr>
              <a:t>in and out of phase with aluminum pipe, mic and hammer  --- can also show Doppler shift!</a:t>
            </a:r>
          </a:p>
          <a:p>
            <a:r>
              <a:rPr lang="en-US" altLang="en-US" smtClean="0">
                <a:latin typeface="Times New Roman" pitchFamily="-110" charset="0"/>
                <a:ea typeface="ＭＳ Ｐゴシック" pitchFamily="-110" charset="-128"/>
              </a:rPr>
              <a:t>balloon pop and microphone</a:t>
            </a:r>
          </a:p>
          <a:p>
            <a:r>
              <a:rPr lang="en-US" altLang="en-US" smtClean="0">
                <a:latin typeface="Times New Roman" pitchFamily="-110" charset="0"/>
                <a:ea typeface="ＭＳ Ｐゴシック" pitchFamily="-110" charset="-128"/>
              </a:rPr>
              <a:t>how to measure power using Adobe Audition.</a:t>
            </a:r>
          </a:p>
          <a:p>
            <a:r>
              <a:rPr lang="en-US" altLang="en-US" smtClean="0">
                <a:latin typeface="Times New Roman" pitchFamily="-110" charset="0"/>
                <a:ea typeface="ＭＳ Ｐゴシック" pitchFamily="-110" charset="-128"/>
              </a:rPr>
              <a:t>Daredevil DVD clip</a:t>
            </a:r>
          </a:p>
          <a:p>
            <a:r>
              <a:rPr lang="en-US" altLang="en-US" smtClean="0">
                <a:latin typeface="Times New Roman" pitchFamily="-110" charset="0"/>
                <a:ea typeface="ＭＳ Ｐゴシック" pitchFamily="-110" charset="-128"/>
              </a:rPr>
              <a:t>Blindfold and paper</a:t>
            </a:r>
          </a:p>
          <a:p>
            <a:r>
              <a:rPr lang="en-US" altLang="en-US" smtClean="0">
                <a:latin typeface="Times New Roman" pitchFamily="-110" charset="0"/>
                <a:ea typeface="ＭＳ Ｐゴシック" pitchFamily="-110" charset="-128"/>
              </a:rPr>
              <a:t>Two speakers both connected to sine wave generator with microphone on at 120Hz show in and out of phase!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067FA492-8F39-4E4D-B73A-FA2EF2451FA7}" type="slidenum">
              <a:rPr lang="en-US" altLang="en-US" sz="1200" b="0"/>
              <a:pPr/>
              <a:t>11</a:t>
            </a:fld>
            <a:endParaRPr lang="en-US" altLang="en-US" sz="1200"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46D26DE9-959F-40C0-9821-1362F406D20D}" type="slidenum">
              <a:rPr lang="en-US" altLang="en-US" sz="1200" b="0"/>
              <a:pPr/>
              <a:t>12</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59B16F3E-B22D-4211-BF60-ABC6A608D40E}" type="slidenum">
              <a:rPr lang="en-US" altLang="en-US" sz="1200" b="0"/>
              <a:pPr/>
              <a:t>13</a:t>
            </a:fld>
            <a:endParaRPr lang="en-US" altLang="en-US" sz="1200"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AB6D4CE2-935C-4205-92E1-959A4729A508}" type="slidenum">
              <a:rPr lang="en-US" altLang="en-US" sz="1200" b="0"/>
              <a:pPr/>
              <a:t>14</a:t>
            </a:fld>
            <a:endParaRPr lang="en-US" altLang="en-US" sz="12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E95E02BC-B153-4848-B845-6C2B1F3C8A3F}" type="slidenum">
              <a:rPr lang="en-US" altLang="en-US" sz="1200" b="0"/>
              <a:pPr/>
              <a:t>15</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2F963F4B-E19A-454F-B5B4-60DB287D36E1}" type="slidenum">
              <a:rPr lang="en-US" altLang="en-US" sz="1200" b="0"/>
              <a:pPr/>
              <a:t>16</a:t>
            </a:fld>
            <a:endParaRPr lang="en-US" altLang="en-US" sz="12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4AA944AE-9411-4F8C-8545-81DDF819CCEC}" type="slidenum">
              <a:rPr lang="en-US" altLang="en-US" sz="1200" b="0"/>
              <a:pPr/>
              <a:t>17</a:t>
            </a:fld>
            <a:endParaRPr lang="en-US" altLang="en-US" sz="1200"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249DB4A5-7C35-4B6F-9ED6-3E365FE1628D}" type="slidenum">
              <a:rPr lang="en-US" altLang="en-US" sz="1200" b="0"/>
              <a:pPr/>
              <a:t>18</a:t>
            </a:fld>
            <a:endParaRPr lang="en-US" altLang="en-US" sz="12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1A1AC1C4-CCC0-4E24-9419-D82E0B01FB9B}" type="slidenum">
              <a:rPr lang="en-US" altLang="en-US" sz="1200" b="0"/>
              <a:pPr/>
              <a:t>19</a:t>
            </a:fld>
            <a:endParaRPr lang="en-US" altLang="en-US" sz="1200"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6B9B221C-D0D6-4DFF-8018-70B1BE5D9090}" type="slidenum">
              <a:rPr lang="en-US" altLang="en-US" sz="1200" b="0"/>
              <a:pPr/>
              <a:t>20</a:t>
            </a:fld>
            <a:endParaRPr lang="en-US" altLang="en-US" sz="1200" b="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12E509B5-2437-4207-9D71-DAA30DCAA23D}" type="slidenum">
              <a:rPr lang="en-US" altLang="en-US" sz="1200" b="0"/>
              <a:pPr/>
              <a:t>2</a:t>
            </a:fld>
            <a:endParaRPr lang="en-US" altLang="en-US" sz="1200" b="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65C66DE9-2FA8-4746-BFA9-24C8F64A1B2E}" type="slidenum">
              <a:rPr lang="en-US" altLang="en-US" sz="1200" b="0"/>
              <a:pPr/>
              <a:t>21</a:t>
            </a:fld>
            <a:endParaRPr lang="en-US" altLang="en-US" sz="1200"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225362BD-D53D-4398-ACD1-E9BA945889ED}" type="slidenum">
              <a:rPr lang="en-US" altLang="en-US" sz="1200" b="0"/>
              <a:pPr/>
              <a:t>22</a:t>
            </a:fld>
            <a:endParaRPr lang="en-US" altLang="en-US" sz="1200" b="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8DB9D33D-C4A1-482B-80B8-7AB4EDE1211D}" type="slidenum">
              <a:rPr lang="en-US" altLang="en-US" sz="1200" b="0"/>
              <a:pPr/>
              <a:t>23</a:t>
            </a:fld>
            <a:endParaRPr lang="en-US" altLang="en-US" sz="1200"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Answer is 20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E5F41CD8-E7C7-4071-B254-2FE9D58347A0}" type="slidenum">
              <a:rPr lang="en-US" altLang="en-US" sz="1200" b="0"/>
              <a:pPr/>
              <a:t>24</a:t>
            </a:fld>
            <a:endParaRPr lang="en-US" altLang="en-US" sz="1200"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demo with dB meter and sound  no inverse square</a:t>
            </a:r>
          </a:p>
          <a:p>
            <a:r>
              <a:rPr lang="en-US" altLang="en-US" smtClean="0">
                <a:latin typeface="Times New Roman" pitchFamily="-110" charset="0"/>
                <a:ea typeface="ＭＳ Ｐゴシック" pitchFamily="-110" charset="-128"/>
              </a:rPr>
              <a:t>show daredevil scenes starting at 9:10 and  51:00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5FE2AF90-D027-4ACF-B3BF-0D18674901DF}" type="slidenum">
              <a:rPr lang="en-US" altLang="en-US" sz="1200" b="0"/>
              <a:pPr/>
              <a:t>25</a:t>
            </a:fld>
            <a:endParaRPr lang="en-US" altLang="en-US" sz="1200" b="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CC446F45-34C5-4E53-A64B-57ACC7128879}" type="slidenum">
              <a:rPr lang="en-US" altLang="en-US" sz="1200" b="0"/>
              <a:pPr/>
              <a:t>26</a:t>
            </a:fld>
            <a:endParaRPr lang="en-US" altLang="en-US" sz="1200" b="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Demo, balloon popping!</a:t>
            </a:r>
          </a:p>
          <a:p>
            <a:r>
              <a:rPr lang="en-US" altLang="en-US" smtClean="0">
                <a:latin typeface="Times New Roman" pitchFamily="-110" charset="0"/>
                <a:ea typeface="ＭＳ Ｐゴシック" pitchFamily="-110" charset="-128"/>
              </a:rPr>
              <a:t>reverb.mp3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4447D548-8BB0-4E7D-A5AD-C4BB577781DB}" type="slidenum">
              <a:rPr lang="en-US" altLang="en-US" sz="1200" b="0"/>
              <a:pPr/>
              <a:t>27</a:t>
            </a:fld>
            <a:endParaRPr lang="en-US" altLang="en-US" sz="1200" b="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8D3CDD66-2883-40FF-B7F9-E6FFEEF04072}" type="slidenum">
              <a:rPr lang="en-US" altLang="en-US" sz="1200" b="0"/>
              <a:pPr/>
              <a:t>29</a:t>
            </a:fld>
            <a:endParaRPr lang="en-US" altLang="en-US" sz="1200" b="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ASAdemo35.mp3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7A55A467-23A4-42E8-8421-C9F5357E30B6}" type="slidenum">
              <a:rPr lang="en-US" altLang="en-US" sz="1200" b="0"/>
              <a:pPr/>
              <a:t>30</a:t>
            </a:fld>
            <a:endParaRPr lang="en-US" altLang="en-US" sz="1200" b="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F2AAAA55-DE0E-40B0-8BA8-D4E5CDC0FB6B}" type="slidenum">
              <a:rPr lang="en-US" altLang="en-US" sz="1200" b="0"/>
              <a:pPr/>
              <a:t>31</a:t>
            </a:fld>
            <a:endParaRPr lang="en-US" altLang="en-US" sz="1200" b="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179A618-CB7F-48C7-90FE-9AFE69FE047B}" type="slidenum">
              <a:rPr lang="en-US" altLang="en-US" smtClean="0"/>
              <a:pPr/>
              <a:t>3</a:t>
            </a:fld>
            <a:endParaRPr lang="en-US" altLang="en-US"/>
          </a:p>
        </p:txBody>
      </p:sp>
    </p:spTree>
    <p:extLst>
      <p:ext uri="{BB962C8B-B14F-4D97-AF65-F5344CB8AC3E}">
        <p14:creationId xmlns:p14="http://schemas.microsoft.com/office/powerpoint/2010/main" val="4035307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9837A6F4-135C-46C1-86C5-45FACD03C377}" type="slidenum">
              <a:rPr lang="en-US" altLang="en-US" sz="1200" b="0"/>
              <a:pPr/>
              <a:t>32</a:t>
            </a:fld>
            <a:endParaRPr lang="en-US" altLang="en-US" sz="1200" b="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B76BC3C0-1AE8-4D8D-940E-1F9CEFBFDA2C}" type="slidenum">
              <a:rPr lang="en-US" altLang="en-US" sz="1200" b="0"/>
              <a:pPr/>
              <a:t>33</a:t>
            </a:fld>
            <a:endParaRPr lang="en-US" altLang="en-US" sz="1200" b="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E4552E6C-F84A-4B52-B150-793876624854}" type="slidenum">
              <a:rPr lang="en-US" altLang="en-US" sz="1200" b="0"/>
              <a:pPr/>
              <a:t>34</a:t>
            </a:fld>
            <a:endParaRPr lang="en-US" altLang="en-US" sz="1200" b="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631CEC4F-C39C-4935-BCAB-2C9C57F260AD}" type="slidenum">
              <a:rPr lang="en-US" altLang="en-US" sz="1200" b="0"/>
              <a:pPr/>
              <a:t>35</a:t>
            </a:fld>
            <a:endParaRPr lang="en-US" altLang="en-US" sz="1200" b="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64FB9486-48D4-49D2-A521-C93DE91A32C7}" type="slidenum">
              <a:rPr lang="en-US" altLang="en-US" sz="1200" b="0"/>
              <a:pPr/>
              <a:t>36</a:t>
            </a:fld>
            <a:endParaRPr lang="en-US" altLang="en-US" sz="1200" b="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what are the resonances for B+L407?  See if you can find out?</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F9C24F8F-A8F1-4BB5-A94B-84E3A42CD5F8}" type="slidenum">
              <a:rPr lang="en-US" altLang="en-US" sz="1200" b="0"/>
              <a:pPr/>
              <a:t>39</a:t>
            </a:fld>
            <a:endParaRPr lang="en-US" altLang="en-US" sz="1200" b="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DA4ECD13-7868-4128-B5FB-A78CE4D708DA}" type="slidenum">
              <a:rPr lang="en-US" altLang="en-US" sz="1200" b="0"/>
              <a:pPr/>
              <a:t>40</a:t>
            </a:fld>
            <a:endParaRPr lang="en-US" altLang="en-US" sz="1200" b="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CF115AF2-B148-45D1-A775-7200E5002A47}" type="slidenum">
              <a:rPr lang="en-US" altLang="en-US" sz="1200" b="0"/>
              <a:pPr/>
              <a:t>41</a:t>
            </a:fld>
            <a:endParaRPr lang="en-US" altLang="en-US" sz="1200" b="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6952B8F3-D452-44DF-895B-B713C5BEDD60}" type="slidenum">
              <a:rPr lang="en-US" altLang="en-US" sz="1200" b="0"/>
              <a:pPr/>
              <a:t>46</a:t>
            </a:fld>
            <a:endParaRPr lang="en-US" altLang="en-US" sz="1200" b="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9A53E2EA-6FED-481D-8408-F9368B25C6E8}" type="slidenum">
              <a:rPr lang="en-US" altLang="en-US" sz="1200" b="0"/>
              <a:pPr/>
              <a:t>47</a:t>
            </a:fld>
            <a:endParaRPr lang="en-US" altLang="en-US" sz="1200" b="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7830184D-9599-409A-B356-DA862AD79D49}" type="slidenum">
              <a:rPr lang="en-US" altLang="en-US" sz="1200" b="0"/>
              <a:pPr/>
              <a:t>4</a:t>
            </a:fld>
            <a:endParaRPr lang="en-US" altLang="en-US"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58A0B244-1EC4-4AB1-87E5-24D3FB4E3748}" type="slidenum">
              <a:rPr lang="en-US" altLang="en-US" sz="1200" b="0"/>
              <a:pPr/>
              <a:t>48</a:t>
            </a:fld>
            <a:endParaRPr lang="en-US" altLang="en-US" sz="1200" b="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9FD8C79F-FF00-43F1-9425-B4D3D59307B0}" type="slidenum">
              <a:rPr lang="en-US" altLang="en-US" sz="1200" b="0"/>
              <a:pPr/>
              <a:t>49</a:t>
            </a:fld>
            <a:endParaRPr lang="en-US" altLang="en-US" sz="1200" b="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ASAdemo2</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C6CECDB9-B9C2-48E6-B75A-7CDEE2049B2D}" type="slidenum">
              <a:rPr lang="en-US" altLang="en-US" sz="1200" b="0"/>
              <a:pPr/>
              <a:t>50</a:t>
            </a:fld>
            <a:endParaRPr lang="en-US" altLang="en-US" sz="1200" b="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Asademo3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4E8B64A0-7131-4562-A3B4-726D44208065}" type="slidenum">
              <a:rPr lang="en-US" altLang="en-US" sz="1200" b="0"/>
              <a:pPr/>
              <a:t>58</a:t>
            </a:fld>
            <a:endParaRPr lang="en-US" altLang="en-US" sz="1200" b="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Asademo8</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home.c4.scale.mp3</a:t>
            </a:r>
          </a:p>
          <a:p>
            <a:r>
              <a:rPr lang="en-US" altLang="en-US" smtClean="0">
                <a:latin typeface="Times New Roman" pitchFamily="-110" charset="0"/>
                <a:ea typeface="ＭＳ Ｐゴシック" pitchFamily="-110" charset="-128"/>
              </a:rPr>
              <a:t>home.c4.scale.A.mp3</a:t>
            </a:r>
          </a:p>
          <a:p>
            <a:endParaRPr lang="en-US" altLang="en-US" smtClean="0">
              <a:latin typeface="Times New Roman" pitchFamily="-110" charset="0"/>
              <a:ea typeface="ＭＳ Ｐゴシック" pitchFamily="-110"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B539F981-BDE1-4BC7-99D6-F15DCA10F896}" type="slidenum">
              <a:rPr lang="en-US" altLang="en-US" sz="1200" b="0"/>
              <a:pPr/>
              <a:t>62</a:t>
            </a:fld>
            <a:endParaRPr lang="en-US" altLang="en-US" sz="1200" b="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0" charset="0"/>
                <a:ea typeface="ＭＳ Ｐゴシック" pitchFamily="-110" charset="-128"/>
              </a:rPr>
              <a:t>cosmic_clip.mp3</a:t>
            </a:r>
          </a:p>
          <a:p>
            <a:r>
              <a:rPr lang="en-US" altLang="en-US" smtClean="0">
                <a:latin typeface="Times New Roman" pitchFamily="-110" charset="0"/>
                <a:ea typeface="ＭＳ Ｐゴシック" pitchFamily="-110" charset="-128"/>
              </a:rPr>
              <a:t>cosmic_clip_1.mp3</a:t>
            </a:r>
          </a:p>
          <a:p>
            <a:r>
              <a:rPr lang="en-US" altLang="en-US" smtClean="0">
                <a:latin typeface="Times New Roman" pitchFamily="-110" charset="0"/>
                <a:ea typeface="ＭＳ Ｐゴシック" pitchFamily="-110" charset="-128"/>
              </a:rPr>
              <a:t>cosmic_clip_3.mp3</a:t>
            </a:r>
          </a:p>
          <a:p>
            <a:r>
              <a:rPr lang="en-US" altLang="en-US" smtClean="0">
                <a:latin typeface="Times New Roman" pitchFamily="-110" charset="0"/>
                <a:ea typeface="ＭＳ Ｐゴシック" pitchFamily="-110" charset="-128"/>
              </a:rPr>
              <a:t>cosmic_clip_2.mp3</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DE531FFF-AAF7-4E05-942F-1B913019E29C}" type="slidenum">
              <a:rPr lang="en-US" altLang="en-US" sz="1200" b="0"/>
              <a:pPr/>
              <a:t>63</a:t>
            </a:fld>
            <a:endParaRPr lang="en-US" altLang="en-US" sz="1200" b="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F16F645D-602A-47E1-8184-BC58F612BA9F}" type="slidenum">
              <a:rPr lang="en-US" altLang="en-US" sz="1200" b="0"/>
              <a:pPr/>
              <a:t>64</a:t>
            </a:fld>
            <a:endParaRPr lang="en-US" altLang="en-US" sz="1200" b="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073289FF-3016-4ACC-9FC2-C0CF0CD3C49A}" type="slidenum">
              <a:rPr lang="en-US" altLang="en-US" sz="1200" b="0"/>
              <a:pPr/>
              <a:t>5</a:t>
            </a:fld>
            <a:endParaRPr lang="en-US" altLang="en-US" sz="12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AEEE71DA-D336-467B-8633-B119E56057DF}" type="slidenum">
              <a:rPr lang="en-US" altLang="en-US" sz="1200" b="0"/>
              <a:pPr/>
              <a:t>6</a:t>
            </a:fld>
            <a:endParaRPr lang="en-US" altLang="en-US" sz="12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DA4AB646-3274-4875-9C62-C29546A91718}" type="slidenum">
              <a:rPr lang="en-US" altLang="en-US" sz="1200" b="0"/>
              <a:pPr/>
              <a:t>7</a:t>
            </a:fld>
            <a:endParaRPr lang="en-US" altLang="en-US" sz="12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E191B91A-D49A-40DE-9CBA-B5774272BFE1}" type="slidenum">
              <a:rPr lang="en-US" altLang="en-US" sz="1200" b="0"/>
              <a:pPr/>
              <a:t>9</a:t>
            </a:fld>
            <a:endParaRPr lang="en-US" altLang="en-US" sz="12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fld id="{B4FDEEBB-EFD8-45D8-B6A9-D0721A32EFB2}" type="slidenum">
              <a:rPr lang="en-US" altLang="en-US" sz="1200" b="0"/>
              <a:pPr/>
              <a:t>10</a:t>
            </a:fld>
            <a:endParaRPr lang="en-US" altLang="en-US" sz="1200"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0" charset="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67A016-E7ED-4818-BA8E-0F396F696F02}" type="slidenum">
              <a:rPr lang="en-US" altLang="en-US"/>
              <a:pPr/>
              <a:t>‹#›</a:t>
            </a:fld>
            <a:endParaRPr lang="en-US" altLang="en-US"/>
          </a:p>
        </p:txBody>
      </p:sp>
    </p:spTree>
    <p:extLst>
      <p:ext uri="{BB962C8B-B14F-4D97-AF65-F5344CB8AC3E}">
        <p14:creationId xmlns:p14="http://schemas.microsoft.com/office/powerpoint/2010/main" val="341590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2FCC2C-7F7F-4622-A779-455070806E67}" type="slidenum">
              <a:rPr lang="en-US" altLang="en-US"/>
              <a:pPr/>
              <a:t>‹#›</a:t>
            </a:fld>
            <a:endParaRPr lang="en-US" altLang="en-US"/>
          </a:p>
        </p:txBody>
      </p:sp>
    </p:spTree>
    <p:extLst>
      <p:ext uri="{BB962C8B-B14F-4D97-AF65-F5344CB8AC3E}">
        <p14:creationId xmlns:p14="http://schemas.microsoft.com/office/powerpoint/2010/main" val="222154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F608DC-153B-4D9D-9A32-FA12CDC8FEBA}" type="slidenum">
              <a:rPr lang="en-US" altLang="en-US"/>
              <a:pPr/>
              <a:t>‹#›</a:t>
            </a:fld>
            <a:endParaRPr lang="en-US" altLang="en-US"/>
          </a:p>
        </p:txBody>
      </p:sp>
    </p:spTree>
    <p:extLst>
      <p:ext uri="{BB962C8B-B14F-4D97-AF65-F5344CB8AC3E}">
        <p14:creationId xmlns:p14="http://schemas.microsoft.com/office/powerpoint/2010/main" val="143348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C62AA6-3AA3-43ED-A784-0CB1DE2487E3}" type="slidenum">
              <a:rPr lang="en-US" altLang="en-US"/>
              <a:pPr/>
              <a:t>‹#›</a:t>
            </a:fld>
            <a:endParaRPr lang="en-US" altLang="en-US"/>
          </a:p>
        </p:txBody>
      </p:sp>
    </p:spTree>
    <p:extLst>
      <p:ext uri="{BB962C8B-B14F-4D97-AF65-F5344CB8AC3E}">
        <p14:creationId xmlns:p14="http://schemas.microsoft.com/office/powerpoint/2010/main" val="92922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E1347C-E588-493E-A798-2E69F522BFD0}" type="slidenum">
              <a:rPr lang="en-US" altLang="en-US"/>
              <a:pPr/>
              <a:t>‹#›</a:t>
            </a:fld>
            <a:endParaRPr lang="en-US" altLang="en-US"/>
          </a:p>
        </p:txBody>
      </p:sp>
    </p:spTree>
    <p:extLst>
      <p:ext uri="{BB962C8B-B14F-4D97-AF65-F5344CB8AC3E}">
        <p14:creationId xmlns:p14="http://schemas.microsoft.com/office/powerpoint/2010/main" val="348463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A068B72-CD08-4573-8B43-307D4434A233}" type="slidenum">
              <a:rPr lang="en-US" altLang="en-US"/>
              <a:pPr/>
              <a:t>‹#›</a:t>
            </a:fld>
            <a:endParaRPr lang="en-US" altLang="en-US"/>
          </a:p>
        </p:txBody>
      </p:sp>
    </p:spTree>
    <p:extLst>
      <p:ext uri="{BB962C8B-B14F-4D97-AF65-F5344CB8AC3E}">
        <p14:creationId xmlns:p14="http://schemas.microsoft.com/office/powerpoint/2010/main" val="233124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DBA92D2-5C2E-4837-AFD9-8A017F8A587D}" type="slidenum">
              <a:rPr lang="en-US" altLang="en-US"/>
              <a:pPr/>
              <a:t>‹#›</a:t>
            </a:fld>
            <a:endParaRPr lang="en-US" altLang="en-US"/>
          </a:p>
        </p:txBody>
      </p:sp>
    </p:spTree>
    <p:extLst>
      <p:ext uri="{BB962C8B-B14F-4D97-AF65-F5344CB8AC3E}">
        <p14:creationId xmlns:p14="http://schemas.microsoft.com/office/powerpoint/2010/main" val="136043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9155BF0-5075-4F2B-A88A-985C9F6514D5}" type="slidenum">
              <a:rPr lang="en-US" altLang="en-US"/>
              <a:pPr/>
              <a:t>‹#›</a:t>
            </a:fld>
            <a:endParaRPr lang="en-US" altLang="en-US"/>
          </a:p>
        </p:txBody>
      </p:sp>
    </p:spTree>
    <p:extLst>
      <p:ext uri="{BB962C8B-B14F-4D97-AF65-F5344CB8AC3E}">
        <p14:creationId xmlns:p14="http://schemas.microsoft.com/office/powerpoint/2010/main" val="122887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DCFB825-0D8C-4281-BDFD-0E73E10BBC34}" type="slidenum">
              <a:rPr lang="en-US" altLang="en-US"/>
              <a:pPr/>
              <a:t>‹#›</a:t>
            </a:fld>
            <a:endParaRPr lang="en-US" altLang="en-US"/>
          </a:p>
        </p:txBody>
      </p:sp>
    </p:spTree>
    <p:extLst>
      <p:ext uri="{BB962C8B-B14F-4D97-AF65-F5344CB8AC3E}">
        <p14:creationId xmlns:p14="http://schemas.microsoft.com/office/powerpoint/2010/main" val="337338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A2D92C-658D-40BF-959D-FEAF65ED48DF}" type="slidenum">
              <a:rPr lang="en-US" altLang="en-US"/>
              <a:pPr/>
              <a:t>‹#›</a:t>
            </a:fld>
            <a:endParaRPr lang="en-US" altLang="en-US"/>
          </a:p>
        </p:txBody>
      </p:sp>
    </p:spTree>
    <p:extLst>
      <p:ext uri="{BB962C8B-B14F-4D97-AF65-F5344CB8AC3E}">
        <p14:creationId xmlns:p14="http://schemas.microsoft.com/office/powerpoint/2010/main" val="9260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BDAFF1-8CF5-44DC-98E0-466420975EF6}" type="slidenum">
              <a:rPr lang="en-US" altLang="en-US"/>
              <a:pPr/>
              <a:t>‹#›</a:t>
            </a:fld>
            <a:endParaRPr lang="en-US" altLang="en-US"/>
          </a:p>
        </p:txBody>
      </p:sp>
    </p:spTree>
    <p:extLst>
      <p:ext uri="{BB962C8B-B14F-4D97-AF65-F5344CB8AC3E}">
        <p14:creationId xmlns:p14="http://schemas.microsoft.com/office/powerpoint/2010/main" val="201787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72EA4DC-8502-4EF2-BD43-0BCDAB675F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hyperphysics.phy-astr.gsu.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reverb.mp3"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ASAdemo35.mp3"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png"/><Relationship Id="rId4" Type="http://schemas.openxmlformats.org/officeDocument/2006/relationships/image" Target="../media/image24.wmf"/></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audio" Target="ASAdemo2.mp3"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audio" Target="ASAdemo3.mp3" TargetMode="External"/><Relationship Id="rId5" Type="http://schemas.openxmlformats.org/officeDocument/2006/relationships/image" Target="../media/image35.png"/><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audio" Target="ASAdemo8.mp3" TargetMode="External"/><Relationship Id="rId5" Type="http://schemas.openxmlformats.org/officeDocument/2006/relationships/image" Target="../media/image35.png"/><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home.c4.scale.mp3" TargetMode="External"/><Relationship Id="rId1" Type="http://schemas.openxmlformats.org/officeDocument/2006/relationships/audio" Target="home.c4.scale.A.mp3" TargetMode="Externa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notesSlide" Target="../notesSlides/notesSlide44.xml"/></Relationships>
</file>

<file path=ppt/slides/_rels/slide6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cosmic_clip_03.mp3" TargetMode="External"/><Relationship Id="rId7" Type="http://schemas.openxmlformats.org/officeDocument/2006/relationships/image" Target="../media/image21.png"/><Relationship Id="rId2" Type="http://schemas.openxmlformats.org/officeDocument/2006/relationships/audio" Target="cosmic_clip_01.mp3" TargetMode="External"/><Relationship Id="rId1" Type="http://schemas.openxmlformats.org/officeDocument/2006/relationships/audio" Target="cosmic_clip.mp3" TargetMode="Externa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audio" Target="cosmic_clip_02.mp3"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644741" y="807868"/>
            <a:ext cx="7772400" cy="1470025"/>
          </a:xfrm>
        </p:spPr>
        <p:txBody>
          <a:bodyPr/>
          <a:lstStyle/>
          <a:p>
            <a:pPr eaLnBrk="1" hangingPunct="1"/>
            <a:r>
              <a:rPr lang="en-US" altLang="en-US" dirty="0" smtClean="0">
                <a:ea typeface="ＭＳ Ｐゴシック" pitchFamily="-110" charset="-128"/>
              </a:rPr>
              <a:t>Sound Energy and the Perception of Loudness</a:t>
            </a:r>
          </a:p>
        </p:txBody>
      </p:sp>
      <p:pic>
        <p:nvPicPr>
          <p:cNvPr id="2" name="Snagit_PPT740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697" y="2409756"/>
            <a:ext cx="5200000" cy="3352381"/>
          </a:xfrm>
          <a:prstGeom prst="rect">
            <a:avLst/>
          </a:prstGeom>
        </p:spPr>
      </p:pic>
      <p:sp>
        <p:nvSpPr>
          <p:cNvPr id="3" name="TextBox 2"/>
          <p:cNvSpPr txBox="1"/>
          <p:nvPr/>
        </p:nvSpPr>
        <p:spPr>
          <a:xfrm>
            <a:off x="5797118" y="6205491"/>
            <a:ext cx="2867488" cy="400110"/>
          </a:xfrm>
          <a:prstGeom prst="rect">
            <a:avLst/>
          </a:prstGeom>
          <a:noFill/>
        </p:spPr>
        <p:txBody>
          <a:bodyPr wrap="square" rtlCol="0">
            <a:spAutoFit/>
          </a:bodyPr>
          <a:lstStyle/>
          <a:p>
            <a:pPr algn="r"/>
            <a:r>
              <a:rPr lang="en-CA" sz="1000" dirty="0" smtClean="0"/>
              <a:t>Acknowledgments to Dr. Alice Quillen – University of Rochester</a:t>
            </a:r>
            <a:endParaRPr lang="en-CA"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qual_loud_curv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762000"/>
            <a:ext cx="5867400" cy="5551488"/>
          </a:xfrm>
          <a:noFill/>
        </p:spPr>
      </p:pic>
      <p:sp>
        <p:nvSpPr>
          <p:cNvPr id="46083" name="Rectangle 3"/>
          <p:cNvSpPr>
            <a:spLocks noGrp="1" noChangeArrowheads="1"/>
          </p:cNvSpPr>
          <p:nvPr>
            <p:ph type="title"/>
          </p:nvPr>
        </p:nvSpPr>
        <p:spPr>
          <a:xfrm>
            <a:off x="6324600" y="1676400"/>
            <a:ext cx="2362200" cy="3124200"/>
          </a:xfrm>
        </p:spPr>
        <p:txBody>
          <a:bodyPr/>
          <a:lstStyle/>
          <a:p>
            <a:pPr algn="l" eaLnBrk="1" hangingPunct="1"/>
            <a:r>
              <a:rPr lang="en-US" altLang="en-US" sz="3600" smtClean="0">
                <a:ea typeface="ＭＳ Ｐゴシック" pitchFamily="-110" charset="-128"/>
              </a:rPr>
              <a:t>Points along one curve are all the same perceived loudness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qual_loud_curv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762000"/>
            <a:ext cx="5867400" cy="5551488"/>
          </a:xfrm>
          <a:noFill/>
        </p:spPr>
      </p:pic>
      <p:sp>
        <p:nvSpPr>
          <p:cNvPr id="48131" name="Rectangle 3"/>
          <p:cNvSpPr>
            <a:spLocks noGrp="1" noChangeArrowheads="1"/>
          </p:cNvSpPr>
          <p:nvPr>
            <p:ph type="title"/>
          </p:nvPr>
        </p:nvSpPr>
        <p:spPr>
          <a:xfrm>
            <a:off x="6324600" y="1676400"/>
            <a:ext cx="2362200" cy="3124200"/>
          </a:xfrm>
        </p:spPr>
        <p:txBody>
          <a:bodyPr/>
          <a:lstStyle/>
          <a:p>
            <a:pPr algn="l" eaLnBrk="1" hangingPunct="1">
              <a:lnSpc>
                <a:spcPct val="95000"/>
              </a:lnSpc>
            </a:pPr>
            <a:r>
              <a:rPr lang="en-US" altLang="en-US" sz="2400" smtClean="0">
                <a:ea typeface="ＭＳ Ｐゴシック" pitchFamily="-110" charset="-128"/>
              </a:rPr>
              <a:t>Loud music need less bass.   </a:t>
            </a:r>
            <a:br>
              <a:rPr lang="en-US" altLang="en-US" sz="2400" smtClean="0">
                <a:ea typeface="ＭＳ Ｐゴシック" pitchFamily="-110" charset="-128"/>
              </a:rPr>
            </a:br>
            <a:r>
              <a:rPr lang="en-US" altLang="en-US" sz="2400" smtClean="0">
                <a:ea typeface="ＭＳ Ｐゴシック" pitchFamily="-110" charset="-128"/>
              </a:rPr>
              <a:t/>
            </a:r>
            <a:br>
              <a:rPr lang="en-US" altLang="en-US" sz="2400" smtClean="0">
                <a:ea typeface="ＭＳ Ｐゴシック" pitchFamily="-110" charset="-128"/>
              </a:rPr>
            </a:br>
            <a:r>
              <a:rPr lang="en-US" altLang="en-US" sz="2400" smtClean="0">
                <a:ea typeface="ＭＳ Ｐゴシック" pitchFamily="-110" charset="-128"/>
              </a:rPr>
              <a:t>The mix you need depends on the db level. </a:t>
            </a:r>
            <a:br>
              <a:rPr lang="en-US" altLang="en-US" sz="2400" smtClean="0">
                <a:ea typeface="ＭＳ Ｐゴシック" pitchFamily="-110" charset="-128"/>
              </a:rPr>
            </a:br>
            <a:r>
              <a:rPr lang="en-US" altLang="en-US" sz="2400" smtClean="0">
                <a:ea typeface="ＭＳ Ｐゴシック" pitchFamily="-110" charset="-128"/>
              </a:rPr>
              <a:t/>
            </a:r>
            <a:br>
              <a:rPr lang="en-US" altLang="en-US" sz="2400" smtClean="0">
                <a:ea typeface="ＭＳ Ｐゴシック" pitchFamily="-110" charset="-128"/>
              </a:rPr>
            </a:br>
            <a:r>
              <a:rPr lang="en-US" altLang="en-US" sz="2400" smtClean="0">
                <a:ea typeface="ＭＳ Ｐゴシック" pitchFamily="-110" charset="-128"/>
              </a:rPr>
              <a:t>If you change the volume you need to change the mix.</a:t>
            </a:r>
          </a:p>
        </p:txBody>
      </p:sp>
      <p:sp>
        <p:nvSpPr>
          <p:cNvPr id="48132" name="Oval 4"/>
          <p:cNvSpPr>
            <a:spLocks noChangeArrowheads="1"/>
          </p:cNvSpPr>
          <p:nvPr/>
        </p:nvSpPr>
        <p:spPr bwMode="auto">
          <a:xfrm>
            <a:off x="2438400" y="3886200"/>
            <a:ext cx="228600" cy="228600"/>
          </a:xfrm>
          <a:prstGeom prst="ellipse">
            <a:avLst/>
          </a:prstGeom>
          <a:solidFill>
            <a:srgbClr val="FF0000"/>
          </a:solidFill>
          <a:ln w="15875">
            <a:solidFill>
              <a:schemeClr val="tx1"/>
            </a:solidFill>
            <a:round/>
            <a:headEnd/>
            <a:tailEnd/>
          </a:ln>
        </p:spPr>
        <p:txBody>
          <a:bodyPr wrap="none" anchor="ct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endParaRPr lang="en-US" altLang="en-US"/>
          </a:p>
        </p:txBody>
      </p:sp>
      <p:sp>
        <p:nvSpPr>
          <p:cNvPr id="48133" name="Oval 5"/>
          <p:cNvSpPr>
            <a:spLocks noChangeArrowheads="1"/>
          </p:cNvSpPr>
          <p:nvPr/>
        </p:nvSpPr>
        <p:spPr bwMode="auto">
          <a:xfrm>
            <a:off x="4016375" y="4845050"/>
            <a:ext cx="228600" cy="228600"/>
          </a:xfrm>
          <a:prstGeom prst="ellipse">
            <a:avLst/>
          </a:prstGeom>
          <a:solidFill>
            <a:srgbClr val="FF0000"/>
          </a:solidFill>
          <a:ln w="15875">
            <a:solidFill>
              <a:schemeClr val="tx1"/>
            </a:solidFill>
            <a:round/>
            <a:headEnd/>
            <a:tailEnd/>
          </a:ln>
        </p:spPr>
        <p:txBody>
          <a:bodyPr wrap="none" anchor="ct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endParaRPr lang="en-US" altLang="en-US"/>
          </a:p>
        </p:txBody>
      </p:sp>
      <p:sp>
        <p:nvSpPr>
          <p:cNvPr id="48134" name="Oval 6"/>
          <p:cNvSpPr>
            <a:spLocks noChangeArrowheads="1"/>
          </p:cNvSpPr>
          <p:nvPr/>
        </p:nvSpPr>
        <p:spPr bwMode="auto">
          <a:xfrm>
            <a:off x="2457450" y="2838450"/>
            <a:ext cx="228600" cy="228600"/>
          </a:xfrm>
          <a:prstGeom prst="ellipse">
            <a:avLst/>
          </a:prstGeom>
          <a:solidFill>
            <a:srgbClr val="00FFFF"/>
          </a:solidFill>
          <a:ln w="15875">
            <a:solidFill>
              <a:schemeClr val="tx1"/>
            </a:solidFill>
            <a:round/>
            <a:headEnd/>
            <a:tailEnd/>
          </a:ln>
        </p:spPr>
        <p:txBody>
          <a:bodyPr wrap="none" anchor="ct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endParaRPr lang="en-US" altLang="en-US"/>
          </a:p>
        </p:txBody>
      </p:sp>
      <p:sp>
        <p:nvSpPr>
          <p:cNvPr id="48135" name="Oval 7"/>
          <p:cNvSpPr>
            <a:spLocks noChangeArrowheads="1"/>
          </p:cNvSpPr>
          <p:nvPr/>
        </p:nvSpPr>
        <p:spPr bwMode="auto">
          <a:xfrm>
            <a:off x="4010025" y="2868613"/>
            <a:ext cx="228600" cy="228600"/>
          </a:xfrm>
          <a:prstGeom prst="ellipse">
            <a:avLst/>
          </a:prstGeom>
          <a:solidFill>
            <a:srgbClr val="00FFFF"/>
          </a:solidFill>
          <a:ln w="15875">
            <a:solidFill>
              <a:schemeClr val="tx1"/>
            </a:solidFill>
            <a:round/>
            <a:headEnd/>
            <a:tailEnd/>
          </a:ln>
        </p:spPr>
        <p:txBody>
          <a:bodyPr wrap="none" anchor="ct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609600"/>
            <a:ext cx="7772400" cy="457200"/>
          </a:xfrm>
        </p:spPr>
        <p:txBody>
          <a:bodyPr/>
          <a:lstStyle/>
          <a:p>
            <a:pPr eaLnBrk="1" hangingPunct="1"/>
            <a:r>
              <a:rPr lang="en-US" altLang="en-US" sz="4000" smtClean="0">
                <a:solidFill>
                  <a:srgbClr val="FF9933"/>
                </a:solidFill>
                <a:ea typeface="ＭＳ Ｐゴシック" pitchFamily="-110" charset="-128"/>
              </a:rPr>
              <a:t>Fletcher-Munson diagram</a:t>
            </a:r>
          </a:p>
        </p:txBody>
      </p:sp>
      <p:pic>
        <p:nvPicPr>
          <p:cNvPr id="50179" name="Picture 7" descr="elc_anota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243013"/>
            <a:ext cx="8458200" cy="5538787"/>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ea typeface="ＭＳ Ｐゴシック" pitchFamily="-110" charset="-128"/>
              </a:rPr>
              <a:t>Phons</a:t>
            </a:r>
          </a:p>
        </p:txBody>
      </p:sp>
      <p:sp>
        <p:nvSpPr>
          <p:cNvPr id="52227" name="Rectangle 3"/>
          <p:cNvSpPr>
            <a:spLocks noGrp="1" noChangeArrowheads="1"/>
          </p:cNvSpPr>
          <p:nvPr>
            <p:ph type="body" idx="1"/>
          </p:nvPr>
        </p:nvSpPr>
        <p:spPr/>
        <p:txBody>
          <a:bodyPr/>
          <a:lstStyle/>
          <a:p>
            <a:pPr eaLnBrk="1" hangingPunct="1"/>
            <a:r>
              <a:rPr lang="en-US" altLang="en-US" smtClean="0">
                <a:ea typeface="ＭＳ Ｐゴシック" pitchFamily="-110" charset="-128"/>
              </a:rPr>
              <a:t>The 10 phon curve is that which passes through 10db at 1000Hz.</a:t>
            </a:r>
          </a:p>
          <a:p>
            <a:pPr eaLnBrk="1" hangingPunct="1"/>
            <a:r>
              <a:rPr lang="en-US" altLang="en-US" smtClean="0">
                <a:ea typeface="ＭＳ Ｐゴシック" pitchFamily="-110" charset="-128"/>
              </a:rPr>
              <a:t>The 30 phon curve is that which passes through 30db at 1000Hz.</a:t>
            </a:r>
          </a:p>
          <a:p>
            <a:pPr eaLnBrk="1" hangingPunct="1"/>
            <a:r>
              <a:rPr lang="en-US" altLang="en-US" smtClean="0">
                <a:ea typeface="ＭＳ Ｐゴシック" pitchFamily="-110" charset="-128"/>
              </a:rPr>
              <a:t>Phons are the perceived loudness level equivalent to that at 1000Hz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4000" smtClean="0">
                <a:ea typeface="ＭＳ Ｐゴシック" pitchFamily="-110" charset="-128"/>
              </a:rPr>
              <a:t>How is the Fletcher-Munson diagram measured?</a:t>
            </a:r>
          </a:p>
        </p:txBody>
      </p:sp>
      <p:sp>
        <p:nvSpPr>
          <p:cNvPr id="54275" name="Rectangle 3"/>
          <p:cNvSpPr>
            <a:spLocks noGrp="1" noChangeArrowheads="1"/>
          </p:cNvSpPr>
          <p:nvPr>
            <p:ph type="body" idx="1"/>
          </p:nvPr>
        </p:nvSpPr>
        <p:spPr>
          <a:xfrm>
            <a:off x="685800" y="1828800"/>
            <a:ext cx="7772400" cy="4724400"/>
          </a:xfrm>
        </p:spPr>
        <p:txBody>
          <a:bodyPr/>
          <a:lstStyle/>
          <a:p>
            <a:pPr marL="609600" indent="-609600" eaLnBrk="1" hangingPunct="1">
              <a:lnSpc>
                <a:spcPct val="80000"/>
              </a:lnSpc>
            </a:pPr>
            <a:r>
              <a:rPr lang="en-US" altLang="en-US" sz="2800" smtClean="0">
                <a:ea typeface="ＭＳ Ｐゴシック" pitchFamily="-110" charset="-128"/>
              </a:rPr>
              <a:t>It is a “perceived loudness” diagram?</a:t>
            </a:r>
          </a:p>
          <a:p>
            <a:pPr marL="609600" indent="-609600" eaLnBrk="1" hangingPunct="1">
              <a:lnSpc>
                <a:spcPct val="80000"/>
              </a:lnSpc>
            </a:pPr>
            <a:r>
              <a:rPr lang="en-US" altLang="en-US" sz="2800" smtClean="0">
                <a:ea typeface="ＭＳ Ｐゴシック" pitchFamily="-110" charset="-128"/>
              </a:rPr>
              <a:t>So how would you carry out an experiment to measure this?</a:t>
            </a:r>
          </a:p>
          <a:p>
            <a:pPr marL="609600" indent="-609600" eaLnBrk="1" hangingPunct="1">
              <a:lnSpc>
                <a:spcPct val="80000"/>
              </a:lnSpc>
            </a:pPr>
            <a:endParaRPr lang="en-US" altLang="en-US" sz="2800" smtClean="0">
              <a:ea typeface="ＭＳ Ｐゴシック" pitchFamily="-110" charset="-128"/>
            </a:endParaRPr>
          </a:p>
          <a:p>
            <a:pPr marL="609600" indent="-609600" eaLnBrk="1" hangingPunct="1">
              <a:lnSpc>
                <a:spcPct val="80000"/>
              </a:lnSpc>
              <a:buFontTx/>
              <a:buNone/>
            </a:pPr>
            <a:r>
              <a:rPr lang="en-US" altLang="en-US" sz="2800" smtClean="0">
                <a:ea typeface="ＭＳ Ｐゴシック" pitchFamily="-110" charset="-128"/>
              </a:rPr>
              <a:t>Done with sine waves.</a:t>
            </a:r>
          </a:p>
          <a:p>
            <a:pPr marL="609600" indent="-609600" eaLnBrk="1" hangingPunct="1">
              <a:lnSpc>
                <a:spcPct val="80000"/>
              </a:lnSpc>
              <a:buFontTx/>
              <a:buNone/>
            </a:pPr>
            <a:r>
              <a:rPr lang="en-US" altLang="en-US" sz="2800" smtClean="0">
                <a:ea typeface="ＭＳ Ｐゴシック" pitchFamily="-110" charset="-128"/>
              </a:rPr>
              <a:t>Psychoacoustic experiments:</a:t>
            </a:r>
          </a:p>
          <a:p>
            <a:pPr marL="609600" indent="-609600" eaLnBrk="1" hangingPunct="1">
              <a:lnSpc>
                <a:spcPct val="80000"/>
              </a:lnSpc>
              <a:buFontTx/>
              <a:buAutoNum type="arabicParenR"/>
            </a:pPr>
            <a:r>
              <a:rPr lang="en-US" altLang="en-US" sz="2800" smtClean="0">
                <a:ea typeface="ＭＳ Ｐゴシック" pitchFamily="-110" charset="-128"/>
              </a:rPr>
              <a:t>Matching the volume of one sound to that of another with a fixed frequency and volume (reference sound)</a:t>
            </a:r>
          </a:p>
          <a:p>
            <a:pPr marL="609600" indent="-609600" eaLnBrk="1" hangingPunct="1">
              <a:lnSpc>
                <a:spcPct val="80000"/>
              </a:lnSpc>
              <a:buFontTx/>
              <a:buAutoNum type="arabicParenR"/>
            </a:pPr>
            <a:r>
              <a:rPr lang="en-US" altLang="en-US" sz="2800" smtClean="0">
                <a:ea typeface="ＭＳ Ｐゴシック" pitchFamily="-110" charset="-128"/>
              </a:rPr>
              <a:t>Rating sounds on a numerical scale (magnitude estimation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ea typeface="ＭＳ Ｐゴシック" pitchFamily="-110" charset="-128"/>
              </a:rPr>
              <a:t>Models of Loudness</a:t>
            </a:r>
          </a:p>
        </p:txBody>
      </p:sp>
      <p:sp>
        <p:nvSpPr>
          <p:cNvPr id="56323" name="Rectangle 3"/>
          <p:cNvSpPr>
            <a:spLocks noGrp="1" noChangeArrowheads="1"/>
          </p:cNvSpPr>
          <p:nvPr>
            <p:ph type="body" idx="1"/>
          </p:nvPr>
        </p:nvSpPr>
        <p:spPr>
          <a:xfrm>
            <a:off x="685800" y="1870075"/>
            <a:ext cx="7772400" cy="4114800"/>
          </a:xfrm>
        </p:spPr>
        <p:txBody>
          <a:bodyPr/>
          <a:lstStyle/>
          <a:p>
            <a:pPr eaLnBrk="1" hangingPunct="1"/>
            <a:r>
              <a:rPr lang="en-US" altLang="en-US" sz="2400" smtClean="0">
                <a:ea typeface="ＭＳ Ｐゴシック" pitchFamily="-110" charset="-128"/>
              </a:rPr>
              <a:t>Loudness is somehow related to total neural activity --- </a:t>
            </a:r>
          </a:p>
          <a:p>
            <a:pPr eaLnBrk="1" hangingPunct="1"/>
            <a:r>
              <a:rPr lang="en-US" altLang="en-US" sz="2400" smtClean="0">
                <a:ea typeface="ＭＳ Ｐゴシック" pitchFamily="-110" charset="-128"/>
              </a:rPr>
              <a:t>Loudness is related to a summation of neural activity across different frequency channels</a:t>
            </a:r>
          </a:p>
        </p:txBody>
      </p:sp>
      <p:pic>
        <p:nvPicPr>
          <p:cNvPr id="56324" name="Picture 4" descr="loudre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3429000"/>
            <a:ext cx="48768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ea typeface="ＭＳ Ｐゴシック" pitchFamily="-110" charset="-128"/>
              </a:rPr>
              <a:t>Perceived loudness scale-Sones</a:t>
            </a:r>
          </a:p>
        </p:txBody>
      </p:sp>
      <p:sp>
        <p:nvSpPr>
          <p:cNvPr id="58371" name="Rectangle 3"/>
          <p:cNvSpPr>
            <a:spLocks noGrp="1" noChangeArrowheads="1"/>
          </p:cNvSpPr>
          <p:nvPr>
            <p:ph type="body" idx="1"/>
          </p:nvPr>
        </p:nvSpPr>
        <p:spPr/>
        <p:txBody>
          <a:bodyPr/>
          <a:lstStyle/>
          <a:p>
            <a:pPr eaLnBrk="1" hangingPunct="1"/>
            <a:r>
              <a:rPr lang="en-US" altLang="en-US" sz="2000" smtClean="0">
                <a:ea typeface="ＭＳ Ｐゴシック" pitchFamily="-110" charset="-128"/>
              </a:rPr>
              <a:t>A sound that we say is twice as loud is not twice as powerful.</a:t>
            </a:r>
          </a:p>
          <a:p>
            <a:pPr eaLnBrk="1" hangingPunct="1"/>
            <a:r>
              <a:rPr lang="en-US" altLang="en-US" sz="2000" smtClean="0">
                <a:ea typeface="ＭＳ Ｐゴシック" pitchFamily="-110" charset="-128"/>
              </a:rPr>
              <a:t>Rule of thumb: twice as loud (perceived) is equivalent to 10 times in power or 10 dB</a:t>
            </a:r>
          </a:p>
          <a:p>
            <a:pPr eaLnBrk="1" hangingPunct="1"/>
            <a:endParaRPr lang="en-US" altLang="en-US" sz="2400" smtClean="0">
              <a:ea typeface="ＭＳ Ｐゴシック" pitchFamily="-110" charset="-128"/>
            </a:endParaRPr>
          </a:p>
        </p:txBody>
      </p:sp>
      <p:pic>
        <p:nvPicPr>
          <p:cNvPr id="58372" name="Picture 4" descr="loudre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3314700"/>
            <a:ext cx="48768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altLang="en-US" smtClean="0">
                <a:ea typeface="ＭＳ Ｐゴシック" pitchFamily="-110" charset="-128"/>
              </a:rPr>
              <a:t> Violin sections in orchestra</a:t>
            </a:r>
          </a:p>
        </p:txBody>
      </p:sp>
      <p:sp>
        <p:nvSpPr>
          <p:cNvPr id="60420" name="Rectangle 3"/>
          <p:cNvSpPr>
            <a:spLocks noGrp="1" noChangeArrowheads="1"/>
          </p:cNvSpPr>
          <p:nvPr>
            <p:ph type="body" idx="1"/>
          </p:nvPr>
        </p:nvSpPr>
        <p:spPr/>
        <p:txBody>
          <a:bodyPr/>
          <a:lstStyle/>
          <a:p>
            <a:pPr eaLnBrk="1" hangingPunct="1">
              <a:lnSpc>
                <a:spcPct val="90000"/>
              </a:lnSpc>
            </a:pPr>
            <a:r>
              <a:rPr lang="en-US" altLang="en-US" smtClean="0">
                <a:ea typeface="ＭＳ Ｐゴシック" pitchFamily="-110" charset="-128"/>
              </a:rPr>
              <a:t>How many violins are needed to make a sound that is “twice as loud” as a single violin?</a:t>
            </a:r>
          </a:p>
          <a:p>
            <a:pPr lvl="1" eaLnBrk="1" hangingPunct="1">
              <a:lnSpc>
                <a:spcPct val="90000"/>
              </a:lnSpc>
            </a:pPr>
            <a:r>
              <a:rPr lang="en-US" altLang="en-US" smtClean="0">
                <a:ea typeface="ＭＳ Ｐゴシック" pitchFamily="-110" charset="-128"/>
              </a:rPr>
              <a:t>10 in power or 10dB</a:t>
            </a:r>
          </a:p>
          <a:p>
            <a:pPr lvl="1" eaLnBrk="1" hangingPunct="1">
              <a:lnSpc>
                <a:spcPct val="90000"/>
              </a:lnSpc>
            </a:pPr>
            <a:r>
              <a:rPr lang="en-US" altLang="en-US" smtClean="0">
                <a:ea typeface="ＭＳ Ｐゴシック" pitchFamily="-110" charset="-128"/>
              </a:rPr>
              <a:t>If all playing in phase        </a:t>
            </a:r>
            <a:r>
              <a:rPr lang="en-US" altLang="en-US" smtClean="0">
                <a:ea typeface="ＭＳ Ｐゴシック" pitchFamily="-110" charset="-128"/>
                <a:sym typeface="Mathematica1" pitchFamily="2" charset="2"/>
              </a:rPr>
              <a:t>  </a:t>
            </a:r>
          </a:p>
          <a:p>
            <a:pPr lvl="1" eaLnBrk="1" hangingPunct="1">
              <a:lnSpc>
                <a:spcPct val="90000"/>
              </a:lnSpc>
              <a:buFontTx/>
              <a:buNone/>
            </a:pPr>
            <a:r>
              <a:rPr lang="en-US" altLang="en-US" smtClean="0">
                <a:ea typeface="ＭＳ Ｐゴシック" pitchFamily="-110" charset="-128"/>
                <a:sym typeface="Mathematica1" pitchFamily="2" charset="2"/>
              </a:rPr>
              <a:t>		or about 3 violins.</a:t>
            </a:r>
          </a:p>
          <a:p>
            <a:pPr lvl="1" eaLnBrk="1" hangingPunct="1">
              <a:lnSpc>
                <a:spcPct val="90000"/>
              </a:lnSpc>
            </a:pPr>
            <a:r>
              <a:rPr lang="en-US" altLang="en-US" smtClean="0">
                <a:ea typeface="ＭＳ Ｐゴシック" pitchFamily="-110" charset="-128"/>
                <a:sym typeface="Mathematica1" pitchFamily="2" charset="2"/>
              </a:rPr>
              <a:t>But that is not likely so may need about 10 violins</a:t>
            </a:r>
          </a:p>
          <a:p>
            <a:pPr lvl="1" eaLnBrk="1" hangingPunct="1">
              <a:lnSpc>
                <a:spcPct val="90000"/>
              </a:lnSpc>
            </a:pPr>
            <a:r>
              <a:rPr lang="en-US" altLang="en-US" smtClean="0">
                <a:ea typeface="ＭＳ Ｐゴシック" pitchFamily="-110" charset="-128"/>
                <a:sym typeface="Mathematica1" pitchFamily="2" charset="2"/>
              </a:rPr>
              <a:t>Many violins are needed to balance sound and a few don’t make much of a difference!</a:t>
            </a:r>
            <a:r>
              <a:rPr lang="en-US" altLang="en-US" smtClean="0">
                <a:ea typeface="ＭＳ Ｐゴシック" pitchFamily="-110" charset="-128"/>
              </a:rPr>
              <a:t> </a:t>
            </a:r>
          </a:p>
        </p:txBody>
      </p:sp>
      <p:graphicFrame>
        <p:nvGraphicFramePr>
          <p:cNvPr id="60418" name="Object 2"/>
          <p:cNvGraphicFramePr>
            <a:graphicFrameLocks noChangeAspect="1"/>
          </p:cNvGraphicFramePr>
          <p:nvPr/>
        </p:nvGraphicFramePr>
        <p:xfrm>
          <a:off x="4819650" y="2371725"/>
          <a:ext cx="292100" cy="228600"/>
        </p:xfrm>
        <a:graphic>
          <a:graphicData uri="http://schemas.openxmlformats.org/presentationml/2006/ole">
            <mc:AlternateContent xmlns:mc="http://schemas.openxmlformats.org/markup-compatibility/2006">
              <mc:Choice xmlns:v="urn:schemas-microsoft-com:vml" Requires="v">
                <p:oleObj spid="_x0000_s60428" name="Equation" r:id="rId4" imgW="291960" imgH="228600" progId="Equation.DSMT4">
                  <p:embed/>
                </p:oleObj>
              </mc:Choice>
              <mc:Fallback>
                <p:oleObj name="Equation" r:id="rId4" imgW="29196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50" y="2371725"/>
                        <a:ext cx="292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0421" name="Picture 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95875" y="3978275"/>
            <a:ext cx="16637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ea typeface="ＭＳ Ｐゴシック" pitchFamily="-110" charset="-128"/>
              </a:rPr>
              <a:t>Dynamic range</a:t>
            </a:r>
          </a:p>
        </p:txBody>
      </p:sp>
      <p:sp>
        <p:nvSpPr>
          <p:cNvPr id="62467" name="Rectangle 3"/>
          <p:cNvSpPr>
            <a:spLocks noGrp="1" noChangeArrowheads="1"/>
          </p:cNvSpPr>
          <p:nvPr>
            <p:ph type="body" idx="1"/>
          </p:nvPr>
        </p:nvSpPr>
        <p:spPr/>
        <p:txBody>
          <a:bodyPr/>
          <a:lstStyle/>
          <a:p>
            <a:pPr eaLnBrk="1" hangingPunct="1"/>
            <a:r>
              <a:rPr lang="en-US" altLang="en-US" smtClean="0">
                <a:ea typeface="ＭＳ Ｐゴシック" pitchFamily="-110" charset="-128"/>
              </a:rPr>
              <a:t>Threshold of pain is about 140 dB above the threshold of hearing.   </a:t>
            </a:r>
          </a:p>
          <a:p>
            <a:pPr eaLnBrk="1" hangingPunct="1"/>
            <a:r>
              <a:rPr lang="en-US" altLang="en-US" smtClean="0">
                <a:ea typeface="ＭＳ Ｐゴシック" pitchFamily="-110" charset="-128"/>
              </a:rPr>
              <a:t>A difference of 10</a:t>
            </a:r>
            <a:r>
              <a:rPr lang="en-US" altLang="en-US" baseline="30000" smtClean="0">
                <a:ea typeface="ＭＳ Ｐゴシック" pitchFamily="-110" charset="-128"/>
              </a:rPr>
              <a:t>14</a:t>
            </a:r>
            <a:r>
              <a:rPr lang="en-US" altLang="en-US" smtClean="0">
                <a:ea typeface="ＭＳ Ｐゴシック" pitchFamily="-110" charset="-128"/>
              </a:rPr>
              <a:t> in power. </a:t>
            </a:r>
          </a:p>
          <a:p>
            <a:pPr eaLnBrk="1" hangingPunct="1"/>
            <a:r>
              <a:rPr lang="en-US" altLang="en-US" smtClean="0">
                <a:ea typeface="ＭＳ Ｐゴシック" pitchFamily="-110" charset="-128"/>
              </a:rPr>
              <a:t>How is this large range achieved?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09600"/>
            <a:ext cx="2424113" cy="1143000"/>
          </a:xfrm>
        </p:spPr>
        <p:txBody>
          <a:bodyPr/>
          <a:lstStyle/>
          <a:p>
            <a:pPr eaLnBrk="1" hangingPunct="1"/>
            <a:endParaRPr lang="en-US" altLang="en-US" sz="3600" smtClean="0">
              <a:ea typeface="ＭＳ Ｐゴシック" pitchFamily="-110" charset="-128"/>
            </a:endParaRPr>
          </a:p>
        </p:txBody>
      </p:sp>
      <p:sp>
        <p:nvSpPr>
          <p:cNvPr id="64515" name="Rectangle 3"/>
          <p:cNvSpPr>
            <a:spLocks noGrp="1" noChangeArrowheads="1"/>
          </p:cNvSpPr>
          <p:nvPr>
            <p:ph type="body" idx="1"/>
          </p:nvPr>
        </p:nvSpPr>
        <p:spPr>
          <a:xfrm>
            <a:off x="4033838" y="4322763"/>
            <a:ext cx="4424362" cy="2047875"/>
          </a:xfrm>
        </p:spPr>
        <p:txBody>
          <a:bodyPr/>
          <a:lstStyle/>
          <a:p>
            <a:pPr marL="0" indent="0" eaLnBrk="1" hangingPunct="1">
              <a:lnSpc>
                <a:spcPct val="90000"/>
              </a:lnSpc>
              <a:spcBef>
                <a:spcPct val="10000"/>
              </a:spcBef>
              <a:buFontTx/>
              <a:buNone/>
            </a:pPr>
            <a:r>
              <a:rPr lang="en-US" altLang="en-US" sz="1600" smtClean="0">
                <a:ea typeface="ＭＳ Ｐゴシック" pitchFamily="-110" charset="-128"/>
              </a:rPr>
              <a:t>In response to loud sounds, the tensor tympani muscle tightens the eardrum and through the tendon between the hammer and anvil and shifts the stirrup backward from the oval window of the inner ear. This shifting of the ossicles reduces the transmitted force to the inner ear, protecting it. However, it is a relatively slow action and cannot protect the ear from sudden loud sounds like a gunshot. The process is less effective in older ears. </a:t>
            </a:r>
            <a:r>
              <a:rPr lang="en-US" altLang="en-US" sz="1600" smtClean="0">
                <a:ea typeface="ＭＳ Ｐゴシック" pitchFamily="-110" charset="-128"/>
                <a:hlinkClick r:id="rId3"/>
              </a:rPr>
              <a:t>http://hyperphysics.phy-astr.gsu.edu</a:t>
            </a:r>
            <a:endParaRPr lang="en-US" altLang="en-US" sz="1600" smtClean="0">
              <a:ea typeface="ＭＳ Ｐゴシック" pitchFamily="-110" charset="-128"/>
            </a:endParaRPr>
          </a:p>
          <a:p>
            <a:pPr marL="0" indent="0" eaLnBrk="1" hangingPunct="1">
              <a:lnSpc>
                <a:spcPct val="90000"/>
              </a:lnSpc>
              <a:spcBef>
                <a:spcPct val="10000"/>
              </a:spcBef>
              <a:buFontTx/>
              <a:buNone/>
            </a:pPr>
            <a:endParaRPr lang="en-US" altLang="en-US" sz="1600" smtClean="0">
              <a:ea typeface="ＭＳ Ｐゴシック" pitchFamily="-110" charset="-128"/>
            </a:endParaRPr>
          </a:p>
        </p:txBody>
      </p:sp>
      <p:pic>
        <p:nvPicPr>
          <p:cNvPr id="64516" name="Picture 4" descr="prot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06413"/>
            <a:ext cx="5486400"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protec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75" y="2868613"/>
            <a:ext cx="31146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6"/>
          <p:cNvSpPr txBox="1">
            <a:spLocks noChangeArrowheads="1"/>
          </p:cNvSpPr>
          <p:nvPr/>
        </p:nvSpPr>
        <p:spPr bwMode="auto">
          <a:xfrm>
            <a:off x="765175" y="839788"/>
            <a:ext cx="1865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3600" b="0"/>
              <a:t>Loud!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1411" y="298882"/>
            <a:ext cx="7772400" cy="1143000"/>
          </a:xfrm>
        </p:spPr>
        <p:txBody>
          <a:bodyPr/>
          <a:lstStyle/>
          <a:p>
            <a:pPr eaLnBrk="1" hangingPunct="1"/>
            <a:r>
              <a:rPr lang="en-US" altLang="en-US" dirty="0" smtClean="0">
                <a:ea typeface="ＭＳ Ｐゴシック" pitchFamily="-110" charset="-128"/>
              </a:rPr>
              <a:t>Physical units</a:t>
            </a:r>
          </a:p>
        </p:txBody>
      </p:sp>
      <p:sp>
        <p:nvSpPr>
          <p:cNvPr id="16387" name="Rectangle 3"/>
          <p:cNvSpPr>
            <a:spLocks noGrp="1" noChangeArrowheads="1"/>
          </p:cNvSpPr>
          <p:nvPr>
            <p:ph type="body" idx="1"/>
          </p:nvPr>
        </p:nvSpPr>
        <p:spPr>
          <a:xfrm>
            <a:off x="685800" y="1438183"/>
            <a:ext cx="7772400" cy="4657817"/>
          </a:xfrm>
        </p:spPr>
        <p:txBody>
          <a:bodyPr/>
          <a:lstStyle/>
          <a:p>
            <a:pPr eaLnBrk="1" hangingPunct="1">
              <a:buFontTx/>
              <a:buNone/>
            </a:pPr>
            <a:r>
              <a:rPr lang="en-US" altLang="en-US" dirty="0" smtClean="0">
                <a:ea typeface="ＭＳ Ｐゴシック" pitchFamily="-110" charset="-128"/>
              </a:rPr>
              <a:t>For a sound wave </a:t>
            </a:r>
          </a:p>
          <a:p>
            <a:pPr eaLnBrk="1" hangingPunct="1"/>
            <a:r>
              <a:rPr lang="en-US" altLang="en-US" dirty="0" smtClean="0">
                <a:ea typeface="ＭＳ Ｐゴシック" pitchFamily="-110" charset="-128"/>
              </a:rPr>
              <a:t>The amplitude of the pressure variation in air is related to the energy carried by the wave (unit = Joule = J)</a:t>
            </a:r>
          </a:p>
          <a:p>
            <a:pPr eaLnBrk="1" hangingPunct="1"/>
            <a:r>
              <a:rPr lang="en-US" altLang="en-US" dirty="0" smtClean="0">
                <a:ea typeface="ＭＳ Ｐゴシック" pitchFamily="-110" charset="-128"/>
              </a:rPr>
              <a:t>The power in the wave is the rate at which energy is carried by the wave (unit = Watt = W)</a:t>
            </a:r>
          </a:p>
          <a:p>
            <a:pPr eaLnBrk="1" hangingPunct="1"/>
            <a:r>
              <a:rPr lang="en-US" altLang="en-US" dirty="0" smtClean="0">
                <a:ea typeface="ＭＳ Ｐゴシック" pitchFamily="-110" charset="-128"/>
              </a:rPr>
              <a:t>Intensity is Power/Area = W/m</a:t>
            </a:r>
            <a:r>
              <a:rPr lang="en-US" altLang="en-US" baseline="30000" dirty="0" smtClean="0">
                <a:ea typeface="ＭＳ Ｐゴシック" pitchFamily="-110" charset="-128"/>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altLang="en-US" smtClean="0">
              <a:ea typeface="ＭＳ Ｐゴシック" pitchFamily="-110" charset="-128"/>
            </a:endParaRPr>
          </a:p>
        </p:txBody>
      </p:sp>
      <p:sp>
        <p:nvSpPr>
          <p:cNvPr id="66563" name="Rectangle 3"/>
          <p:cNvSpPr>
            <a:spLocks noGrp="1" noChangeArrowheads="1"/>
          </p:cNvSpPr>
          <p:nvPr>
            <p:ph type="body" idx="1"/>
          </p:nvPr>
        </p:nvSpPr>
        <p:spPr>
          <a:xfrm>
            <a:off x="6046788" y="1981200"/>
            <a:ext cx="2411412" cy="4114800"/>
          </a:xfrm>
        </p:spPr>
        <p:txBody>
          <a:bodyPr/>
          <a:lstStyle/>
          <a:p>
            <a:pPr marL="0" indent="0" eaLnBrk="1" hangingPunct="1">
              <a:buFontTx/>
              <a:buNone/>
            </a:pPr>
            <a:r>
              <a:rPr lang="en-US" altLang="en-US" smtClean="0">
                <a:ea typeface="ＭＳ Ｐゴシック" pitchFamily="-110" charset="-128"/>
              </a:rPr>
              <a:t>Outer and middle ear contribute to the sensitivity and dynamic range of the ear.</a:t>
            </a:r>
          </a:p>
        </p:txBody>
      </p:sp>
      <p:pic>
        <p:nvPicPr>
          <p:cNvPr id="66564" name="Picture 4" descr="preamp"/>
          <p:cNvPicPr>
            <a:picLocks noChangeAspect="1" noChangeArrowheads="1"/>
          </p:cNvPicPr>
          <p:nvPr/>
        </p:nvPicPr>
        <p:blipFill>
          <a:blip r:embed="rId3">
            <a:extLst>
              <a:ext uri="{28A0092B-C50C-407E-A947-70E740481C1C}">
                <a14:useLocalDpi xmlns:a14="http://schemas.microsoft.com/office/drawing/2010/main" val="0"/>
              </a:ext>
            </a:extLst>
          </a:blip>
          <a:srcRect t="13333"/>
          <a:stretch>
            <a:fillRect/>
          </a:stretch>
        </p:blipFill>
        <p:spPr bwMode="auto">
          <a:xfrm>
            <a:off x="896938" y="604838"/>
            <a:ext cx="5057775"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altLang="en-US" smtClean="0">
              <a:ea typeface="ＭＳ Ｐゴシック" pitchFamily="-110" charset="-128"/>
            </a:endParaRPr>
          </a:p>
        </p:txBody>
      </p:sp>
      <p:sp>
        <p:nvSpPr>
          <p:cNvPr id="68611" name="Rectangle 3"/>
          <p:cNvSpPr>
            <a:spLocks noGrp="1" noChangeArrowheads="1"/>
          </p:cNvSpPr>
          <p:nvPr>
            <p:ph type="body" idx="1"/>
          </p:nvPr>
        </p:nvSpPr>
        <p:spPr>
          <a:xfrm>
            <a:off x="6526213" y="1466850"/>
            <a:ext cx="1931987" cy="4629150"/>
          </a:xfrm>
        </p:spPr>
        <p:txBody>
          <a:bodyPr/>
          <a:lstStyle/>
          <a:p>
            <a:pPr marL="0" indent="0" eaLnBrk="1" hangingPunct="1">
              <a:buFontTx/>
              <a:buNone/>
            </a:pPr>
            <a:r>
              <a:rPr lang="en-US" altLang="en-US" sz="2000" smtClean="0">
                <a:ea typeface="ＭＳ Ｐゴシック" pitchFamily="-110" charset="-128"/>
              </a:rPr>
              <a:t>A small motion on the eardrum causes a larger motion on the oval window connecting to the inner ear.</a:t>
            </a:r>
          </a:p>
        </p:txBody>
      </p:sp>
      <p:pic>
        <p:nvPicPr>
          <p:cNvPr id="68612" name="Picture 4" des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620713"/>
            <a:ext cx="5538788"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776913" y="609600"/>
            <a:ext cx="2681287" cy="1143000"/>
          </a:xfrm>
        </p:spPr>
        <p:txBody>
          <a:bodyPr/>
          <a:lstStyle/>
          <a:p>
            <a:pPr eaLnBrk="1" hangingPunct="1"/>
            <a:r>
              <a:rPr lang="en-US" altLang="en-US" smtClean="0">
                <a:ea typeface="ＭＳ Ｐゴシック" pitchFamily="-110" charset="-128"/>
              </a:rPr>
              <a:t>Sound in space</a:t>
            </a:r>
          </a:p>
        </p:txBody>
      </p:sp>
      <p:sp>
        <p:nvSpPr>
          <p:cNvPr id="70659" name="Rectangle 3"/>
          <p:cNvSpPr>
            <a:spLocks noGrp="1" noChangeArrowheads="1"/>
          </p:cNvSpPr>
          <p:nvPr>
            <p:ph type="body" idx="1"/>
          </p:nvPr>
        </p:nvSpPr>
        <p:spPr>
          <a:xfrm>
            <a:off x="6037263" y="1981200"/>
            <a:ext cx="2420937" cy="4114800"/>
          </a:xfrm>
        </p:spPr>
        <p:txBody>
          <a:bodyPr/>
          <a:lstStyle/>
          <a:p>
            <a:pPr marL="0" indent="0" eaLnBrk="1" hangingPunct="1">
              <a:buFontTx/>
              <a:buNone/>
            </a:pPr>
            <a:r>
              <a:rPr lang="en-US" altLang="en-US" sz="2800" smtClean="0">
                <a:ea typeface="ＭＳ Ｐゴシック" pitchFamily="-110" charset="-128"/>
              </a:rPr>
              <a:t>Power goes as </a:t>
            </a:r>
          </a:p>
          <a:p>
            <a:pPr marL="0" indent="0" eaLnBrk="1" hangingPunct="1">
              <a:buFontTx/>
              <a:buNone/>
            </a:pPr>
            <a:r>
              <a:rPr lang="en-US" altLang="en-US" sz="2800" smtClean="0">
                <a:ea typeface="ＭＳ Ｐゴシック" pitchFamily="-110" charset="-128"/>
              </a:rPr>
              <a:t>distance</a:t>
            </a:r>
            <a:r>
              <a:rPr lang="en-US" altLang="en-US" sz="2800" baseline="30000" smtClean="0">
                <a:ea typeface="ＭＳ Ｐゴシック" pitchFamily="-110" charset="-128"/>
              </a:rPr>
              <a:t>-2</a:t>
            </a:r>
          </a:p>
          <a:p>
            <a:pPr marL="0" indent="0" eaLnBrk="1" hangingPunct="1">
              <a:buFontTx/>
              <a:buNone/>
            </a:pPr>
            <a:endParaRPr lang="en-US" altLang="en-US" sz="2800" baseline="30000" smtClean="0">
              <a:ea typeface="ＭＳ Ｐゴシック" pitchFamily="-110" charset="-128"/>
            </a:endParaRPr>
          </a:p>
          <a:p>
            <a:pPr marL="0" indent="0" eaLnBrk="1" hangingPunct="1">
              <a:buFontTx/>
              <a:buNone/>
            </a:pPr>
            <a:r>
              <a:rPr lang="en-US" altLang="en-US" sz="2800" smtClean="0">
                <a:ea typeface="ＭＳ Ｐゴシック" pitchFamily="-110" charset="-128"/>
              </a:rPr>
              <a:t>How would you expect the dB level to depend on distance?</a:t>
            </a:r>
          </a:p>
        </p:txBody>
      </p:sp>
      <p:pic>
        <p:nvPicPr>
          <p:cNvPr id="70660" name="Picture 4" descr="in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642938"/>
            <a:ext cx="5165725"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en-US" smtClean="0">
                <a:ea typeface="ＭＳ Ｐゴシック" pitchFamily="-110" charset="-128"/>
              </a:rPr>
              <a:t>Inverse square law in dB</a:t>
            </a:r>
          </a:p>
        </p:txBody>
      </p:sp>
      <p:graphicFrame>
        <p:nvGraphicFramePr>
          <p:cNvPr id="72706" name="Object 2"/>
          <p:cNvGraphicFramePr>
            <a:graphicFrameLocks noChangeAspect="1"/>
          </p:cNvGraphicFramePr>
          <p:nvPr/>
        </p:nvGraphicFramePr>
        <p:xfrm>
          <a:off x="2193925" y="2227263"/>
          <a:ext cx="4300538" cy="3444875"/>
        </p:xfrm>
        <a:graphic>
          <a:graphicData uri="http://schemas.openxmlformats.org/presentationml/2006/ole">
            <mc:AlternateContent xmlns:mc="http://schemas.openxmlformats.org/markup-compatibility/2006">
              <mc:Choice xmlns:v="urn:schemas-microsoft-com:vml" Requires="v">
                <p:oleObj spid="_x0000_s72714" name="Equation" r:id="rId4" imgW="2044440" imgH="1638000" progId="Equation.DSMT4">
                  <p:embed/>
                </p:oleObj>
              </mc:Choice>
              <mc:Fallback>
                <p:oleObj name="Equation" r:id="rId4" imgW="2044440" imgH="16380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227263"/>
                        <a:ext cx="4300538" cy="344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ea typeface="ＭＳ Ｐゴシック" pitchFamily="-110" charset="-128"/>
              </a:rPr>
              <a:t>Is the inverse square law relevant for room acoustics?</a:t>
            </a:r>
          </a:p>
        </p:txBody>
      </p:sp>
      <p:sp>
        <p:nvSpPr>
          <p:cNvPr id="74755" name="Rectangle 3"/>
          <p:cNvSpPr>
            <a:spLocks noGrp="1" noChangeArrowheads="1"/>
          </p:cNvSpPr>
          <p:nvPr>
            <p:ph type="body" idx="1"/>
          </p:nvPr>
        </p:nvSpPr>
        <p:spPr/>
        <p:txBody>
          <a:bodyPr/>
          <a:lstStyle/>
          <a:p>
            <a:pPr eaLnBrk="1" hangingPunct="1">
              <a:buFontTx/>
              <a:buNone/>
            </a:pPr>
            <a:endParaRPr lang="en-US" altLang="en-US" smtClean="0">
              <a:ea typeface="ＭＳ Ｐゴシック" pitchFamily="-110" charset="-128"/>
            </a:endParaRPr>
          </a:p>
        </p:txBody>
      </p:sp>
      <p:pic>
        <p:nvPicPr>
          <p:cNvPr id="74756" name="Picture 4" descr="2comb_filter"/>
          <p:cNvPicPr>
            <a:picLocks noChangeAspect="1" noChangeArrowheads="1"/>
          </p:cNvPicPr>
          <p:nvPr/>
        </p:nvPicPr>
        <p:blipFill>
          <a:blip r:embed="rId3">
            <a:extLst>
              <a:ext uri="{28A0092B-C50C-407E-A947-70E740481C1C}">
                <a14:useLocalDpi xmlns:a14="http://schemas.microsoft.com/office/drawing/2010/main" val="0"/>
              </a:ext>
            </a:extLst>
          </a:blip>
          <a:srcRect t="39699"/>
          <a:stretch>
            <a:fillRect/>
          </a:stretch>
        </p:blipFill>
        <p:spPr bwMode="auto">
          <a:xfrm>
            <a:off x="579438" y="3154363"/>
            <a:ext cx="48355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ref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013" y="2503488"/>
            <a:ext cx="2373312"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5"/>
          <p:cNvSpPr txBox="1">
            <a:spLocks noChangeArrowheads="1"/>
          </p:cNvSpPr>
          <p:nvPr/>
        </p:nvSpPr>
        <p:spPr bwMode="auto">
          <a:xfrm>
            <a:off x="569913" y="5708650"/>
            <a:ext cx="7080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sz="1600" b="0"/>
              <a:t>Figure from JBL Sound System Design Reference Manual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ea typeface="ＭＳ Ｐゴシック" pitchFamily="-110" charset="-128"/>
              </a:rPr>
              <a:t>What is relevant to room acoustics?</a:t>
            </a:r>
          </a:p>
        </p:txBody>
      </p:sp>
      <p:sp>
        <p:nvSpPr>
          <p:cNvPr id="76803" name="Rectangle 3"/>
          <p:cNvSpPr>
            <a:spLocks noGrp="1" noChangeArrowheads="1"/>
          </p:cNvSpPr>
          <p:nvPr>
            <p:ph type="body" idx="1"/>
          </p:nvPr>
        </p:nvSpPr>
        <p:spPr/>
        <p:txBody>
          <a:bodyPr/>
          <a:lstStyle/>
          <a:p>
            <a:pPr eaLnBrk="1" hangingPunct="1"/>
            <a:r>
              <a:rPr lang="en-US" altLang="en-US" smtClean="0">
                <a:ea typeface="ＭＳ Ｐゴシック" pitchFamily="-110" charset="-128"/>
              </a:rPr>
              <a:t>Locations and angles of reflections</a:t>
            </a:r>
          </a:p>
          <a:p>
            <a:pPr eaLnBrk="1" hangingPunct="1"/>
            <a:r>
              <a:rPr lang="en-US" altLang="en-US" smtClean="0">
                <a:ea typeface="ＭＳ Ｐゴシック" pitchFamily="-110" charset="-128"/>
              </a:rPr>
              <a:t>Timing of reflections</a:t>
            </a:r>
          </a:p>
          <a:p>
            <a:pPr eaLnBrk="1" hangingPunct="1"/>
            <a:r>
              <a:rPr lang="en-US" altLang="en-US" smtClean="0">
                <a:ea typeface="ＭＳ Ｐゴシック" pitchFamily="-110" charset="-128"/>
              </a:rPr>
              <a:t>Quality of reflections: </a:t>
            </a:r>
          </a:p>
          <a:p>
            <a:pPr lvl="1" eaLnBrk="1" hangingPunct="1"/>
            <a:r>
              <a:rPr lang="en-US" altLang="en-US" smtClean="0">
                <a:ea typeface="ＭＳ Ｐゴシック" pitchFamily="-110" charset="-128"/>
              </a:rPr>
              <a:t>as a function of frequency</a:t>
            </a:r>
          </a:p>
          <a:p>
            <a:pPr lvl="1" eaLnBrk="1" hangingPunct="1"/>
            <a:r>
              <a:rPr lang="en-US" altLang="en-US" smtClean="0">
                <a:ea typeface="ＭＳ Ｐゴシック" pitchFamily="-110" charset="-128"/>
              </a:rPr>
              <a:t>what amount absorbed</a:t>
            </a:r>
          </a:p>
          <a:p>
            <a:pPr eaLnBrk="1" hangingPunct="1"/>
            <a:r>
              <a:rPr lang="en-US" altLang="en-US" smtClean="0">
                <a:ea typeface="ＭＳ Ｐゴシック" pitchFamily="-110" charset="-128"/>
              </a:rPr>
              <a:t>Number of reflections</a:t>
            </a:r>
          </a:p>
          <a:p>
            <a:pPr eaLnBrk="1" hangingPunct="1"/>
            <a:r>
              <a:rPr lang="en-US" altLang="en-US" smtClean="0">
                <a:ea typeface="ＭＳ Ｐゴシック" pitchFamily="-110" charset="-128"/>
              </a:rPr>
              <a:t>Modes in the room that are amplified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ea typeface="ＭＳ Ｐゴシック" pitchFamily="-110" charset="-128"/>
              </a:rPr>
              <a:t>3 rooms </a:t>
            </a:r>
          </a:p>
        </p:txBody>
      </p:sp>
      <p:pic>
        <p:nvPicPr>
          <p:cNvPr id="78851" name="Picture 4" descr="reve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747838"/>
            <a:ext cx="84502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6"/>
          <p:cNvSpPr txBox="1">
            <a:spLocks noChangeArrowheads="1"/>
          </p:cNvSpPr>
          <p:nvPr/>
        </p:nvSpPr>
        <p:spPr bwMode="auto">
          <a:xfrm>
            <a:off x="1239838" y="5842000"/>
            <a:ext cx="252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b="0"/>
              <a:t>time </a:t>
            </a:r>
            <a:r>
              <a:rPr lang="en-US" altLang="en-US" b="0">
                <a:sym typeface="Wingdings" pitchFamily="-110" charset="2"/>
              </a:rPr>
              <a:t></a:t>
            </a:r>
            <a:endParaRPr lang="en-US" altLang="en-US" b="0"/>
          </a:p>
        </p:txBody>
      </p:sp>
      <p:pic>
        <p:nvPicPr>
          <p:cNvPr id="6" name="reverb.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841625" y="1133475"/>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509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0898" name="Picture 5" descr="screen8"/>
          <p:cNvPicPr>
            <a:picLocks noChangeAspect="1" noChangeArrowheads="1"/>
          </p:cNvPicPr>
          <p:nvPr/>
        </p:nvPicPr>
        <p:blipFill>
          <a:blip r:embed="rId3">
            <a:extLst>
              <a:ext uri="{28A0092B-C50C-407E-A947-70E740481C1C}">
                <a14:useLocalDpi xmlns:a14="http://schemas.microsoft.com/office/drawing/2010/main" val="0"/>
              </a:ext>
            </a:extLst>
          </a:blip>
          <a:srcRect t="4736"/>
          <a:stretch>
            <a:fillRect/>
          </a:stretch>
        </p:blipFill>
        <p:spPr bwMode="auto">
          <a:xfrm>
            <a:off x="1001713" y="1938338"/>
            <a:ext cx="7126287"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p:cNvSpPr>
            <a:spLocks noGrp="1" noChangeArrowheads="1"/>
          </p:cNvSpPr>
          <p:nvPr>
            <p:ph type="title"/>
          </p:nvPr>
        </p:nvSpPr>
        <p:spPr/>
        <p:txBody>
          <a:bodyPr/>
          <a:lstStyle/>
          <a:p>
            <a:pPr eaLnBrk="1" hangingPunct="1"/>
            <a:r>
              <a:rPr lang="en-US" altLang="en-US" smtClean="0">
                <a:solidFill>
                  <a:schemeClr val="bg1"/>
                </a:solidFill>
                <a:ea typeface="ＭＳ Ｐゴシック" pitchFamily="-110" charset="-128"/>
              </a:rPr>
              <a:t>looking closer</a:t>
            </a:r>
          </a:p>
        </p:txBody>
      </p:sp>
      <p:sp>
        <p:nvSpPr>
          <p:cNvPr id="80900" name="Rectangle 3"/>
          <p:cNvSpPr>
            <a:spLocks noGrp="1" noChangeArrowheads="1"/>
          </p:cNvSpPr>
          <p:nvPr>
            <p:ph type="body" idx="1"/>
          </p:nvPr>
        </p:nvSpPr>
        <p:spPr>
          <a:xfrm>
            <a:off x="3348038" y="4710113"/>
            <a:ext cx="4768850" cy="1038225"/>
          </a:xfrm>
        </p:spPr>
        <p:txBody>
          <a:bodyPr/>
          <a:lstStyle/>
          <a:p>
            <a:pPr eaLnBrk="1" hangingPunct="1">
              <a:buFontTx/>
              <a:buNone/>
            </a:pPr>
            <a:r>
              <a:rPr lang="en-US" altLang="en-US" sz="2800" smtClean="0">
                <a:solidFill>
                  <a:schemeClr val="bg1"/>
                </a:solidFill>
                <a:ea typeface="ＭＳ Ｐゴシック" pitchFamily="-110" charset="-128"/>
              </a:rPr>
              <a:t>A pattern of echoes that </a:t>
            </a:r>
          </a:p>
          <a:p>
            <a:pPr eaLnBrk="1" hangingPunct="1">
              <a:buFontTx/>
              <a:buNone/>
            </a:pPr>
            <a:r>
              <a:rPr lang="en-US" altLang="en-US" sz="2800" smtClean="0">
                <a:solidFill>
                  <a:schemeClr val="bg1"/>
                </a:solidFill>
                <a:ea typeface="ＭＳ Ｐゴシック" pitchFamily="-110" charset="-128"/>
              </a:rPr>
              <a:t>slowly dies away</a:t>
            </a:r>
          </a:p>
        </p:txBody>
      </p:sp>
      <p:sp>
        <p:nvSpPr>
          <p:cNvPr id="5" name="TextBox 4"/>
          <p:cNvSpPr txBox="1"/>
          <p:nvPr/>
        </p:nvSpPr>
        <p:spPr>
          <a:xfrm>
            <a:off x="935038" y="1298575"/>
            <a:ext cx="2509837" cy="461963"/>
          </a:xfrm>
          <a:prstGeom prst="rect">
            <a:avLst/>
          </a:prstGeom>
          <a:noFill/>
        </p:spPr>
        <p:txBody>
          <a:bodyPr>
            <a:spAutoFit/>
          </a:bodyPr>
          <a:lstStyle/>
          <a:p>
            <a:pPr>
              <a:defRPr/>
            </a:pPr>
            <a:r>
              <a:rPr lang="en-US" b="0" dirty="0">
                <a:solidFill>
                  <a:schemeClr val="accent3">
                    <a:lumMod val="75000"/>
                  </a:schemeClr>
                </a:solidFill>
                <a:latin typeface="Times New Roman" charset="0"/>
                <a:ea typeface="+mn-ea"/>
              </a:rPr>
              <a:t>direct sound</a:t>
            </a:r>
          </a:p>
        </p:txBody>
      </p:sp>
      <p:cxnSp>
        <p:nvCxnSpPr>
          <p:cNvPr id="80902" name="Straight Arrow Connector 6"/>
          <p:cNvCxnSpPr>
            <a:cxnSpLocks noChangeShapeType="1"/>
          </p:cNvCxnSpPr>
          <p:nvPr/>
        </p:nvCxnSpPr>
        <p:spPr bwMode="auto">
          <a:xfrm rot="10800000" flipV="1">
            <a:off x="1590675" y="1825625"/>
            <a:ext cx="379413" cy="349250"/>
          </a:xfrm>
          <a:prstGeom prst="straightConnector1">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ea typeface="ＭＳ Ｐゴシック" pitchFamily="-110" charset="-128"/>
              </a:rPr>
              <a:t>Timing of echos</a:t>
            </a:r>
          </a:p>
        </p:txBody>
      </p:sp>
      <p:sp>
        <p:nvSpPr>
          <p:cNvPr id="82947" name="Content Placeholder 2"/>
          <p:cNvSpPr>
            <a:spLocks noGrp="1"/>
          </p:cNvSpPr>
          <p:nvPr>
            <p:ph idx="1"/>
          </p:nvPr>
        </p:nvSpPr>
        <p:spPr/>
        <p:txBody>
          <a:bodyPr/>
          <a:lstStyle/>
          <a:p>
            <a:r>
              <a:rPr lang="en-US" altLang="en-US" smtClean="0">
                <a:ea typeface="ＭＳ Ｐゴシック" pitchFamily="-110" charset="-128"/>
              </a:rPr>
              <a:t>Speed of sound is 340m/s. </a:t>
            </a:r>
          </a:p>
          <a:p>
            <a:r>
              <a:rPr lang="en-US" altLang="en-US" smtClean="0">
                <a:ea typeface="ＭＳ Ｐゴシック" pitchFamily="-110" charset="-128"/>
              </a:rPr>
              <a:t>1/340 ~ 0.003 ~ 3ms</a:t>
            </a:r>
          </a:p>
          <a:p>
            <a:r>
              <a:rPr lang="en-US" altLang="en-US" smtClean="0">
                <a:ea typeface="ＭＳ Ｐゴシック" pitchFamily="-110" charset="-128"/>
              </a:rPr>
              <a:t>3 milliseconds per meter.</a:t>
            </a:r>
          </a:p>
          <a:p>
            <a:r>
              <a:rPr lang="en-US" altLang="en-US" smtClean="0">
                <a:ea typeface="ＭＳ Ｐゴシック" pitchFamily="-110" charset="-128"/>
              </a:rPr>
              <a:t>Echo across a room of 10m is 30ms.</a:t>
            </a:r>
          </a:p>
          <a:p>
            <a:r>
              <a:rPr lang="en-US" altLang="en-US" smtClean="0">
                <a:ea typeface="ＭＳ Ｐゴシック" pitchFamily="-110" charset="-128"/>
              </a:rPr>
              <a:t>Decay rates related to the travel time across a room.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ea typeface="ＭＳ Ｐゴシック" pitchFamily="-110" charset="-128"/>
              </a:rPr>
              <a:t>Effect of Echoes</a:t>
            </a:r>
          </a:p>
        </p:txBody>
      </p:sp>
      <p:sp>
        <p:nvSpPr>
          <p:cNvPr id="83971" name="Rectangle 3"/>
          <p:cNvSpPr>
            <a:spLocks noGrp="1" noChangeArrowheads="1"/>
          </p:cNvSpPr>
          <p:nvPr>
            <p:ph type="body" idx="1"/>
          </p:nvPr>
        </p:nvSpPr>
        <p:spPr/>
        <p:txBody>
          <a:bodyPr/>
          <a:lstStyle/>
          <a:p>
            <a:pPr eaLnBrk="1" hangingPunct="1"/>
            <a:r>
              <a:rPr lang="en-US" altLang="en-US" smtClean="0">
                <a:ea typeface="ＭＳ Ｐゴシック" pitchFamily="-110" charset="-128"/>
              </a:rPr>
              <a:t>ASAdemo 35 Speech in 3 rooms and played backwards so echoes are more clearly heard</a:t>
            </a:r>
          </a:p>
          <a:p>
            <a:pPr eaLnBrk="1" hangingPunct="1"/>
            <a:endParaRPr lang="en-US" altLang="en-US" smtClean="0">
              <a:ea typeface="ＭＳ Ｐゴシック" pitchFamily="-110" charset="-128"/>
            </a:endParaRPr>
          </a:p>
          <a:p>
            <a:pPr eaLnBrk="1" hangingPunct="1"/>
            <a:endParaRPr lang="en-US" altLang="en-US" smtClean="0">
              <a:ea typeface="ＭＳ Ｐゴシック" pitchFamily="-110" charset="-128"/>
            </a:endParaRPr>
          </a:p>
          <a:p>
            <a:pPr eaLnBrk="1" hangingPunct="1"/>
            <a:r>
              <a:rPr lang="en-US" altLang="en-US" smtClean="0">
                <a:ea typeface="ＭＳ Ｐゴシック" pitchFamily="-110" charset="-128"/>
              </a:rPr>
              <a:t>Echo suppression</a:t>
            </a:r>
          </a:p>
        </p:txBody>
      </p:sp>
      <p:pic>
        <p:nvPicPr>
          <p:cNvPr id="5" name="ASAdemo35.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373438" y="3171825"/>
            <a:ext cx="2936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138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Mathematical Detour – The Logarithm</a:t>
            </a:r>
            <a:endParaRPr lang="en-CA" sz="3600" dirty="0"/>
          </a:p>
        </p:txBody>
      </p:sp>
      <p:pic>
        <p:nvPicPr>
          <p:cNvPr id="4" name="Snagit_PPT24A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89939" y="1981200"/>
            <a:ext cx="3001721" cy="4114800"/>
          </a:xfrm>
        </p:spPr>
      </p:pic>
      <p:sp>
        <p:nvSpPr>
          <p:cNvPr id="5" name="Content Placeholder 4"/>
          <p:cNvSpPr>
            <a:spLocks noGrp="1"/>
          </p:cNvSpPr>
          <p:nvPr>
            <p:ph sz="half" idx="2"/>
          </p:nvPr>
        </p:nvSpPr>
        <p:spPr/>
        <p:txBody>
          <a:bodyPr/>
          <a:lstStyle/>
          <a:p>
            <a:r>
              <a:rPr lang="en-CA" sz="2000" dirty="0" smtClean="0"/>
              <a:t>Our ear operates over an enormous energy range</a:t>
            </a:r>
          </a:p>
          <a:p>
            <a:r>
              <a:rPr lang="en-CA" sz="2000" dirty="0" smtClean="0"/>
              <a:t>Logarithms are a mathematical way to compress a huge range of numbers into a much smaller range</a:t>
            </a:r>
          </a:p>
          <a:p>
            <a:r>
              <a:rPr lang="en-CA" sz="2000" dirty="0" smtClean="0"/>
              <a:t>Our ears (and eyes) exhibit a logarithmic response to stimuli</a:t>
            </a:r>
          </a:p>
          <a:p>
            <a:r>
              <a:rPr lang="en-CA" sz="2000" dirty="0" smtClean="0"/>
              <a:t>Some practice ….</a:t>
            </a:r>
            <a:endParaRPr lang="en-CA" sz="2000" dirty="0"/>
          </a:p>
        </p:txBody>
      </p:sp>
    </p:spTree>
    <p:extLst>
      <p:ext uri="{BB962C8B-B14F-4D97-AF65-F5344CB8AC3E}">
        <p14:creationId xmlns:p14="http://schemas.microsoft.com/office/powerpoint/2010/main" val="3124681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ea typeface="ＭＳ Ｐゴシック" pitchFamily="-110" charset="-128"/>
              </a:rPr>
              <a:t>How do we describe a decay?</a:t>
            </a:r>
          </a:p>
        </p:txBody>
      </p:sp>
      <p:sp>
        <p:nvSpPr>
          <p:cNvPr id="86019" name="Rectangle 3"/>
          <p:cNvSpPr>
            <a:spLocks noGrp="1" noChangeArrowheads="1"/>
          </p:cNvSpPr>
          <p:nvPr>
            <p:ph type="body" idx="1"/>
          </p:nvPr>
        </p:nvSpPr>
        <p:spPr/>
        <p:txBody>
          <a:bodyPr/>
          <a:lstStyle/>
          <a:p>
            <a:pPr eaLnBrk="1" hangingPunct="1"/>
            <a:r>
              <a:rPr lang="en-US" altLang="en-US" sz="2000" smtClean="0">
                <a:ea typeface="ＭＳ Ｐゴシック" pitchFamily="-110" charset="-128"/>
              </a:rPr>
              <a:t>A timescale.</a:t>
            </a:r>
          </a:p>
          <a:p>
            <a:pPr eaLnBrk="1" hangingPunct="1"/>
            <a:r>
              <a:rPr lang="en-US" altLang="en-US" sz="2000" smtClean="0">
                <a:ea typeface="ＭＳ Ｐゴシック" pitchFamily="-110" charset="-128"/>
              </a:rPr>
              <a:t>How about a halftime?  Like a half life?</a:t>
            </a:r>
          </a:p>
          <a:p>
            <a:pPr eaLnBrk="1" hangingPunct="1">
              <a:buFontTx/>
              <a:buNone/>
            </a:pPr>
            <a:r>
              <a:rPr lang="en-US" altLang="en-US" sz="2000" smtClean="0">
                <a:ea typeface="ＭＳ Ｐゴシック" pitchFamily="-110" charset="-128"/>
              </a:rPr>
              <a:t>    After </a:t>
            </a:r>
            <a:r>
              <a:rPr lang="en-US" altLang="en-US" sz="2000" i="1" smtClean="0">
                <a:ea typeface="ＭＳ Ｐゴシック" pitchFamily="-110" charset="-128"/>
              </a:rPr>
              <a:t>t</a:t>
            </a:r>
            <a:r>
              <a:rPr lang="en-US" altLang="en-US" sz="2000" baseline="-25000" smtClean="0">
                <a:ea typeface="ＭＳ Ｐゴシック" pitchFamily="-110" charset="-128"/>
              </a:rPr>
              <a:t> 1/2</a:t>
            </a:r>
            <a:r>
              <a:rPr lang="en-US" altLang="en-US" sz="2000" smtClean="0">
                <a:ea typeface="ＭＳ Ｐゴシック" pitchFamily="-110" charset="-128"/>
              </a:rPr>
              <a:t>  the sound is ½ the power</a:t>
            </a:r>
          </a:p>
          <a:p>
            <a:pPr eaLnBrk="1" hangingPunct="1"/>
            <a:r>
              <a:rPr lang="en-US" altLang="en-US" sz="2000" smtClean="0">
                <a:ea typeface="ＭＳ Ｐゴシック" pitchFamily="-110" charset="-128"/>
              </a:rPr>
              <a:t>We could use a function to describe the power</a:t>
            </a:r>
          </a:p>
          <a:p>
            <a:pPr eaLnBrk="1" hangingPunct="1">
              <a:buFontTx/>
              <a:buNone/>
            </a:pPr>
            <a:r>
              <a:rPr lang="en-US" altLang="en-US" sz="2000" smtClean="0">
                <a:ea typeface="ＭＳ Ｐゴシック" pitchFamily="-110" charset="-128"/>
              </a:rPr>
              <a:t>    We can write this </a:t>
            </a:r>
            <a:r>
              <a:rPr lang="en-US" altLang="en-US" sz="2000" i="1" smtClean="0">
                <a:ea typeface="ＭＳ Ｐゴシック" pitchFamily="-110" charset="-128"/>
              </a:rPr>
              <a:t>P(t)</a:t>
            </a:r>
            <a:r>
              <a:rPr lang="en-US" altLang="en-US" sz="2000" smtClean="0">
                <a:ea typeface="ＭＳ Ｐゴシック" pitchFamily="-110" charset="-128"/>
              </a:rPr>
              <a:t> = </a:t>
            </a:r>
            <a:r>
              <a:rPr lang="en-US" altLang="en-US" sz="2000" i="1" smtClean="0">
                <a:ea typeface="ＭＳ Ｐゴシック" pitchFamily="-110" charset="-128"/>
              </a:rPr>
              <a:t>P</a:t>
            </a:r>
            <a:r>
              <a:rPr lang="en-US" altLang="en-US" sz="2000" baseline="-25000" smtClean="0">
                <a:ea typeface="ＭＳ Ｐゴシック" pitchFamily="-110" charset="-128"/>
              </a:rPr>
              <a:t>0</a:t>
            </a:r>
            <a:r>
              <a:rPr lang="en-US" altLang="en-US" sz="2000" smtClean="0">
                <a:ea typeface="ＭＳ Ｐゴシック" pitchFamily="-110" charset="-128"/>
              </a:rPr>
              <a:t>2</a:t>
            </a:r>
            <a:r>
              <a:rPr lang="en-US" altLang="en-US" sz="2000" i="1" baseline="30000" smtClean="0">
                <a:ea typeface="ＭＳ Ｐゴシック" pitchFamily="-110" charset="-128"/>
              </a:rPr>
              <a:t>-t/t_1/2</a:t>
            </a:r>
          </a:p>
          <a:p>
            <a:pPr eaLnBrk="1" hangingPunct="1"/>
            <a:r>
              <a:rPr lang="en-US" altLang="en-US" sz="2000" smtClean="0">
                <a:ea typeface="ＭＳ Ｐゴシック" pitchFamily="-110" charset="-128"/>
              </a:rPr>
              <a:t>Or we could use</a:t>
            </a:r>
          </a:p>
          <a:p>
            <a:pPr eaLnBrk="1" hangingPunct="1">
              <a:buFontTx/>
              <a:buNone/>
            </a:pPr>
            <a:r>
              <a:rPr lang="en-US" altLang="en-US" sz="2000" i="1" smtClean="0">
                <a:ea typeface="ＭＳ Ｐゴシック" pitchFamily="-110" charset="-128"/>
              </a:rPr>
              <a:t>     P(t)</a:t>
            </a:r>
            <a:r>
              <a:rPr lang="en-US" altLang="en-US" sz="2000" smtClean="0">
                <a:ea typeface="ＭＳ Ｐゴシック" pitchFamily="-110" charset="-128"/>
              </a:rPr>
              <a:t> = </a:t>
            </a:r>
            <a:r>
              <a:rPr lang="en-US" altLang="en-US" sz="2000" i="1" smtClean="0">
                <a:ea typeface="ＭＳ Ｐゴシック" pitchFamily="-110" charset="-128"/>
              </a:rPr>
              <a:t>P</a:t>
            </a:r>
            <a:r>
              <a:rPr lang="en-US" altLang="en-US" sz="2000" baseline="-25000" smtClean="0">
                <a:ea typeface="ＭＳ Ｐゴシック" pitchFamily="-110" charset="-128"/>
              </a:rPr>
              <a:t>0</a:t>
            </a:r>
            <a:r>
              <a:rPr lang="en-US" altLang="en-US" sz="2000" smtClean="0">
                <a:ea typeface="ＭＳ Ｐゴシック" pitchFamily="-110" charset="-128"/>
              </a:rPr>
              <a:t> exp</a:t>
            </a:r>
            <a:r>
              <a:rPr lang="en-US" altLang="en-US" sz="2000" i="1" smtClean="0">
                <a:ea typeface="ＭＳ Ｐゴシック" pitchFamily="-110" charset="-128"/>
              </a:rPr>
              <a:t>(-t/t</a:t>
            </a:r>
            <a:r>
              <a:rPr lang="en-US" altLang="en-US" sz="2000" i="1" baseline="-25000" smtClean="0">
                <a:ea typeface="ＭＳ Ｐゴシック" pitchFamily="-110" charset="-128"/>
              </a:rPr>
              <a:t>decay</a:t>
            </a:r>
            <a:r>
              <a:rPr lang="en-US" altLang="en-US" sz="2000" smtClean="0">
                <a:ea typeface="ＭＳ Ｐゴシック" pitchFamily="-110" charset="-128"/>
              </a:rPr>
              <a:t>)  exponential drop</a:t>
            </a:r>
          </a:p>
          <a:p>
            <a:pPr eaLnBrk="1" hangingPunct="1"/>
            <a:r>
              <a:rPr lang="en-US" altLang="en-US" sz="2000" smtClean="0">
                <a:ea typeface="ＭＳ Ｐゴシック" pitchFamily="-110" charset="-128"/>
              </a:rPr>
              <a:t>Or we could use something like this</a:t>
            </a:r>
          </a:p>
          <a:p>
            <a:pPr eaLnBrk="1" hangingPunct="1"/>
            <a:r>
              <a:rPr lang="en-US" altLang="en-US" sz="2000" i="1" smtClean="0">
                <a:ea typeface="ＭＳ Ｐゴシック" pitchFamily="-110" charset="-128"/>
              </a:rPr>
              <a:t>P(t)</a:t>
            </a:r>
            <a:r>
              <a:rPr lang="en-US" altLang="en-US" sz="2000" smtClean="0">
                <a:ea typeface="ＭＳ Ｐゴシック" pitchFamily="-110" charset="-128"/>
              </a:rPr>
              <a:t> = </a:t>
            </a:r>
            <a:r>
              <a:rPr lang="en-US" altLang="en-US" sz="2000" i="1" smtClean="0">
                <a:ea typeface="ＭＳ Ｐゴシック" pitchFamily="-110" charset="-128"/>
              </a:rPr>
              <a:t>P</a:t>
            </a:r>
            <a:r>
              <a:rPr lang="en-US" altLang="en-US" sz="2000" baseline="-25000" smtClean="0">
                <a:ea typeface="ＭＳ Ｐゴシック" pitchFamily="-110" charset="-128"/>
              </a:rPr>
              <a:t>0</a:t>
            </a:r>
            <a:r>
              <a:rPr lang="en-US" altLang="en-US" sz="2000" smtClean="0">
                <a:ea typeface="ＭＳ Ｐゴシック" pitchFamily="-110" charset="-128"/>
              </a:rPr>
              <a:t>10</a:t>
            </a:r>
            <a:r>
              <a:rPr lang="en-US" altLang="en-US" sz="2000" i="1" baseline="30000" smtClean="0">
                <a:ea typeface="ＭＳ Ｐゴシック" pitchFamily="-110" charset="-128"/>
              </a:rPr>
              <a:t>-t/td</a:t>
            </a:r>
            <a:r>
              <a:rPr lang="en-US" altLang="en-US" sz="2000" smtClean="0">
                <a:ea typeface="ＭＳ Ｐゴシック" pitchFamily="-110" charset="-128"/>
              </a:rPr>
              <a:t>.</a:t>
            </a:r>
          </a:p>
          <a:p>
            <a:pPr eaLnBrk="1" hangingPunct="1"/>
            <a:r>
              <a:rPr lang="en-US" altLang="en-US" sz="2000" smtClean="0">
                <a:ea typeface="ＭＳ Ｐゴシック" pitchFamily="-110" charset="-128"/>
              </a:rPr>
              <a:t>Actually if you adjust </a:t>
            </a:r>
            <a:r>
              <a:rPr lang="en-US" altLang="en-US" sz="2000" i="1" smtClean="0">
                <a:ea typeface="ＭＳ Ｐゴシック" pitchFamily="-110" charset="-128"/>
              </a:rPr>
              <a:t>td or t</a:t>
            </a:r>
            <a:r>
              <a:rPr lang="en-US" altLang="en-US" sz="2000" i="1" baseline="-25000" smtClean="0">
                <a:ea typeface="ＭＳ Ｐゴシック" pitchFamily="-110" charset="-128"/>
              </a:rPr>
              <a:t>decay</a:t>
            </a:r>
            <a:r>
              <a:rPr lang="en-US" altLang="en-US" sz="2000" i="1" smtClean="0">
                <a:ea typeface="ＭＳ Ｐゴシック" pitchFamily="-110" charset="-128"/>
              </a:rPr>
              <a:t> </a:t>
            </a:r>
            <a:r>
              <a:rPr lang="en-US" altLang="en-US" sz="2000" smtClean="0">
                <a:ea typeface="ＭＳ Ｐゴシック" pitchFamily="-110" charset="-128"/>
              </a:rPr>
              <a:t>these three expressions can be the same function. </a:t>
            </a:r>
          </a:p>
        </p:txBody>
      </p:sp>
      <p:pic>
        <p:nvPicPr>
          <p:cNvPr id="86020" name="Picture 4" descr="screen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0" y="1862138"/>
            <a:ext cx="23749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mtClean="0">
                <a:ea typeface="ＭＳ Ｐゴシック" pitchFamily="-110" charset="-128"/>
              </a:rPr>
              <a:t>An exponential decay</a:t>
            </a:r>
          </a:p>
        </p:txBody>
      </p:sp>
      <p:sp>
        <p:nvSpPr>
          <p:cNvPr id="88067" name="Rectangle 3"/>
          <p:cNvSpPr>
            <a:spLocks noGrp="1" noChangeArrowheads="1"/>
          </p:cNvSpPr>
          <p:nvPr>
            <p:ph type="body" idx="1"/>
          </p:nvPr>
        </p:nvSpPr>
        <p:spPr>
          <a:xfrm>
            <a:off x="685800" y="4622800"/>
            <a:ext cx="7781925" cy="1849438"/>
          </a:xfrm>
        </p:spPr>
        <p:txBody>
          <a:bodyPr/>
          <a:lstStyle/>
          <a:p>
            <a:pPr eaLnBrk="1" hangingPunct="1">
              <a:lnSpc>
                <a:spcPct val="90000"/>
              </a:lnSpc>
              <a:spcBef>
                <a:spcPct val="5000"/>
              </a:spcBef>
            </a:pPr>
            <a:r>
              <a:rPr lang="en-US" altLang="en-US" sz="2000" b="1" smtClean="0">
                <a:ea typeface="ＭＳ Ｐゴシック" pitchFamily="-110" charset="-128"/>
              </a:rPr>
              <a:t>The height decreases very quickly at first, and then decreases more slowly</a:t>
            </a:r>
            <a:r>
              <a:rPr lang="en-US" altLang="en-US" sz="2000" smtClean="0">
                <a:ea typeface="ＭＳ Ｐゴシック" pitchFamily="-110" charset="-128"/>
              </a:rPr>
              <a:t>. </a:t>
            </a:r>
          </a:p>
          <a:p>
            <a:pPr eaLnBrk="1" hangingPunct="1">
              <a:lnSpc>
                <a:spcPct val="90000"/>
              </a:lnSpc>
              <a:spcBef>
                <a:spcPct val="5000"/>
              </a:spcBef>
            </a:pPr>
            <a:r>
              <a:rPr lang="en-US" altLang="en-US" sz="2000" smtClean="0">
                <a:ea typeface="ＭＳ Ｐゴシック" pitchFamily="-110" charset="-128"/>
              </a:rPr>
              <a:t>A curve with this exact shape is called an </a:t>
            </a:r>
            <a:r>
              <a:rPr lang="en-US" altLang="en-US" sz="2000" b="1" smtClean="0">
                <a:ea typeface="ＭＳ Ｐゴシック" pitchFamily="-110" charset="-128"/>
              </a:rPr>
              <a:t>exponential curve</a:t>
            </a:r>
            <a:r>
              <a:rPr lang="en-US" altLang="en-US" sz="2000" smtClean="0">
                <a:ea typeface="ＭＳ Ｐゴシック" pitchFamily="-110" charset="-128"/>
              </a:rPr>
              <a:t>. So, since the current is decreasing (or decaying) along a curve of this shape, we call this </a:t>
            </a:r>
            <a:r>
              <a:rPr lang="en-US" altLang="en-US" sz="2000" b="1" smtClean="0">
                <a:ea typeface="ＭＳ Ｐゴシック" pitchFamily="-110" charset="-128"/>
              </a:rPr>
              <a:t>exponential decay</a:t>
            </a:r>
            <a:r>
              <a:rPr lang="en-US" altLang="en-US" sz="2000" smtClean="0">
                <a:ea typeface="ＭＳ Ｐゴシック" pitchFamily="-110" charset="-128"/>
              </a:rPr>
              <a:t>. </a:t>
            </a:r>
          </a:p>
        </p:txBody>
      </p:sp>
      <p:pic>
        <p:nvPicPr>
          <p:cNvPr id="88068" name="Picture 4" descr="exponentialI"/>
          <p:cNvPicPr>
            <a:picLocks noChangeAspect="1" noChangeArrowheads="1"/>
          </p:cNvPicPr>
          <p:nvPr/>
        </p:nvPicPr>
        <p:blipFill>
          <a:blip r:embed="rId3">
            <a:extLst>
              <a:ext uri="{28A0092B-C50C-407E-A947-70E740481C1C}">
                <a14:useLocalDpi xmlns:a14="http://schemas.microsoft.com/office/drawing/2010/main" val="0"/>
              </a:ext>
            </a:extLst>
          </a:blip>
          <a:srcRect l="5614"/>
          <a:stretch>
            <a:fillRect/>
          </a:stretch>
        </p:blipFill>
        <p:spPr bwMode="auto">
          <a:xfrm>
            <a:off x="1231900" y="1773238"/>
            <a:ext cx="4611688"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Line 5"/>
          <p:cNvSpPr>
            <a:spLocks noChangeShapeType="1"/>
          </p:cNvSpPr>
          <p:nvPr/>
        </p:nvSpPr>
        <p:spPr bwMode="auto">
          <a:xfrm>
            <a:off x="1452563" y="3201988"/>
            <a:ext cx="42703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88070" name="Line 6"/>
          <p:cNvSpPr>
            <a:spLocks noChangeShapeType="1"/>
          </p:cNvSpPr>
          <p:nvPr/>
        </p:nvSpPr>
        <p:spPr bwMode="auto">
          <a:xfrm>
            <a:off x="1890713" y="3640138"/>
            <a:ext cx="42703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88071" name="Line 7"/>
          <p:cNvSpPr>
            <a:spLocks noChangeShapeType="1"/>
          </p:cNvSpPr>
          <p:nvPr/>
        </p:nvSpPr>
        <p:spPr bwMode="auto">
          <a:xfrm>
            <a:off x="2328863" y="3859213"/>
            <a:ext cx="42703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88072" name="Text Box 8"/>
          <p:cNvSpPr txBox="1">
            <a:spLocks noChangeArrowheads="1"/>
          </p:cNvSpPr>
          <p:nvPr/>
        </p:nvSpPr>
        <p:spPr bwMode="auto">
          <a:xfrm>
            <a:off x="2019300" y="3025775"/>
            <a:ext cx="1230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1600" b="0"/>
              <a:t>drops to half</a:t>
            </a:r>
          </a:p>
        </p:txBody>
      </p:sp>
      <p:sp>
        <p:nvSpPr>
          <p:cNvPr id="88073" name="Rectangle 9"/>
          <p:cNvSpPr>
            <a:spLocks noChangeArrowheads="1"/>
          </p:cNvSpPr>
          <p:nvPr/>
        </p:nvSpPr>
        <p:spPr bwMode="auto">
          <a:xfrm>
            <a:off x="2909888" y="3675063"/>
            <a:ext cx="1757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1600" b="0"/>
              <a:t>drops to half  again</a:t>
            </a:r>
          </a:p>
        </p:txBody>
      </p:sp>
      <p:sp>
        <p:nvSpPr>
          <p:cNvPr id="88074" name="Rectangle 10"/>
          <p:cNvSpPr>
            <a:spLocks noChangeArrowheads="1"/>
          </p:cNvSpPr>
          <p:nvPr/>
        </p:nvSpPr>
        <p:spPr bwMode="auto">
          <a:xfrm>
            <a:off x="2327275" y="3343275"/>
            <a:ext cx="1757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1600" b="0"/>
              <a:t>drops to half  again</a:t>
            </a:r>
          </a:p>
        </p:txBody>
      </p:sp>
      <p:sp>
        <p:nvSpPr>
          <p:cNvPr id="88075" name="Line 11"/>
          <p:cNvSpPr>
            <a:spLocks noChangeShapeType="1"/>
          </p:cNvSpPr>
          <p:nvPr/>
        </p:nvSpPr>
        <p:spPr bwMode="auto">
          <a:xfrm>
            <a:off x="6456363" y="4054475"/>
            <a:ext cx="1697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88076" name="Text Box 12"/>
          <p:cNvSpPr txBox="1">
            <a:spLocks noChangeArrowheads="1"/>
          </p:cNvSpPr>
          <p:nvPr/>
        </p:nvSpPr>
        <p:spPr bwMode="auto">
          <a:xfrm rot="-5400000">
            <a:off x="479426" y="3205162"/>
            <a:ext cx="944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1800" b="0"/>
              <a:t> P</a:t>
            </a:r>
          </a:p>
        </p:txBody>
      </p:sp>
      <p:sp>
        <p:nvSpPr>
          <p:cNvPr id="88077" name="Line 13"/>
          <p:cNvSpPr>
            <a:spLocks noChangeShapeType="1"/>
          </p:cNvSpPr>
          <p:nvPr/>
        </p:nvSpPr>
        <p:spPr bwMode="auto">
          <a:xfrm>
            <a:off x="6469063" y="2727325"/>
            <a:ext cx="1625600" cy="1187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8078" name="Line 14"/>
          <p:cNvSpPr>
            <a:spLocks noChangeShapeType="1"/>
          </p:cNvSpPr>
          <p:nvPr/>
        </p:nvSpPr>
        <p:spPr bwMode="auto">
          <a:xfrm flipH="1" flipV="1">
            <a:off x="6403975" y="2559050"/>
            <a:ext cx="9525" cy="1504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88079" name="Text Box 15"/>
          <p:cNvSpPr txBox="1">
            <a:spLocks noChangeArrowheads="1"/>
          </p:cNvSpPr>
          <p:nvPr/>
        </p:nvSpPr>
        <p:spPr bwMode="auto">
          <a:xfrm>
            <a:off x="4064000" y="2154238"/>
            <a:ext cx="1736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1800" b="0"/>
              <a:t>becomes a line on a log plot</a:t>
            </a:r>
            <a:r>
              <a:rPr lang="en-US" altLang="en-US" sz="1800" b="0">
                <a:sym typeface="Wingdings" pitchFamily="-110" charset="2"/>
              </a:rPr>
              <a:t></a:t>
            </a:r>
            <a:endParaRPr lang="en-US" altLang="en-US" sz="1800" b="0"/>
          </a:p>
        </p:txBody>
      </p:sp>
      <p:sp>
        <p:nvSpPr>
          <p:cNvPr id="88080" name="Text Box 16"/>
          <p:cNvSpPr txBox="1">
            <a:spLocks noChangeArrowheads="1"/>
          </p:cNvSpPr>
          <p:nvPr/>
        </p:nvSpPr>
        <p:spPr bwMode="auto">
          <a:xfrm rot="-5400000">
            <a:off x="5772151" y="3468687"/>
            <a:ext cx="944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1800" b="0"/>
              <a:t>log P</a:t>
            </a:r>
          </a:p>
        </p:txBody>
      </p:sp>
      <p:sp>
        <p:nvSpPr>
          <p:cNvPr id="88081" name="Text Box 17"/>
          <p:cNvSpPr txBox="1">
            <a:spLocks noChangeArrowheads="1"/>
          </p:cNvSpPr>
          <p:nvPr/>
        </p:nvSpPr>
        <p:spPr bwMode="auto">
          <a:xfrm>
            <a:off x="6802438" y="4067175"/>
            <a:ext cx="95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1800" b="0"/>
              <a:t>time</a:t>
            </a:r>
          </a:p>
        </p:txBody>
      </p:sp>
      <p:sp>
        <p:nvSpPr>
          <p:cNvPr id="88082" name="Text Box 18"/>
          <p:cNvSpPr txBox="1">
            <a:spLocks noChangeArrowheads="1"/>
          </p:cNvSpPr>
          <p:nvPr/>
        </p:nvSpPr>
        <p:spPr bwMode="auto">
          <a:xfrm>
            <a:off x="4625975" y="4187825"/>
            <a:ext cx="95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1800" b="0"/>
              <a:t>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smtClean="0">
                <a:ea typeface="ＭＳ Ｐゴシック" pitchFamily="-110" charset="-128"/>
              </a:rPr>
              <a:t>Measuring a half life</a:t>
            </a:r>
          </a:p>
        </p:txBody>
      </p:sp>
      <p:sp>
        <p:nvSpPr>
          <p:cNvPr id="90115" name="Rectangle 3"/>
          <p:cNvSpPr>
            <a:spLocks noGrp="1" noChangeArrowheads="1"/>
          </p:cNvSpPr>
          <p:nvPr>
            <p:ph type="body" idx="1"/>
          </p:nvPr>
        </p:nvSpPr>
        <p:spPr/>
        <p:txBody>
          <a:bodyPr/>
          <a:lstStyle/>
          <a:p>
            <a:pPr eaLnBrk="1" hangingPunct="1"/>
            <a:r>
              <a:rPr lang="en-US" altLang="en-US" smtClean="0">
                <a:ea typeface="ＭＳ Ｐゴシック" pitchFamily="-110" charset="-128"/>
              </a:rPr>
              <a:t>Suppose we measure power in dB.  How many dB change corresponds to twice the power?</a:t>
            </a:r>
          </a:p>
          <a:p>
            <a:pPr eaLnBrk="1" hangingPunct="1"/>
            <a:r>
              <a:rPr lang="en-US" altLang="en-US" smtClean="0">
                <a:ea typeface="ＭＳ Ｐゴシック" pitchFamily="-110" charset="-128"/>
              </a:rPr>
              <a:t>10log</a:t>
            </a:r>
            <a:r>
              <a:rPr lang="en-US" altLang="en-US" baseline="-25000" smtClean="0">
                <a:ea typeface="ＭＳ Ｐゴシック" pitchFamily="-110" charset="-128"/>
              </a:rPr>
              <a:t>10</a:t>
            </a:r>
            <a:r>
              <a:rPr lang="en-US" altLang="en-US" smtClean="0">
                <a:ea typeface="ＭＳ Ｐゴシック" pitchFamily="-110" charset="-128"/>
              </a:rPr>
              <a:t>2 ~ 3.0dB</a:t>
            </a:r>
          </a:p>
          <a:p>
            <a:pPr eaLnBrk="1" hangingPunct="1"/>
            <a:r>
              <a:rPr lang="en-US" altLang="en-US" smtClean="0">
                <a:ea typeface="ＭＳ Ｐゴシック" pitchFamily="-110" charset="-128"/>
              </a:rPr>
              <a:t>Measure the time it takes to drop in power by 3dB and that corresponds to the </a:t>
            </a:r>
            <a:r>
              <a:rPr lang="en-US" altLang="en-US" i="1" smtClean="0">
                <a:ea typeface="ＭＳ Ｐゴシック" pitchFamily="-110" charset="-128"/>
              </a:rPr>
              <a:t>t</a:t>
            </a:r>
            <a:r>
              <a:rPr lang="en-US" altLang="en-US" sz="2800" baseline="-25000" smtClean="0">
                <a:ea typeface="ＭＳ Ｐゴシック" pitchFamily="-110" charset="-128"/>
              </a:rPr>
              <a:t>1/2</a:t>
            </a:r>
            <a:r>
              <a:rPr lang="en-US" altLang="en-US" smtClean="0">
                <a:ea typeface="ＭＳ Ｐゴシック" pitchFamily="-110" charset="-128"/>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ea typeface="ＭＳ Ｐゴシック" pitchFamily="-110" charset="-128"/>
              </a:rPr>
              <a:t>Room acoustics</a:t>
            </a:r>
          </a:p>
        </p:txBody>
      </p:sp>
      <p:sp>
        <p:nvSpPr>
          <p:cNvPr id="92163" name="Rectangle 3"/>
          <p:cNvSpPr>
            <a:spLocks noGrp="1" noChangeArrowheads="1"/>
          </p:cNvSpPr>
          <p:nvPr>
            <p:ph type="body" idx="1"/>
          </p:nvPr>
        </p:nvSpPr>
        <p:spPr/>
        <p:txBody>
          <a:bodyPr/>
          <a:lstStyle/>
          <a:p>
            <a:pPr eaLnBrk="1" hangingPunct="1"/>
            <a:r>
              <a:rPr lang="en-US" altLang="en-US" sz="2400" smtClean="0">
                <a:ea typeface="ＭＳ Ｐゴシック" pitchFamily="-110" charset="-128"/>
              </a:rPr>
              <a:t>It is now recognized that the most important property of a room is its reverberation time.</a:t>
            </a:r>
          </a:p>
          <a:p>
            <a:pPr eaLnBrk="1" hangingPunct="1"/>
            <a:r>
              <a:rPr lang="en-US" altLang="en-US" sz="2400" smtClean="0">
                <a:ea typeface="ＭＳ Ｐゴシック" pitchFamily="-110" charset="-128"/>
              </a:rPr>
              <a:t>This is the timescale setting the decay time, or the half  time of acoustic power in the room</a:t>
            </a:r>
          </a:p>
          <a:p>
            <a:pPr eaLnBrk="1" hangingPunct="1"/>
            <a:r>
              <a:rPr lang="en-US" altLang="en-US" sz="2400" smtClean="0">
                <a:ea typeface="ＭＳ Ｐゴシック" pitchFamily="-110" charset="-128"/>
              </a:rPr>
              <a:t>Surfaces absorb sound so the echoes get weaker and weaker.</a:t>
            </a:r>
          </a:p>
          <a:p>
            <a:pPr eaLnBrk="1" hangingPunct="1"/>
            <a:r>
              <a:rPr lang="en-US" altLang="en-US" sz="2400" smtClean="0">
                <a:ea typeface="ＭＳ Ｐゴシック" pitchFamily="-110" charset="-128"/>
              </a:rPr>
              <a:t>The reverberation time depends on the size of the room and the way the surfaces absorb sound.</a:t>
            </a:r>
          </a:p>
          <a:p>
            <a:pPr eaLnBrk="1" hangingPunct="1"/>
            <a:r>
              <a:rPr lang="en-US" altLang="en-US" sz="2400" smtClean="0">
                <a:ea typeface="ＭＳ Ｐゴシック" pitchFamily="-110" charset="-128"/>
              </a:rPr>
              <a:t>Larger rooms have longer reverberation times.</a:t>
            </a:r>
          </a:p>
          <a:p>
            <a:pPr eaLnBrk="1" hangingPunct="1"/>
            <a:r>
              <a:rPr lang="en-US" altLang="en-US" sz="2400" smtClean="0">
                <a:ea typeface="ＭＳ Ｐゴシック" pitchFamily="-110" charset="-128"/>
              </a:rPr>
              <a:t>More absorptive rooms have shorter reverberation times.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smtClean="0">
                <a:ea typeface="ＭＳ Ｐゴシック" pitchFamily="-110" charset="-128"/>
              </a:rPr>
              <a:t>Reverberation time</a:t>
            </a:r>
          </a:p>
        </p:txBody>
      </p:sp>
      <p:sp>
        <p:nvSpPr>
          <p:cNvPr id="94211" name="Rectangle 3"/>
          <p:cNvSpPr>
            <a:spLocks noGrp="1" noChangeArrowheads="1"/>
          </p:cNvSpPr>
          <p:nvPr>
            <p:ph type="body" idx="1"/>
          </p:nvPr>
        </p:nvSpPr>
        <p:spPr/>
        <p:txBody>
          <a:bodyPr/>
          <a:lstStyle/>
          <a:p>
            <a:pPr eaLnBrk="1" hangingPunct="1"/>
            <a:r>
              <a:rPr lang="en-US" altLang="en-US" sz="2000" smtClean="0">
                <a:ea typeface="ＭＳ Ｐゴシック" pitchFamily="-110" charset="-128"/>
              </a:rPr>
              <a:t>The reverberation time, </a:t>
            </a:r>
            <a:r>
              <a:rPr lang="en-US" altLang="en-US" sz="2000" i="1" smtClean="0">
                <a:ea typeface="ＭＳ Ｐゴシック" pitchFamily="-110" charset="-128"/>
              </a:rPr>
              <a:t>RT</a:t>
            </a:r>
            <a:r>
              <a:rPr lang="en-US" altLang="en-US" sz="2000" baseline="-25000" smtClean="0">
                <a:ea typeface="ＭＳ Ｐゴシック" pitchFamily="-110" charset="-128"/>
              </a:rPr>
              <a:t>60</a:t>
            </a:r>
            <a:r>
              <a:rPr lang="en-US" altLang="en-US" sz="2000" smtClean="0">
                <a:ea typeface="ＭＳ Ｐゴシック" pitchFamily="-110" charset="-128"/>
              </a:rPr>
              <a:t>, is the time to drop 60 dB below the original level of the sound.  </a:t>
            </a:r>
          </a:p>
          <a:p>
            <a:pPr eaLnBrk="1" hangingPunct="1"/>
            <a:r>
              <a:rPr lang="en-US" altLang="en-US" sz="2000" smtClean="0">
                <a:ea typeface="ＭＳ Ｐゴシック" pitchFamily="-110" charset="-128"/>
              </a:rPr>
              <a:t>The reverberation time can be measured using a sharp loud impulsive sound such as a gunshot, balloon popping or a clap. </a:t>
            </a:r>
          </a:p>
          <a:p>
            <a:pPr eaLnBrk="1" hangingPunct="1"/>
            <a:r>
              <a:rPr lang="en-US" altLang="en-US" sz="2000" smtClean="0">
                <a:ea typeface="ＭＳ Ｐゴシック" pitchFamily="-110" charset="-128"/>
              </a:rPr>
              <a:t>Why use 60dB to measure the reverberation time? the loudest crescendo for most orchestral music is about 100 dB and a typical room background level for a good music-making area is about 40 dB. </a:t>
            </a:r>
          </a:p>
          <a:p>
            <a:pPr eaLnBrk="1" hangingPunct="1"/>
            <a:r>
              <a:rPr lang="en-US" altLang="en-US" sz="2000" smtClean="0">
                <a:ea typeface="ＭＳ Ｐゴシック" pitchFamily="-110" charset="-128"/>
              </a:rPr>
              <a:t>60dB corresponds to a change in power of a million!</a:t>
            </a:r>
          </a:p>
          <a:p>
            <a:pPr eaLnBrk="1" hangingPunct="1"/>
            <a:r>
              <a:rPr lang="en-US" altLang="en-US" sz="2000" smtClean="0">
                <a:ea typeface="ＭＳ Ｐゴシック" pitchFamily="-110" charset="-128"/>
              </a:rPr>
              <a:t>It is in practice hard to measure sound volume over this range.  However you can estimate the timescale to drop by 20 dB and multiply by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mtClean="0">
                <a:ea typeface="ＭＳ Ｐゴシック" pitchFamily="-110" charset="-128"/>
              </a:rPr>
              <a:t>What is a good reverberation time for a room? </a:t>
            </a:r>
          </a:p>
        </p:txBody>
      </p:sp>
      <p:sp>
        <p:nvSpPr>
          <p:cNvPr id="96259" name="Rectangle 3"/>
          <p:cNvSpPr>
            <a:spLocks noGrp="1" noChangeArrowheads="1"/>
          </p:cNvSpPr>
          <p:nvPr>
            <p:ph type="body" idx="1"/>
          </p:nvPr>
        </p:nvSpPr>
        <p:spPr>
          <a:xfrm>
            <a:off x="685800" y="2241550"/>
            <a:ext cx="7772400" cy="3854450"/>
          </a:xfrm>
        </p:spPr>
        <p:txBody>
          <a:bodyPr/>
          <a:lstStyle/>
          <a:p>
            <a:pPr eaLnBrk="1" hangingPunct="1"/>
            <a:r>
              <a:rPr lang="en-US" altLang="en-US" sz="2400" smtClean="0">
                <a:ea typeface="ＭＳ Ｐゴシック" pitchFamily="-110" charset="-128"/>
              </a:rPr>
              <a:t>If you are using the room for lectures (speech) then a long reverberation time makes it difficult for the audience to understand words.  </a:t>
            </a:r>
          </a:p>
          <a:p>
            <a:pPr eaLnBrk="1" hangingPunct="1"/>
            <a:r>
              <a:rPr lang="en-US" altLang="en-US" sz="2400" smtClean="0">
                <a:ea typeface="ＭＳ Ｐゴシック" pitchFamily="-110" charset="-128"/>
              </a:rPr>
              <a:t>However long reverberation times are desirable for example in churches for organ music. </a:t>
            </a:r>
          </a:p>
          <a:p>
            <a:pPr eaLnBrk="1" hangingPunct="1"/>
            <a:r>
              <a:rPr lang="en-US" altLang="en-US" sz="2400" smtClean="0">
                <a:ea typeface="ＭＳ Ｐゴシック" pitchFamily="-110" charset="-128"/>
              </a:rPr>
              <a:t>Rooms that are good for both speech and music typically have reverberation times between 1.5 and 2 seconds.</a:t>
            </a:r>
          </a:p>
          <a:p>
            <a:pPr eaLnBrk="1" hangingPunct="1"/>
            <a:r>
              <a:rPr lang="en-US" altLang="en-US" sz="2400" smtClean="0">
                <a:ea typeface="ＭＳ Ｐゴシック" pitchFamily="-110" charset="-128"/>
              </a:rPr>
              <a:t>If the direct sound is week compared to the echo, then speech sounds garbled.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846138" y="376238"/>
            <a:ext cx="7772400" cy="1143000"/>
          </a:xfrm>
        </p:spPr>
        <p:txBody>
          <a:bodyPr/>
          <a:lstStyle/>
          <a:p>
            <a:pPr eaLnBrk="1" hangingPunct="1"/>
            <a:r>
              <a:rPr lang="en-US" altLang="en-US" smtClean="0">
                <a:ea typeface="ＭＳ Ｐゴシック" pitchFamily="-110" charset="-128"/>
              </a:rPr>
              <a:t>Estimating the reverberation time</a:t>
            </a:r>
          </a:p>
        </p:txBody>
      </p:sp>
      <p:sp>
        <p:nvSpPr>
          <p:cNvPr id="98308" name="Rectangle 3"/>
          <p:cNvSpPr>
            <a:spLocks noGrp="1" noChangeArrowheads="1"/>
          </p:cNvSpPr>
          <p:nvPr>
            <p:ph type="body" idx="1"/>
          </p:nvPr>
        </p:nvSpPr>
        <p:spPr>
          <a:xfrm>
            <a:off x="685800" y="3503613"/>
            <a:ext cx="7772400" cy="817562"/>
          </a:xfrm>
        </p:spPr>
        <p:txBody>
          <a:bodyPr/>
          <a:lstStyle/>
          <a:p>
            <a:pPr eaLnBrk="1" hangingPunct="1">
              <a:buFontTx/>
              <a:buNone/>
            </a:pPr>
            <a:r>
              <a:rPr lang="en-US" altLang="en-US" sz="2400" i="1" smtClean="0">
                <a:ea typeface="ＭＳ Ｐゴシック" pitchFamily="-110" charset="-128"/>
              </a:rPr>
              <a:t>V</a:t>
            </a:r>
            <a:r>
              <a:rPr lang="en-US" altLang="en-US" sz="2400" smtClean="0">
                <a:ea typeface="ＭＳ Ｐゴシック" pitchFamily="-110" charset="-128"/>
              </a:rPr>
              <a:t> is the volume of the room and </a:t>
            </a:r>
            <a:r>
              <a:rPr lang="en-US" altLang="en-US" sz="2400" i="1" smtClean="0">
                <a:ea typeface="ＭＳ Ｐゴシック" pitchFamily="-110" charset="-128"/>
              </a:rPr>
              <a:t>S</a:t>
            </a:r>
            <a:r>
              <a:rPr lang="en-US" altLang="en-US" sz="2000" i="1" baseline="-25000" smtClean="0">
                <a:ea typeface="ＭＳ Ｐゴシック" pitchFamily="-110" charset="-128"/>
              </a:rPr>
              <a:t>e</a:t>
            </a:r>
            <a:r>
              <a:rPr lang="en-US" altLang="en-US" sz="2400" smtClean="0">
                <a:ea typeface="ＭＳ Ｐゴシック" pitchFamily="-110" charset="-128"/>
              </a:rPr>
              <a:t> the effective area</a:t>
            </a:r>
          </a:p>
          <a:p>
            <a:pPr eaLnBrk="1" hangingPunct="1"/>
            <a:endParaRPr lang="en-US" altLang="en-US" sz="2400" smtClean="0">
              <a:ea typeface="ＭＳ Ｐゴシック" pitchFamily="-110" charset="-128"/>
            </a:endParaRPr>
          </a:p>
          <a:p>
            <a:pPr eaLnBrk="1" hangingPunct="1"/>
            <a:endParaRPr lang="en-US" altLang="en-US" sz="2400" smtClean="0">
              <a:ea typeface="ＭＳ Ｐゴシック" pitchFamily="-110" charset="-128"/>
            </a:endParaRPr>
          </a:p>
          <a:p>
            <a:pPr eaLnBrk="1" hangingPunct="1"/>
            <a:endParaRPr lang="en-US" altLang="en-US" sz="2400" smtClean="0">
              <a:ea typeface="ＭＳ Ｐゴシック" pitchFamily="-110" charset="-128"/>
            </a:endParaRPr>
          </a:p>
          <a:p>
            <a:pPr eaLnBrk="1" hangingPunct="1"/>
            <a:endParaRPr lang="en-US" altLang="en-US" sz="2800" smtClean="0">
              <a:ea typeface="ＭＳ Ｐゴシック" pitchFamily="-110" charset="-128"/>
            </a:endParaRPr>
          </a:p>
        </p:txBody>
      </p:sp>
      <p:sp>
        <p:nvSpPr>
          <p:cNvPr id="9830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endParaRPr lang="en-US" altLang="en-US"/>
          </a:p>
        </p:txBody>
      </p:sp>
      <p:sp>
        <p:nvSpPr>
          <p:cNvPr id="9831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endParaRPr lang="en-US" altLang="en-US"/>
          </a:p>
        </p:txBody>
      </p:sp>
      <p:graphicFrame>
        <p:nvGraphicFramePr>
          <p:cNvPr id="98306" name="Object 2"/>
          <p:cNvGraphicFramePr>
            <a:graphicFrameLocks noChangeAspect="1"/>
          </p:cNvGraphicFramePr>
          <p:nvPr/>
        </p:nvGraphicFramePr>
        <p:xfrm>
          <a:off x="1784350" y="4213225"/>
          <a:ext cx="5313363" cy="1466850"/>
        </p:xfrm>
        <a:graphic>
          <a:graphicData uri="http://schemas.openxmlformats.org/presentationml/2006/ole">
            <mc:AlternateContent xmlns:mc="http://schemas.openxmlformats.org/markup-compatibility/2006">
              <mc:Choice xmlns:v="urn:schemas-microsoft-com:vml" Requires="v">
                <p:oleObj spid="_x0000_s98323" name="Equation" r:id="rId4" imgW="2489040" imgH="685800" progId="Equation.DSMT4">
                  <p:embed/>
                </p:oleObj>
              </mc:Choice>
              <mc:Fallback>
                <p:oleObj name="Equation" r:id="rId4" imgW="2489040" imgH="685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350" y="4213225"/>
                        <a:ext cx="5313363" cy="146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8311" name="Picture 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76413" y="2095500"/>
            <a:ext cx="240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8"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87525" y="2767013"/>
            <a:ext cx="247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3" name="TextBox 9"/>
          <p:cNvSpPr txBox="1">
            <a:spLocks noChangeArrowheads="1"/>
          </p:cNvSpPr>
          <p:nvPr/>
        </p:nvSpPr>
        <p:spPr bwMode="auto">
          <a:xfrm>
            <a:off x="4554538" y="2174875"/>
            <a:ext cx="386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i="1"/>
              <a:t>V/S</a:t>
            </a:r>
            <a:r>
              <a:rPr lang="en-US" altLang="en-US" b="0" i="1" baseline="-25000"/>
              <a:t>e</a:t>
            </a:r>
            <a:r>
              <a:rPr lang="en-US" altLang="en-US" b="0" i="1"/>
              <a:t> </a:t>
            </a:r>
            <a:r>
              <a:rPr lang="en-US" altLang="en-US" b="0"/>
              <a:t>in m, </a:t>
            </a:r>
            <a:r>
              <a:rPr lang="en-US" altLang="en-US" b="0" i="1"/>
              <a:t>RT</a:t>
            </a:r>
            <a:r>
              <a:rPr lang="en-US" altLang="en-US" b="0" baseline="-25000"/>
              <a:t>60</a:t>
            </a:r>
            <a:r>
              <a:rPr lang="en-US" altLang="en-US" b="0"/>
              <a:t> in seconds</a:t>
            </a:r>
          </a:p>
        </p:txBody>
      </p:sp>
      <p:sp>
        <p:nvSpPr>
          <p:cNvPr id="98314" name="TextBox 10"/>
          <p:cNvSpPr txBox="1">
            <a:spLocks noChangeArrowheads="1"/>
          </p:cNvSpPr>
          <p:nvPr/>
        </p:nvSpPr>
        <p:spPr bwMode="auto">
          <a:xfrm>
            <a:off x="584200" y="1547813"/>
            <a:ext cx="2860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sz="2800"/>
              <a:t>Sabine’s formula</a:t>
            </a:r>
          </a:p>
          <a:p>
            <a:pPr eaLnBrk="1" hangingPunct="1"/>
            <a:endParaRPr lang="en-US" altLang="en-US"/>
          </a:p>
        </p:txBody>
      </p:sp>
      <p:sp>
        <p:nvSpPr>
          <p:cNvPr id="98315" name="TextBox 11"/>
          <p:cNvSpPr txBox="1">
            <a:spLocks noChangeArrowheads="1"/>
          </p:cNvSpPr>
          <p:nvPr/>
        </p:nvSpPr>
        <p:spPr bwMode="auto">
          <a:xfrm>
            <a:off x="4560888" y="2765425"/>
            <a:ext cx="386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i="1"/>
              <a:t>V/S</a:t>
            </a:r>
            <a:r>
              <a:rPr lang="en-US" altLang="en-US" b="0" i="1" baseline="-25000"/>
              <a:t>e</a:t>
            </a:r>
            <a:r>
              <a:rPr lang="en-US" altLang="en-US" b="0" i="1"/>
              <a:t> </a:t>
            </a:r>
            <a:r>
              <a:rPr lang="en-US" altLang="en-US" b="0"/>
              <a:t>in feet, </a:t>
            </a:r>
            <a:r>
              <a:rPr lang="en-US" altLang="en-US" b="0" i="1"/>
              <a:t>RT</a:t>
            </a:r>
            <a:r>
              <a:rPr lang="en-US" altLang="en-US" b="0" baseline="-25000"/>
              <a:t>60</a:t>
            </a:r>
            <a:r>
              <a:rPr lang="en-US" altLang="en-US" b="0"/>
              <a:t> in seconds</a:t>
            </a:r>
          </a:p>
        </p:txBody>
      </p:sp>
      <p:sp>
        <p:nvSpPr>
          <p:cNvPr id="98316" name="TextBox 12"/>
          <p:cNvSpPr txBox="1">
            <a:spLocks noChangeArrowheads="1"/>
          </p:cNvSpPr>
          <p:nvPr/>
        </p:nvSpPr>
        <p:spPr bwMode="auto">
          <a:xfrm>
            <a:off x="1225550" y="5795963"/>
            <a:ext cx="6934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People or seats also can be given effective areas.</a:t>
            </a:r>
          </a:p>
          <a:p>
            <a:pPr eaLnBrk="1" hangingPunct="1"/>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smtClean="0">
                <a:ea typeface="ＭＳ Ｐゴシック" pitchFamily="-110" charset="-128"/>
              </a:rPr>
              <a:t>Sabine’s formula</a:t>
            </a:r>
          </a:p>
        </p:txBody>
      </p:sp>
      <p:sp>
        <p:nvSpPr>
          <p:cNvPr id="100355" name="Content Placeholder 2"/>
          <p:cNvSpPr>
            <a:spLocks noGrp="1"/>
          </p:cNvSpPr>
          <p:nvPr>
            <p:ph idx="1"/>
          </p:nvPr>
        </p:nvSpPr>
        <p:spPr>
          <a:xfrm>
            <a:off x="831850" y="2876550"/>
            <a:ext cx="7772400" cy="3117850"/>
          </a:xfrm>
        </p:spPr>
        <p:txBody>
          <a:bodyPr/>
          <a:lstStyle/>
          <a:p>
            <a:r>
              <a:rPr lang="en-US" altLang="en-US" smtClean="0">
                <a:ea typeface="ＭＳ Ｐゴシック" pitchFamily="-110" charset="-128"/>
              </a:rPr>
              <a:t>A decay timescale proportional to a Volume/Area is a length</a:t>
            </a:r>
          </a:p>
          <a:p>
            <a:r>
              <a:rPr lang="en-US" altLang="en-US" smtClean="0">
                <a:ea typeface="ＭＳ Ｐゴシック" pitchFamily="-110" charset="-128"/>
              </a:rPr>
              <a:t>Time between reflections depends on length</a:t>
            </a:r>
          </a:p>
          <a:p>
            <a:r>
              <a:rPr lang="en-US" altLang="en-US" smtClean="0">
                <a:ea typeface="ＭＳ Ｐゴシック" pitchFamily="-110" charset="-128"/>
              </a:rPr>
              <a:t>Decay time depends on length</a:t>
            </a:r>
          </a:p>
          <a:p>
            <a:r>
              <a:rPr lang="en-US" altLang="en-US" smtClean="0">
                <a:ea typeface="ＭＳ Ｐゴシック" pitchFamily="-110" charset="-128"/>
              </a:rPr>
              <a:t>Bigger rooms have longer decay times</a:t>
            </a:r>
          </a:p>
          <a:p>
            <a:endParaRPr lang="en-US" altLang="en-US" smtClean="0">
              <a:ea typeface="ＭＳ Ｐゴシック" pitchFamily="-110" charset="-128"/>
            </a:endParaRPr>
          </a:p>
        </p:txBody>
      </p:sp>
      <p:pic>
        <p:nvPicPr>
          <p:cNvPr id="100356" name="Picture 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963738"/>
            <a:ext cx="31480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p:cNvSpPr>
          <p:nvPr>
            <p:ph type="title"/>
          </p:nvPr>
        </p:nvSpPr>
        <p:spPr/>
        <p:txBody>
          <a:bodyPr/>
          <a:lstStyle/>
          <a:p>
            <a:r>
              <a:rPr lang="en-US" altLang="en-US" smtClean="0">
                <a:ea typeface="ＭＳ Ｐゴシック" pitchFamily="-110" charset="-128"/>
              </a:rPr>
              <a:t>Sabine’s formula</a:t>
            </a:r>
          </a:p>
        </p:txBody>
      </p:sp>
      <p:sp>
        <p:nvSpPr>
          <p:cNvPr id="101380" name="Content Placeholder 2"/>
          <p:cNvSpPr>
            <a:spLocks noGrp="1"/>
          </p:cNvSpPr>
          <p:nvPr>
            <p:ph idx="1"/>
          </p:nvPr>
        </p:nvSpPr>
        <p:spPr>
          <a:xfrm>
            <a:off x="685800" y="4073525"/>
            <a:ext cx="7772400" cy="2154238"/>
          </a:xfrm>
        </p:spPr>
        <p:txBody>
          <a:bodyPr/>
          <a:lstStyle/>
          <a:p>
            <a:r>
              <a:rPr lang="en-US" altLang="en-US" smtClean="0">
                <a:ea typeface="ＭＳ Ｐゴシック" pitchFamily="-110" charset="-128"/>
              </a:rPr>
              <a:t>If each more energy is absorbed each reflection then the decay timescale is shorter</a:t>
            </a:r>
          </a:p>
          <a:p>
            <a:r>
              <a:rPr lang="en-US" altLang="en-US" smtClean="0">
                <a:ea typeface="ＭＳ Ｐゴシック" pitchFamily="-110" charset="-128"/>
              </a:rPr>
              <a:t>Higher absorption on walls means shorter decay timescale</a:t>
            </a:r>
          </a:p>
          <a:p>
            <a:pPr>
              <a:buFontTx/>
              <a:buNone/>
            </a:pPr>
            <a:endParaRPr lang="en-US" altLang="en-US" smtClean="0">
              <a:ea typeface="ＭＳ Ｐゴシック" pitchFamily="-110" charset="-128"/>
            </a:endParaRPr>
          </a:p>
        </p:txBody>
      </p:sp>
      <p:graphicFrame>
        <p:nvGraphicFramePr>
          <p:cNvPr id="101378" name="Object 2"/>
          <p:cNvGraphicFramePr>
            <a:graphicFrameLocks noChangeAspect="1"/>
          </p:cNvGraphicFramePr>
          <p:nvPr/>
        </p:nvGraphicFramePr>
        <p:xfrm>
          <a:off x="1798638" y="2460625"/>
          <a:ext cx="5313362" cy="1466850"/>
        </p:xfrm>
        <a:graphic>
          <a:graphicData uri="http://schemas.openxmlformats.org/presentationml/2006/ole">
            <mc:AlternateContent xmlns:mc="http://schemas.openxmlformats.org/markup-compatibility/2006">
              <mc:Choice xmlns:v="urn:schemas-microsoft-com:vml" Requires="v">
                <p:oleObj spid="_x0000_s101388" name="Equation" r:id="rId3" imgW="2489040" imgH="685800" progId="Equation.DSMT4">
                  <p:embed/>
                </p:oleObj>
              </mc:Choice>
              <mc:Fallback>
                <p:oleObj name="Equation" r:id="rId3" imgW="2489040" imgH="685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638" y="2460625"/>
                        <a:ext cx="5313362" cy="146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381" name="Picture 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9438" y="1774825"/>
            <a:ext cx="261778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mtClean="0">
                <a:ea typeface="ＭＳ Ｐゴシック" pitchFamily="-110" charset="-128"/>
              </a:rPr>
              <a:t>Standing waves in a Room</a:t>
            </a:r>
          </a:p>
        </p:txBody>
      </p:sp>
      <p:sp>
        <p:nvSpPr>
          <p:cNvPr id="102403" name="Content Placeholder 2"/>
          <p:cNvSpPr>
            <a:spLocks noGrp="1"/>
          </p:cNvSpPr>
          <p:nvPr>
            <p:ph idx="1"/>
          </p:nvPr>
        </p:nvSpPr>
        <p:spPr>
          <a:xfrm>
            <a:off x="685800" y="1981200"/>
            <a:ext cx="3970338" cy="4114800"/>
          </a:xfrm>
        </p:spPr>
        <p:txBody>
          <a:bodyPr/>
          <a:lstStyle/>
          <a:p>
            <a:r>
              <a:rPr lang="en-US" altLang="en-US" smtClean="0">
                <a:ea typeface="ＭＳ Ｐゴシック" pitchFamily="-110" charset="-128"/>
              </a:rPr>
              <a:t>x,y,z wave-numbers</a:t>
            </a:r>
          </a:p>
          <a:p>
            <a:r>
              <a:rPr lang="en-US" altLang="en-US" smtClean="0">
                <a:ea typeface="ＭＳ Ｐゴシック" pitchFamily="-110" charset="-128"/>
              </a:rPr>
              <a:t>loud in corners</a:t>
            </a:r>
          </a:p>
          <a:p>
            <a:r>
              <a:rPr lang="en-US" altLang="en-US" smtClean="0">
                <a:ea typeface="ＭＳ Ｐゴシック" pitchFamily="-110" charset="-128"/>
              </a:rPr>
              <a:t>problem at low frequencies/large wavelengths</a:t>
            </a:r>
          </a:p>
          <a:p>
            <a:r>
              <a:rPr lang="en-US" altLang="en-US" smtClean="0">
                <a:ea typeface="ＭＳ Ｐゴシック" pitchFamily="-110" charset="-128"/>
              </a:rPr>
              <a:t>corner foams to damp low frequencies </a:t>
            </a:r>
          </a:p>
        </p:txBody>
      </p:sp>
      <p:pic>
        <p:nvPicPr>
          <p:cNvPr id="1024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3413" y="1817688"/>
            <a:ext cx="42291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ea typeface="ＭＳ Ｐゴシック" pitchFamily="-110" charset="-128"/>
              </a:rPr>
              <a:t>Decibel scale</a:t>
            </a:r>
          </a:p>
        </p:txBody>
      </p:sp>
      <p:sp>
        <p:nvSpPr>
          <p:cNvPr id="18435" name="Rectangle 3"/>
          <p:cNvSpPr>
            <a:spLocks noGrp="1" noChangeArrowheads="1"/>
          </p:cNvSpPr>
          <p:nvPr>
            <p:ph type="body" idx="1"/>
          </p:nvPr>
        </p:nvSpPr>
        <p:spPr/>
        <p:txBody>
          <a:bodyPr/>
          <a:lstStyle/>
          <a:p>
            <a:pPr eaLnBrk="1" hangingPunct="1"/>
            <a:r>
              <a:rPr lang="en-US" altLang="en-US" sz="2800" dirty="0" smtClean="0">
                <a:ea typeface="ＭＳ Ｐゴシック" pitchFamily="-110" charset="-128"/>
              </a:rPr>
              <a:t>A sound that is ten times more powerful is 10 decibels higher.</a:t>
            </a:r>
          </a:p>
          <a:p>
            <a:pPr eaLnBrk="1" hangingPunct="1"/>
            <a:r>
              <a:rPr lang="en-US" altLang="en-US" sz="2800" dirty="0" smtClean="0">
                <a:ea typeface="ＭＳ Ｐゴシック" pitchFamily="-110" charset="-128"/>
              </a:rPr>
              <a:t>What do we mean by ten times more powerful?</a:t>
            </a:r>
          </a:p>
          <a:p>
            <a:pPr eaLnBrk="1" hangingPunct="1">
              <a:buFontTx/>
              <a:buNone/>
            </a:pPr>
            <a:r>
              <a:rPr lang="en-US" altLang="en-US" sz="2800" dirty="0" smtClean="0">
                <a:ea typeface="ＭＳ Ｐゴシック" pitchFamily="-110" charset="-128"/>
              </a:rPr>
              <a:t>.</a:t>
            </a:r>
          </a:p>
          <a:p>
            <a:pPr eaLnBrk="1" hangingPunct="1"/>
            <a:r>
              <a:rPr lang="en-US" altLang="en-US" sz="2800" dirty="0" smtClean="0">
                <a:ea typeface="ＭＳ Ｐゴシック" pitchFamily="-110" charset="-128"/>
              </a:rPr>
              <a:t>Decibel is abbreviated dB</a:t>
            </a:r>
          </a:p>
          <a:p>
            <a:pPr lvl="1" eaLnBrk="1" hangingPunct="1"/>
            <a:r>
              <a:rPr lang="en-US" altLang="en-US" sz="2400" dirty="0" smtClean="0">
                <a:ea typeface="ＭＳ Ｐゴシック" pitchFamily="-110" charset="-128"/>
              </a:rPr>
              <a:t>Amplitude in pressure would be related to the square root of the power.</a:t>
            </a:r>
          </a:p>
          <a:p>
            <a:pPr eaLnBrk="1" hangingPunct="1"/>
            <a:endParaRPr lang="en-US" altLang="en-US" sz="2800" dirty="0" smtClean="0">
              <a:ea typeface="ＭＳ Ｐゴシック" pitchFamily="-110"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smtClean="0">
                <a:ea typeface="ＭＳ Ｐゴシック" pitchFamily="-110" charset="-128"/>
              </a:rPr>
              <a:t>Just Noticeable Differences</a:t>
            </a:r>
          </a:p>
        </p:txBody>
      </p:sp>
      <p:sp>
        <p:nvSpPr>
          <p:cNvPr id="104451" name="Rectangle 3"/>
          <p:cNvSpPr>
            <a:spLocks noGrp="1" noChangeArrowheads="1"/>
          </p:cNvSpPr>
          <p:nvPr>
            <p:ph type="body" idx="1"/>
          </p:nvPr>
        </p:nvSpPr>
        <p:spPr/>
        <p:txBody>
          <a:bodyPr/>
          <a:lstStyle/>
          <a:p>
            <a:pPr eaLnBrk="1" hangingPunct="1"/>
            <a:r>
              <a:rPr lang="en-US" altLang="en-US" sz="2800" b="1" smtClean="0">
                <a:ea typeface="ＭＳ Ｐゴシック" pitchFamily="-110" charset="-128"/>
              </a:rPr>
              <a:t>JND in Sound Intensity</a:t>
            </a:r>
          </a:p>
          <a:p>
            <a:pPr eaLnBrk="1" hangingPunct="1"/>
            <a:r>
              <a:rPr lang="en-US" altLang="en-US" sz="2800" smtClean="0">
                <a:ea typeface="ＭＳ Ｐゴシック" pitchFamily="-110" charset="-128"/>
              </a:rPr>
              <a:t>A useful general reference is that the just noticeable difference in sound intensity for the human ear is about 1 decibel.</a:t>
            </a:r>
          </a:p>
          <a:p>
            <a:pPr eaLnBrk="1" hangingPunct="1"/>
            <a:r>
              <a:rPr lang="en-US" altLang="en-US" sz="2800" smtClean="0">
                <a:ea typeface="ＭＳ Ｐゴシック" pitchFamily="-110" charset="-128"/>
              </a:rPr>
              <a:t>JND = 1 decibel</a:t>
            </a:r>
          </a:p>
          <a:p>
            <a:pPr eaLnBrk="1" hangingPunct="1"/>
            <a:r>
              <a:rPr lang="en-US" altLang="en-US" sz="2800" smtClean="0">
                <a:ea typeface="ＭＳ Ｐゴシック" pitchFamily="-110" charset="-128"/>
              </a:rPr>
              <a:t>In fact, the use of the factor of 10 in the definition of the </a:t>
            </a:r>
            <a:r>
              <a:rPr lang="en-US" altLang="en-US" sz="2800" smtClean="0">
                <a:solidFill>
                  <a:schemeClr val="accent2"/>
                </a:solidFill>
                <a:ea typeface="ＭＳ Ｐゴシック" pitchFamily="-110" charset="-128"/>
              </a:rPr>
              <a:t>deci</a:t>
            </a:r>
            <a:r>
              <a:rPr lang="en-US" altLang="en-US" sz="2800" smtClean="0">
                <a:ea typeface="ＭＳ Ｐゴシック" pitchFamily="-110" charset="-128"/>
              </a:rPr>
              <a:t>bel is to create a unit which is about the least detectable change in sound intensity.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smtClean="0">
                <a:ea typeface="ＭＳ Ｐゴシック" pitchFamily="-110" charset="-128"/>
              </a:rPr>
              <a:t>JND as a function of loudness</a:t>
            </a:r>
          </a:p>
        </p:txBody>
      </p:sp>
      <p:sp>
        <p:nvSpPr>
          <p:cNvPr id="106499" name="Rectangle 3"/>
          <p:cNvSpPr>
            <a:spLocks noGrp="1" noChangeArrowheads="1"/>
          </p:cNvSpPr>
          <p:nvPr>
            <p:ph type="body" idx="1"/>
          </p:nvPr>
        </p:nvSpPr>
        <p:spPr>
          <a:xfrm>
            <a:off x="5240338" y="1981200"/>
            <a:ext cx="2611437" cy="4114800"/>
          </a:xfrm>
        </p:spPr>
        <p:txBody>
          <a:bodyPr/>
          <a:lstStyle/>
          <a:p>
            <a:pPr indent="-55563" eaLnBrk="1" hangingPunct="1">
              <a:buFontTx/>
              <a:buNone/>
            </a:pPr>
            <a:r>
              <a:rPr lang="en-US" altLang="en-US" sz="2000" smtClean="0">
                <a:ea typeface="ＭＳ Ｐゴシック" pitchFamily="-110" charset="-128"/>
              </a:rPr>
              <a:t>There are some variations. The JND is about 1 dB for soft sounds around 30-40 dB at low and midrange frequencies. It may drop to 1/3 to 1/2 a decibel for loud sounds. </a:t>
            </a:r>
          </a:p>
          <a:p>
            <a:pPr indent="-55563" eaLnBrk="1" hangingPunct="1">
              <a:buFontTx/>
              <a:buNone/>
            </a:pPr>
            <a:endParaRPr lang="en-US" altLang="en-US" sz="2000" smtClean="0">
              <a:ea typeface="ＭＳ Ｐゴシック" pitchFamily="-110" charset="-128"/>
            </a:endParaRPr>
          </a:p>
        </p:txBody>
      </p:sp>
      <p:pic>
        <p:nvPicPr>
          <p:cNvPr id="106500" name="Picture 4" descr="d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2292350"/>
            <a:ext cx="4554537"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85800" y="609600"/>
            <a:ext cx="4452938" cy="1143000"/>
          </a:xfrm>
        </p:spPr>
        <p:txBody>
          <a:bodyPr/>
          <a:lstStyle/>
          <a:p>
            <a:pPr algn="l"/>
            <a:r>
              <a:rPr lang="en-US" altLang="en-US" smtClean="0">
                <a:ea typeface="ＭＳ Ｐゴシック" pitchFamily="-110" charset="-128"/>
              </a:rPr>
              <a:t>Acoustic Gain and Feedback</a:t>
            </a:r>
          </a:p>
        </p:txBody>
      </p:sp>
      <p:pic>
        <p:nvPicPr>
          <p:cNvPr id="108547" name="Content Placeholder 3" descr="Screen shot 2011-09-19 at 9.46.53 A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111375"/>
            <a:ext cx="7535863" cy="3729038"/>
          </a:xfrm>
        </p:spPr>
      </p:pic>
      <p:sp>
        <p:nvSpPr>
          <p:cNvPr id="108548" name="TextBox 4"/>
          <p:cNvSpPr txBox="1">
            <a:spLocks noChangeArrowheads="1"/>
          </p:cNvSpPr>
          <p:nvPr/>
        </p:nvSpPr>
        <p:spPr bwMode="auto">
          <a:xfrm>
            <a:off x="569913" y="5840413"/>
            <a:ext cx="7080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sz="1600" b="0"/>
              <a:t>Figure from JBL Sound System Design Reference Manual</a:t>
            </a:r>
          </a:p>
        </p:txBody>
      </p:sp>
      <p:sp>
        <p:nvSpPr>
          <p:cNvPr id="108549" name="TextBox 5"/>
          <p:cNvSpPr txBox="1">
            <a:spLocks noChangeArrowheads="1"/>
          </p:cNvSpPr>
          <p:nvPr/>
        </p:nvSpPr>
        <p:spPr bwMode="auto">
          <a:xfrm>
            <a:off x="5562600" y="1357313"/>
            <a:ext cx="27289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Gain: increase in dB at the position of the listener.  What is the maximum gain without feedback?</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685800" y="609600"/>
            <a:ext cx="4452938" cy="1143000"/>
          </a:xfrm>
        </p:spPr>
        <p:txBody>
          <a:bodyPr/>
          <a:lstStyle/>
          <a:p>
            <a:pPr algn="l"/>
            <a:r>
              <a:rPr lang="en-US" altLang="en-US" smtClean="0">
                <a:ea typeface="ＭＳ Ｐゴシック" pitchFamily="-110" charset="-128"/>
              </a:rPr>
              <a:t>Acoustic Gain and Feedback</a:t>
            </a:r>
          </a:p>
        </p:txBody>
      </p:sp>
      <p:pic>
        <p:nvPicPr>
          <p:cNvPr id="109571" name="Content Placeholder 3" descr="Screen shot 2011-09-19 at 9.46.53 A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111375"/>
            <a:ext cx="7535863" cy="3729038"/>
          </a:xfrm>
        </p:spPr>
      </p:pic>
      <p:sp>
        <p:nvSpPr>
          <p:cNvPr id="109572" name="TextBox 4"/>
          <p:cNvSpPr txBox="1">
            <a:spLocks noChangeArrowheads="1"/>
          </p:cNvSpPr>
          <p:nvPr/>
        </p:nvSpPr>
        <p:spPr bwMode="auto">
          <a:xfrm>
            <a:off x="569913" y="5840413"/>
            <a:ext cx="7080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sz="1600" b="0"/>
              <a:t>Figure from JBL Sound System Design Reference Manual</a:t>
            </a:r>
          </a:p>
        </p:txBody>
      </p:sp>
      <p:sp>
        <p:nvSpPr>
          <p:cNvPr id="109573" name="TextBox 5"/>
          <p:cNvSpPr txBox="1">
            <a:spLocks noChangeArrowheads="1"/>
          </p:cNvSpPr>
          <p:nvPr/>
        </p:nvSpPr>
        <p:spPr bwMode="auto">
          <a:xfrm>
            <a:off x="5562600" y="1357313"/>
            <a:ext cx="27289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Can turn up the speaker until the signal at the microphone from the speaker is as loud as the voice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685800" y="609600"/>
            <a:ext cx="3430588" cy="1143000"/>
          </a:xfrm>
        </p:spPr>
        <p:txBody>
          <a:bodyPr/>
          <a:lstStyle/>
          <a:p>
            <a:pPr algn="l"/>
            <a:r>
              <a:rPr lang="en-US" altLang="en-US" smtClean="0">
                <a:ea typeface="ＭＳ Ｐゴシック" pitchFamily="-110" charset="-128"/>
              </a:rPr>
              <a:t>Acoustic Gain and Feedback</a:t>
            </a:r>
          </a:p>
        </p:txBody>
      </p:sp>
      <p:pic>
        <p:nvPicPr>
          <p:cNvPr id="110595" name="Content Placeholder 3" descr="Screen shot 2011-09-19 at 9.46.53 AM.png"/>
          <p:cNvPicPr>
            <a:picLocks noGrp="1" noChangeAspect="1"/>
          </p:cNvPicPr>
          <p:nvPr>
            <p:ph idx="1"/>
          </p:nvPr>
        </p:nvPicPr>
        <p:blipFill>
          <a:blip r:embed="rId2">
            <a:extLst>
              <a:ext uri="{28A0092B-C50C-407E-A947-70E740481C1C}">
                <a14:useLocalDpi xmlns:a14="http://schemas.microsoft.com/office/drawing/2010/main" val="0"/>
              </a:ext>
            </a:extLst>
          </a:blip>
          <a:srcRect l="6445" t="-3488" r="20256" b="-3488"/>
          <a:stretch>
            <a:fillRect/>
          </a:stretch>
        </p:blipFill>
        <p:spPr>
          <a:xfrm>
            <a:off x="341313" y="1966913"/>
            <a:ext cx="3887787" cy="2806700"/>
          </a:xfrm>
        </p:spPr>
      </p:pic>
      <p:sp>
        <p:nvSpPr>
          <p:cNvPr id="110596" name="TextBox 4"/>
          <p:cNvSpPr txBox="1">
            <a:spLocks noChangeArrowheads="1"/>
          </p:cNvSpPr>
          <p:nvPr/>
        </p:nvSpPr>
        <p:spPr bwMode="auto">
          <a:xfrm>
            <a:off x="685800" y="5211763"/>
            <a:ext cx="3211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sz="1600" b="0"/>
              <a:t>Figure from JBL Sound System Design Reference Manual</a:t>
            </a:r>
          </a:p>
        </p:txBody>
      </p:sp>
      <p:sp>
        <p:nvSpPr>
          <p:cNvPr id="110597" name="TextBox 5"/>
          <p:cNvSpPr txBox="1">
            <a:spLocks noChangeArrowheads="1"/>
          </p:cNvSpPr>
          <p:nvPr/>
        </p:nvSpPr>
        <p:spPr bwMode="auto">
          <a:xfrm>
            <a:off x="4365625" y="612775"/>
            <a:ext cx="477837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Difference in dB for direct voice between speaker and mic locations  </a:t>
            </a:r>
          </a:p>
          <a:p>
            <a:pPr eaLnBrk="1" hangingPunct="1"/>
            <a:r>
              <a:rPr lang="en-US" altLang="en-US" b="0"/>
              <a:t>20 log</a:t>
            </a:r>
            <a:r>
              <a:rPr lang="en-US" altLang="en-US" b="0" baseline="-25000"/>
              <a:t>10 </a:t>
            </a:r>
            <a:r>
              <a:rPr lang="en-US" altLang="en-US" b="0"/>
              <a:t>4 = </a:t>
            </a:r>
            <a:r>
              <a:rPr lang="en-US" altLang="en-US" b="0">
                <a:solidFill>
                  <a:srgbClr val="FF0000"/>
                </a:solidFill>
              </a:rPr>
              <a:t>12.0</a:t>
            </a:r>
            <a:r>
              <a:rPr lang="en-US" altLang="en-US" b="0"/>
              <a:t> dB  </a:t>
            </a:r>
          </a:p>
          <a:p>
            <a:pPr eaLnBrk="1" hangingPunct="1"/>
            <a:r>
              <a:rPr lang="en-US" altLang="en-US" b="0"/>
              <a:t>Here 4/1 is ratio of distance between speaker and mic and mic and person.</a:t>
            </a:r>
          </a:p>
          <a:p>
            <a:pPr eaLnBrk="1" hangingPunct="1"/>
            <a:r>
              <a:rPr lang="en-US" altLang="en-US" b="0"/>
              <a:t>You can amplify the voice by up to x4 the amplitude (with no feedback safety margin).</a:t>
            </a:r>
          </a:p>
          <a:p>
            <a:pPr eaLnBrk="1" hangingPunct="1"/>
            <a:r>
              <a:rPr lang="en-US" altLang="en-US" b="0"/>
              <a:t>Listener has</a:t>
            </a:r>
          </a:p>
          <a:p>
            <a:pPr eaLnBrk="1" hangingPunct="1"/>
            <a:r>
              <a:rPr lang="en-US" altLang="en-US" b="0"/>
              <a:t> 20 log</a:t>
            </a:r>
            <a:r>
              <a:rPr lang="en-US" altLang="en-US" b="0" baseline="-25000"/>
              <a:t>10 </a:t>
            </a:r>
            <a:r>
              <a:rPr lang="en-US" altLang="en-US" b="0"/>
              <a:t>7 = </a:t>
            </a:r>
            <a:r>
              <a:rPr lang="en-US" altLang="en-US" b="0">
                <a:solidFill>
                  <a:schemeClr val="accent2"/>
                </a:solidFill>
              </a:rPr>
              <a:t>16.9 </a:t>
            </a:r>
            <a:r>
              <a:rPr lang="en-US" altLang="en-US" b="0"/>
              <a:t>dB for direct voice</a:t>
            </a:r>
          </a:p>
          <a:p>
            <a:pPr eaLnBrk="1" hangingPunct="1"/>
            <a:r>
              <a:rPr lang="en-US" altLang="en-US" b="0"/>
              <a:t> 20 log</a:t>
            </a:r>
            <a:r>
              <a:rPr lang="en-US" altLang="en-US" b="0" baseline="-25000"/>
              <a:t>10 </a:t>
            </a:r>
            <a:r>
              <a:rPr lang="en-US" altLang="en-US" b="0"/>
              <a:t>6 = </a:t>
            </a:r>
            <a:r>
              <a:rPr lang="en-US" altLang="en-US" b="0">
                <a:solidFill>
                  <a:srgbClr val="008000"/>
                </a:solidFill>
              </a:rPr>
              <a:t>15.6</a:t>
            </a:r>
            <a:r>
              <a:rPr lang="en-US" altLang="en-US" b="0"/>
              <a:t> dB for speaker</a:t>
            </a:r>
          </a:p>
          <a:p>
            <a:pPr eaLnBrk="1" hangingPunct="1"/>
            <a:r>
              <a:rPr lang="en-US" altLang="en-US" b="0"/>
              <a:t>Volume </a:t>
            </a:r>
            <a:r>
              <a:rPr lang="en-US" altLang="en-US" b="0">
                <a:solidFill>
                  <a:srgbClr val="FF0000"/>
                </a:solidFill>
              </a:rPr>
              <a:t>12.0</a:t>
            </a:r>
            <a:r>
              <a:rPr lang="en-US" altLang="en-US" b="0"/>
              <a:t>-</a:t>
            </a:r>
            <a:r>
              <a:rPr lang="en-US" altLang="en-US" b="0">
                <a:solidFill>
                  <a:srgbClr val="008000"/>
                </a:solidFill>
              </a:rPr>
              <a:t>15.6</a:t>
            </a:r>
            <a:r>
              <a:rPr lang="en-US" altLang="en-US" b="0"/>
              <a:t>=-</a:t>
            </a:r>
            <a:r>
              <a:rPr lang="en-US" altLang="en-US" b="0">
                <a:solidFill>
                  <a:srgbClr val="FF6600"/>
                </a:solidFill>
              </a:rPr>
              <a:t>3.6</a:t>
            </a:r>
            <a:r>
              <a:rPr lang="en-US" altLang="en-US" b="0"/>
              <a:t> speaker</a:t>
            </a:r>
          </a:p>
          <a:p>
            <a:pPr eaLnBrk="1" hangingPunct="1"/>
            <a:r>
              <a:rPr lang="en-US" altLang="en-US" b="0"/>
              <a:t>Volume -</a:t>
            </a:r>
            <a:r>
              <a:rPr lang="en-US" altLang="en-US" b="0">
                <a:solidFill>
                  <a:srgbClr val="3333CC"/>
                </a:solidFill>
              </a:rPr>
              <a:t>16.9</a:t>
            </a:r>
            <a:r>
              <a:rPr lang="en-US" altLang="en-US" b="0"/>
              <a:t> dB direct</a:t>
            </a:r>
          </a:p>
          <a:p>
            <a:pPr eaLnBrk="1" hangingPunct="1"/>
            <a:r>
              <a:rPr lang="en-US" altLang="en-US" b="0"/>
              <a:t>Difference is </a:t>
            </a:r>
            <a:r>
              <a:rPr lang="en-US" altLang="en-US" b="0">
                <a:solidFill>
                  <a:schemeClr val="accent2"/>
                </a:solidFill>
              </a:rPr>
              <a:t>16.9</a:t>
            </a:r>
            <a:r>
              <a:rPr lang="en-US" altLang="en-US" b="0"/>
              <a:t>-</a:t>
            </a:r>
            <a:r>
              <a:rPr lang="en-US" altLang="en-US" b="0">
                <a:solidFill>
                  <a:srgbClr val="FF6600"/>
                </a:solidFill>
              </a:rPr>
              <a:t>3.6</a:t>
            </a:r>
            <a:r>
              <a:rPr lang="en-US" altLang="en-US" b="0"/>
              <a:t>=</a:t>
            </a:r>
            <a:r>
              <a:rPr lang="en-US" altLang="en-US"/>
              <a:t>13.3</a:t>
            </a:r>
            <a:r>
              <a:rPr lang="en-US" altLang="en-US" b="0"/>
              <a:t> dB.  </a:t>
            </a:r>
          </a:p>
          <a:p>
            <a:pPr eaLnBrk="1" hangingPunct="1"/>
            <a:r>
              <a:rPr lang="en-US" altLang="en-US" b="0"/>
              <a:t>Maximum gain is </a:t>
            </a:r>
            <a:r>
              <a:rPr lang="en-US" altLang="en-US"/>
              <a:t>13.3 </a:t>
            </a:r>
            <a:r>
              <a:rPr lang="en-US" altLang="en-US" b="0"/>
              <a:t>dB.</a:t>
            </a:r>
          </a:p>
          <a:p>
            <a:pPr eaLnBrk="1" hangingPunct="1"/>
            <a:endParaRPr lang="en-US" altLang="en-US" b="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85800" y="609600"/>
            <a:ext cx="4452938" cy="1143000"/>
          </a:xfrm>
        </p:spPr>
        <p:txBody>
          <a:bodyPr/>
          <a:lstStyle/>
          <a:p>
            <a:pPr algn="l"/>
            <a:r>
              <a:rPr lang="en-US" altLang="en-US" smtClean="0">
                <a:ea typeface="ＭＳ Ｐゴシック" pitchFamily="-110" charset="-128"/>
              </a:rPr>
              <a:t>Acoustic Gain and Feedback</a:t>
            </a:r>
          </a:p>
        </p:txBody>
      </p:sp>
      <p:pic>
        <p:nvPicPr>
          <p:cNvPr id="111619" name="Content Placeholder 3" descr="Screen shot 2011-09-19 at 9.46.53 A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111375"/>
            <a:ext cx="7535863" cy="3729038"/>
          </a:xfrm>
        </p:spPr>
      </p:pic>
      <p:sp>
        <p:nvSpPr>
          <p:cNvPr id="111620" name="TextBox 5"/>
          <p:cNvSpPr txBox="1">
            <a:spLocks noChangeArrowheads="1"/>
          </p:cNvSpPr>
          <p:nvPr/>
        </p:nvSpPr>
        <p:spPr bwMode="auto">
          <a:xfrm>
            <a:off x="5562600" y="1357313"/>
            <a:ext cx="2728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endParaRPr lang="en-US" altLang="en-US" b="0"/>
          </a:p>
        </p:txBody>
      </p:sp>
      <p:sp>
        <p:nvSpPr>
          <p:cNvPr id="111621" name="TextBox 6"/>
          <p:cNvSpPr txBox="1">
            <a:spLocks noChangeArrowheads="1"/>
          </p:cNvSpPr>
          <p:nvPr/>
        </p:nvSpPr>
        <p:spPr bwMode="auto">
          <a:xfrm>
            <a:off x="3124200" y="3182938"/>
            <a:ext cx="87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D</a:t>
            </a:r>
            <a:r>
              <a:rPr lang="en-US" altLang="en-US" b="0" baseline="-25000"/>
              <a:t>ms</a:t>
            </a:r>
          </a:p>
        </p:txBody>
      </p:sp>
      <p:sp>
        <p:nvSpPr>
          <p:cNvPr id="111622" name="TextBox 7"/>
          <p:cNvSpPr txBox="1">
            <a:spLocks noChangeArrowheads="1"/>
          </p:cNvSpPr>
          <p:nvPr/>
        </p:nvSpPr>
        <p:spPr bwMode="auto">
          <a:xfrm>
            <a:off x="4970463" y="2897188"/>
            <a:ext cx="582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D</a:t>
            </a:r>
            <a:r>
              <a:rPr lang="en-US" altLang="en-US" b="0" baseline="-25000"/>
              <a:t>sl</a:t>
            </a:r>
          </a:p>
        </p:txBody>
      </p:sp>
      <p:sp>
        <p:nvSpPr>
          <p:cNvPr id="111623" name="TextBox 9"/>
          <p:cNvSpPr txBox="1">
            <a:spLocks noChangeArrowheads="1"/>
          </p:cNvSpPr>
          <p:nvPr/>
        </p:nvSpPr>
        <p:spPr bwMode="auto">
          <a:xfrm>
            <a:off x="3676650" y="4567238"/>
            <a:ext cx="688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D</a:t>
            </a:r>
            <a:r>
              <a:rPr lang="en-US" altLang="en-US" b="0" baseline="-25000"/>
              <a:t>ml</a:t>
            </a:r>
          </a:p>
        </p:txBody>
      </p:sp>
      <p:sp>
        <p:nvSpPr>
          <p:cNvPr id="111624" name="TextBox 10"/>
          <p:cNvSpPr txBox="1">
            <a:spLocks noChangeArrowheads="1"/>
          </p:cNvSpPr>
          <p:nvPr/>
        </p:nvSpPr>
        <p:spPr bwMode="auto">
          <a:xfrm>
            <a:off x="1655763" y="3363913"/>
            <a:ext cx="87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D</a:t>
            </a:r>
            <a:r>
              <a:rPr lang="en-US" altLang="en-US" b="0" baseline="-25000"/>
              <a:t>vm</a:t>
            </a:r>
          </a:p>
        </p:txBody>
      </p:sp>
      <p:sp>
        <p:nvSpPr>
          <p:cNvPr id="111625" name="TextBox 11"/>
          <p:cNvSpPr txBox="1">
            <a:spLocks noChangeArrowheads="1"/>
          </p:cNvSpPr>
          <p:nvPr/>
        </p:nvSpPr>
        <p:spPr bwMode="auto">
          <a:xfrm>
            <a:off x="4379913" y="1620838"/>
            <a:ext cx="391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Max gain </a:t>
            </a:r>
          </a:p>
        </p:txBody>
      </p:sp>
      <p:pic>
        <p:nvPicPr>
          <p:cNvPr id="111626"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4225" y="1517650"/>
            <a:ext cx="27368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en-US" smtClean="0">
                <a:ea typeface="ＭＳ Ｐゴシック" pitchFamily="-110" charset="-128"/>
              </a:rPr>
              <a:t>Critical Band</a:t>
            </a:r>
          </a:p>
        </p:txBody>
      </p:sp>
      <p:sp>
        <p:nvSpPr>
          <p:cNvPr id="112643" name="Rectangle 3"/>
          <p:cNvSpPr>
            <a:spLocks noGrp="1" noChangeArrowheads="1"/>
          </p:cNvSpPr>
          <p:nvPr>
            <p:ph type="body" idx="1"/>
          </p:nvPr>
        </p:nvSpPr>
        <p:spPr>
          <a:xfrm>
            <a:off x="685800" y="1673225"/>
            <a:ext cx="7772400" cy="4422775"/>
          </a:xfrm>
        </p:spPr>
        <p:txBody>
          <a:bodyPr/>
          <a:lstStyle/>
          <a:p>
            <a:pPr marL="0" indent="0" eaLnBrk="1" hangingPunct="1">
              <a:buFontTx/>
              <a:buNone/>
            </a:pPr>
            <a:r>
              <a:rPr lang="en-US" altLang="en-US" sz="2400" smtClean="0">
                <a:ea typeface="ＭＳ Ｐゴシック" pitchFamily="-110" charset="-128"/>
              </a:rPr>
              <a:t>Two sounds of equal loudness (alone) but close together in pitch sounds only slightly louder than one of them alone.</a:t>
            </a:r>
          </a:p>
          <a:p>
            <a:pPr marL="0" indent="0" eaLnBrk="1" hangingPunct="1">
              <a:buFontTx/>
              <a:buNone/>
            </a:pPr>
            <a:r>
              <a:rPr lang="en-US" altLang="en-US" sz="2400" smtClean="0">
                <a:ea typeface="ＭＳ Ｐゴシック" pitchFamily="-110" charset="-128"/>
              </a:rPr>
              <a:t>They are in the same critical band competing for the same nerve endings on the basilar membrane of the inner ear. </a:t>
            </a:r>
          </a:p>
          <a:p>
            <a:pPr marL="0" indent="0" eaLnBrk="1" hangingPunct="1">
              <a:buFontTx/>
              <a:buNone/>
            </a:pPr>
            <a:r>
              <a:rPr lang="en-US" altLang="en-US" sz="2400" smtClean="0">
                <a:ea typeface="ＭＳ Ｐゴシック" pitchFamily="-110" charset="-128"/>
              </a:rPr>
              <a:t>According to the place theory of pitch perception, sounds of a given frequency will excite the nerve cells of the organ of Corti only at a specific place. The available receptors show saturation effects which lead to the general rule of thumb for loudness by limiting the increase in neural response.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ltLang="en-US" smtClean="0">
                <a:ea typeface="ＭＳ Ｐゴシック" pitchFamily="-110" charset="-128"/>
              </a:rPr>
              <a:t>Outside the critical band</a:t>
            </a:r>
          </a:p>
        </p:txBody>
      </p:sp>
      <p:sp>
        <p:nvSpPr>
          <p:cNvPr id="114691" name="Rectangle 3"/>
          <p:cNvSpPr>
            <a:spLocks noGrp="1" noChangeArrowheads="1"/>
          </p:cNvSpPr>
          <p:nvPr>
            <p:ph type="body" idx="1"/>
          </p:nvPr>
        </p:nvSpPr>
        <p:spPr/>
        <p:txBody>
          <a:bodyPr/>
          <a:lstStyle/>
          <a:p>
            <a:pPr eaLnBrk="1" hangingPunct="1"/>
            <a:r>
              <a:rPr lang="en-US" altLang="en-US" sz="2400" smtClean="0">
                <a:ea typeface="ＭＳ Ｐゴシック" pitchFamily="-110" charset="-128"/>
              </a:rPr>
              <a:t>If the two sounds are widely separated in pitch, the perceived loudness of the combined tones will be considerably greater because they do not overlap on the basilar membrane and compete for the same hair cells. </a:t>
            </a:r>
            <a:endParaRPr lang="en-US" altLang="en-US" smtClean="0">
              <a:ea typeface="ＭＳ Ｐゴシック" pitchFamily="-110"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ltLang="en-US" smtClean="0">
                <a:ea typeface="ＭＳ Ｐゴシック" pitchFamily="-110" charset="-128"/>
              </a:rPr>
              <a:t>Critical Band continued</a:t>
            </a:r>
          </a:p>
        </p:txBody>
      </p:sp>
      <p:sp>
        <p:nvSpPr>
          <p:cNvPr id="116739" name="Rectangle 3"/>
          <p:cNvSpPr>
            <a:spLocks noGrp="1" noChangeArrowheads="1"/>
          </p:cNvSpPr>
          <p:nvPr>
            <p:ph type="body" idx="1"/>
          </p:nvPr>
        </p:nvSpPr>
        <p:spPr/>
        <p:txBody>
          <a:bodyPr/>
          <a:lstStyle/>
          <a:p>
            <a:pPr eaLnBrk="1" hangingPunct="1"/>
            <a:endParaRPr lang="en-US" altLang="en-US" smtClean="0">
              <a:ea typeface="ＭＳ Ｐゴシック" pitchFamily="-110" charset="-128"/>
            </a:endParaRPr>
          </a:p>
        </p:txBody>
      </p:sp>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700213"/>
            <a:ext cx="554037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5" descr="ASAdem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4125913"/>
            <a:ext cx="59086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2"/>
          <p:cNvSpPr>
            <a:spLocks noGrp="1" noChangeArrowheads="1"/>
          </p:cNvSpPr>
          <p:nvPr>
            <p:ph type="title"/>
          </p:nvPr>
        </p:nvSpPr>
        <p:spPr/>
        <p:txBody>
          <a:bodyPr/>
          <a:lstStyle/>
          <a:p>
            <a:pPr eaLnBrk="1" hangingPunct="1"/>
            <a:r>
              <a:rPr lang="en-US" altLang="en-US" smtClean="0">
                <a:ea typeface="ＭＳ Ｐゴシック" pitchFamily="-110" charset="-128"/>
              </a:rPr>
              <a:t>Critical Bands by Masking</a:t>
            </a:r>
          </a:p>
        </p:txBody>
      </p:sp>
      <p:sp>
        <p:nvSpPr>
          <p:cNvPr id="118788" name="Rectangle 3"/>
          <p:cNvSpPr>
            <a:spLocks noGrp="1" noChangeArrowheads="1"/>
          </p:cNvSpPr>
          <p:nvPr>
            <p:ph type="body" idx="1"/>
          </p:nvPr>
        </p:nvSpPr>
        <p:spPr/>
        <p:txBody>
          <a:bodyPr/>
          <a:lstStyle/>
          <a:p>
            <a:pPr eaLnBrk="1" hangingPunct="1">
              <a:buFontTx/>
              <a:buNone/>
            </a:pPr>
            <a:r>
              <a:rPr lang="en-US" altLang="en-US" sz="2400" smtClean="0">
                <a:ea typeface="ＭＳ Ｐゴシック" pitchFamily="-110" charset="-128"/>
              </a:rPr>
              <a:t>ASAdemo2   Tone in presence of broad band noise</a:t>
            </a:r>
          </a:p>
          <a:p>
            <a:pPr eaLnBrk="1" hangingPunct="1"/>
            <a:r>
              <a:rPr lang="en-US" altLang="en-US" sz="2400" smtClean="0">
                <a:ea typeface="ＭＳ Ｐゴシック" pitchFamily="-110" charset="-128"/>
              </a:rPr>
              <a:t>The critical band width at 2000Hz is about 280Hz so you can hear more steps when the noise bandwidth is reduced below this width.</a:t>
            </a:r>
          </a:p>
        </p:txBody>
      </p:sp>
      <p:pic>
        <p:nvPicPr>
          <p:cNvPr id="64518" name="ASAdemo2.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922713" y="3587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5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0054" fill="hold"/>
                                        <p:tgtEl>
                                          <p:spTgt spid="64518"/>
                                        </p:tgtEl>
                                      </p:cBhvr>
                                    </p:cmd>
                                  </p:childTnLst>
                                </p:cTn>
                              </p:par>
                            </p:childTnLst>
                          </p:cTn>
                        </p:par>
                      </p:childTnLst>
                    </p:cTn>
                  </p:par>
                </p:childTnLst>
              </p:cTn>
              <p:nextCondLst>
                <p:cond evt="onClick" delay="0">
                  <p:tgtEl>
                    <p:spTgt spid="645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45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41411" y="378781"/>
            <a:ext cx="7772400" cy="1143000"/>
          </a:xfrm>
        </p:spPr>
        <p:txBody>
          <a:bodyPr/>
          <a:lstStyle/>
          <a:p>
            <a:pPr eaLnBrk="1" hangingPunct="1"/>
            <a:r>
              <a:rPr lang="en-US" altLang="en-US" dirty="0" smtClean="0">
                <a:ea typeface="ＭＳ Ｐゴシック" pitchFamily="-110" charset="-128"/>
              </a:rPr>
              <a:t>dB scale is logarithmic</a:t>
            </a:r>
          </a:p>
        </p:txBody>
      </p:sp>
      <mc:AlternateContent xmlns:mc="http://schemas.openxmlformats.org/markup-compatibility/2006" xmlns:a14="http://schemas.microsoft.com/office/drawing/2010/main">
        <mc:Choice Requires="a14">
          <p:sp>
            <p:nvSpPr>
              <p:cNvPr id="25603" name="Rectangle 3"/>
              <p:cNvSpPr>
                <a:spLocks noGrp="1" noChangeArrowheads="1"/>
              </p:cNvSpPr>
              <p:nvPr>
                <p:ph type="body" idx="1"/>
              </p:nvPr>
            </p:nvSpPr>
            <p:spPr>
              <a:xfrm>
                <a:off x="685800" y="1438183"/>
                <a:ext cx="7772400" cy="4657817"/>
              </a:xfrm>
            </p:spPr>
            <p:txBody>
              <a:bodyPr/>
              <a:lstStyle/>
              <a:p>
                <a:pPr eaLnBrk="1" hangingPunct="1">
                  <a:lnSpc>
                    <a:spcPct val="90000"/>
                  </a:lnSpc>
                </a:pPr>
                <a:r>
                  <a:rPr lang="en-US" altLang="en-US" sz="2800" i="1" dirty="0" smtClean="0">
                    <a:ea typeface="ＭＳ Ｐゴシック" pitchFamily="-110" charset="-128"/>
                  </a:rPr>
                  <a:t>SIL</a:t>
                </a:r>
                <a:r>
                  <a:rPr lang="en-US" altLang="en-US" sz="2800" dirty="0" smtClean="0">
                    <a:ea typeface="ＭＳ Ｐゴシック" pitchFamily="-110" charset="-128"/>
                  </a:rPr>
                  <a:t> = Sound intensity level in dB</a:t>
                </a:r>
              </a:p>
              <a:p>
                <a:pPr eaLnBrk="1" hangingPunct="1">
                  <a:lnSpc>
                    <a:spcPct val="90000"/>
                  </a:lnSpc>
                </a:pPr>
                <a:r>
                  <a:rPr lang="en-US" altLang="en-US" sz="2800" i="1" dirty="0" smtClean="0">
                    <a:ea typeface="ＭＳ Ｐゴシック" pitchFamily="-110" charset="-128"/>
                  </a:rPr>
                  <a:t>I</a:t>
                </a:r>
                <a:r>
                  <a:rPr lang="en-US" altLang="en-US" sz="2800" dirty="0" smtClean="0">
                    <a:ea typeface="ＭＳ Ｐゴシック" pitchFamily="-110" charset="-128"/>
                  </a:rPr>
                  <a:t> = sound intensity, I</a:t>
                </a:r>
                <a:r>
                  <a:rPr lang="en-US" altLang="en-US" sz="2800" baseline="-25000" dirty="0" smtClean="0">
                    <a:ea typeface="ＭＳ Ｐゴシック" pitchFamily="-110" charset="-128"/>
                  </a:rPr>
                  <a:t>0</a:t>
                </a:r>
                <a:r>
                  <a:rPr lang="en-US" altLang="en-US" sz="2800" dirty="0" smtClean="0">
                    <a:ea typeface="ＭＳ Ｐゴシック" pitchFamily="-110" charset="-128"/>
                  </a:rPr>
                  <a:t> = sound intensity threshold for most humans</a:t>
                </a:r>
                <a:endParaRPr lang="en-CA" altLang="en-US" sz="2800" b="0" i="1" dirty="0" smtClean="0">
                  <a:latin typeface="Cambria Math"/>
                  <a:ea typeface="ＭＳ Ｐゴシック" pitchFamily="-110" charset="-128"/>
                </a:endParaRPr>
              </a:p>
              <a:p>
                <a:pPr marL="0" indent="0" algn="ctr" eaLnBrk="1" hangingPunct="1">
                  <a:lnSpc>
                    <a:spcPct val="90000"/>
                  </a:lnSpc>
                  <a:buNone/>
                </a:pPr>
                <a14:m>
                  <m:oMath xmlns:m="http://schemas.openxmlformats.org/officeDocument/2006/math">
                    <m:r>
                      <a:rPr lang="en-CA" altLang="en-US" sz="4400" b="0" i="1" smtClean="0">
                        <a:latin typeface="Cambria Math"/>
                        <a:ea typeface="ＭＳ Ｐゴシック" pitchFamily="-110" charset="-128"/>
                      </a:rPr>
                      <m:t>𝑆𝐼𝐿</m:t>
                    </m:r>
                    <m:r>
                      <a:rPr lang="en-CA" altLang="en-US" sz="4400" b="0" i="1" smtClean="0">
                        <a:latin typeface="Cambria Math"/>
                        <a:ea typeface="ＭＳ Ｐゴシック" pitchFamily="-110" charset="-128"/>
                      </a:rPr>
                      <m:t>=10</m:t>
                    </m:r>
                    <m:r>
                      <a:rPr lang="en-CA" altLang="en-US" sz="4400" b="0" i="1" smtClean="0">
                        <a:latin typeface="Cambria Math"/>
                        <a:ea typeface="ＭＳ Ｐゴシック" pitchFamily="-110" charset="-128"/>
                      </a:rPr>
                      <m:t>𝑙𝑜𝑔</m:t>
                    </m:r>
                    <m:r>
                      <a:rPr lang="en-CA" altLang="en-US" sz="4400" b="0" i="1" baseline="-25000" smtClean="0">
                        <a:latin typeface="Cambria Math"/>
                        <a:ea typeface="ＭＳ Ｐゴシック" pitchFamily="-110" charset="-128"/>
                      </a:rPr>
                      <m:t>10</m:t>
                    </m:r>
                    <m:r>
                      <a:rPr lang="en-CA" altLang="en-US" sz="4400" b="0" i="1" smtClean="0">
                        <a:latin typeface="Cambria Math"/>
                        <a:ea typeface="ＭＳ Ｐゴシック" pitchFamily="-110" charset="-128"/>
                      </a:rPr>
                      <m:t>(</m:t>
                    </m:r>
                    <m:f>
                      <m:fPr>
                        <m:ctrlPr>
                          <a:rPr lang="en-CA" altLang="en-US" sz="4400" b="0" i="1" smtClean="0">
                            <a:latin typeface="Cambria Math"/>
                            <a:ea typeface="ＭＳ Ｐゴシック" pitchFamily="-110" charset="-128"/>
                          </a:rPr>
                        </m:ctrlPr>
                      </m:fPr>
                      <m:num>
                        <m:r>
                          <a:rPr lang="en-CA" altLang="en-US" sz="4400" b="0" i="1" smtClean="0">
                            <a:latin typeface="Cambria Math"/>
                            <a:ea typeface="ＭＳ Ｐゴシック" pitchFamily="-110" charset="-128"/>
                          </a:rPr>
                          <m:t>𝐼</m:t>
                        </m:r>
                      </m:num>
                      <m:den>
                        <m:r>
                          <a:rPr lang="en-CA" altLang="en-US" sz="4400" b="0" i="1" smtClean="0">
                            <a:latin typeface="Cambria Math"/>
                            <a:ea typeface="ＭＳ Ｐゴシック" pitchFamily="-110" charset="-128"/>
                          </a:rPr>
                          <m:t>𝐼</m:t>
                        </m:r>
                        <m:r>
                          <a:rPr lang="en-CA" altLang="en-US" sz="4400" b="0" i="1" baseline="-25000" smtClean="0">
                            <a:latin typeface="Cambria Math"/>
                            <a:ea typeface="ＭＳ Ｐゴシック" pitchFamily="-110" charset="-128"/>
                          </a:rPr>
                          <m:t>𝑜</m:t>
                        </m:r>
                      </m:den>
                    </m:f>
                  </m:oMath>
                </a14:m>
                <a:r>
                  <a:rPr lang="en-US" altLang="en-US" sz="4400" dirty="0" smtClean="0">
                    <a:ea typeface="ＭＳ Ｐゴシック" pitchFamily="-110" charset="-128"/>
                  </a:rPr>
                  <a:t>)</a:t>
                </a:r>
                <a:br>
                  <a:rPr lang="en-US" altLang="en-US" sz="4400" dirty="0" smtClean="0">
                    <a:ea typeface="ＭＳ Ｐゴシック" pitchFamily="-110" charset="-128"/>
                  </a:rPr>
                </a:br>
                <a:endParaRPr lang="en-US" altLang="en-US" sz="4400" dirty="0" smtClean="0">
                  <a:ea typeface="ＭＳ Ｐゴシック" pitchFamily="-110" charset="-128"/>
                </a:endParaRPr>
              </a:p>
              <a:p>
                <a:pPr eaLnBrk="1" hangingPunct="1">
                  <a:lnSpc>
                    <a:spcPct val="90000"/>
                  </a:lnSpc>
                </a:pPr>
                <a:r>
                  <a:rPr lang="en-US" altLang="en-US" sz="2800" dirty="0" smtClean="0">
                    <a:ea typeface="ＭＳ Ｐゴシック" pitchFamily="-110" charset="-128"/>
                  </a:rPr>
                  <a:t>Logarithmic scale like astronomical magnitudes or the earthquake Richter scale</a:t>
                </a:r>
              </a:p>
              <a:p>
                <a:pPr eaLnBrk="1" hangingPunct="1">
                  <a:lnSpc>
                    <a:spcPct val="90000"/>
                  </a:lnSpc>
                </a:pPr>
                <a:r>
                  <a:rPr lang="en-US" altLang="en-US" sz="2800" dirty="0" smtClean="0">
                    <a:ea typeface="ＭＳ Ｐゴシック" pitchFamily="-110" charset="-128"/>
                  </a:rPr>
                  <a:t>A sound that is 10</a:t>
                </a:r>
                <a:r>
                  <a:rPr lang="en-US" altLang="en-US" sz="2800" baseline="30000" dirty="0" smtClean="0">
                    <a:ea typeface="ＭＳ Ｐゴシック" pitchFamily="-110" charset="-128"/>
                  </a:rPr>
                  <a:t>7</a:t>
                </a:r>
                <a:r>
                  <a:rPr lang="en-US" altLang="en-US" sz="2800" dirty="0" smtClean="0">
                    <a:ea typeface="ＭＳ Ｐゴシック" pitchFamily="-110" charset="-128"/>
                  </a:rPr>
                  <a:t> times more powerful than the threshold of hearing has what </a:t>
                </a:r>
                <a:r>
                  <a:rPr lang="en-US" altLang="en-US" sz="2800" dirty="0" err="1" smtClean="0">
                    <a:ea typeface="ＭＳ Ｐゴシック" pitchFamily="-110" charset="-128"/>
                  </a:rPr>
                  <a:t>db</a:t>
                </a:r>
                <a:r>
                  <a:rPr lang="en-US" altLang="en-US" sz="2800" dirty="0" smtClean="0">
                    <a:ea typeface="ＭＳ Ｐゴシック" pitchFamily="-110" charset="-128"/>
                  </a:rPr>
                  <a:t> level? </a:t>
                </a:r>
              </a:p>
            </p:txBody>
          </p:sp>
        </mc:Choice>
        <mc:Fallback xmlns="">
          <p:sp>
            <p:nvSpPr>
              <p:cNvPr id="25603" name="Rectangle 3"/>
              <p:cNvSpPr>
                <a:spLocks noGrp="1" noRot="1" noChangeAspect="1" noMove="1" noResize="1" noEditPoints="1" noAdjustHandles="1" noChangeArrowheads="1" noChangeShapeType="1" noTextEdit="1"/>
              </p:cNvSpPr>
              <p:nvPr>
                <p:ph type="body" idx="1"/>
              </p:nvPr>
            </p:nvSpPr>
            <p:spPr>
              <a:xfrm>
                <a:off x="685800" y="1438183"/>
                <a:ext cx="7772400" cy="4657817"/>
              </a:xfrm>
              <a:blipFill rotWithShape="1">
                <a:blip r:embed="rId3"/>
                <a:stretch>
                  <a:fillRect l="-1412" t="-2225" r="-2196" b="-4319"/>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en-US" smtClean="0">
                <a:ea typeface="ＭＳ Ｐゴシック" pitchFamily="-110" charset="-128"/>
              </a:rPr>
              <a:t>Critical Bands by Loudness comparison</a:t>
            </a:r>
          </a:p>
        </p:txBody>
      </p:sp>
      <p:sp>
        <p:nvSpPr>
          <p:cNvPr id="120835" name="Rectangle 3"/>
          <p:cNvSpPr>
            <a:spLocks noGrp="1" noChangeArrowheads="1"/>
          </p:cNvSpPr>
          <p:nvPr>
            <p:ph type="body" idx="1"/>
          </p:nvPr>
        </p:nvSpPr>
        <p:spPr/>
        <p:txBody>
          <a:bodyPr/>
          <a:lstStyle/>
          <a:p>
            <a:pPr eaLnBrk="1" hangingPunct="1"/>
            <a:r>
              <a:rPr lang="en-US" altLang="en-US" smtClean="0">
                <a:ea typeface="ＭＳ Ｐゴシック" pitchFamily="-110" charset="-128"/>
              </a:rPr>
              <a:t>A noise band of 1000Hz center frequency.</a:t>
            </a:r>
          </a:p>
          <a:p>
            <a:pPr eaLnBrk="1" hangingPunct="1"/>
            <a:r>
              <a:rPr lang="en-US" altLang="en-US" smtClean="0">
                <a:ea typeface="ＭＳ Ｐゴシック" pitchFamily="-110" charset="-128"/>
              </a:rPr>
              <a:t>The total power is kept constant but the width of the band increased.</a:t>
            </a:r>
          </a:p>
          <a:p>
            <a:pPr eaLnBrk="1" hangingPunct="1"/>
            <a:r>
              <a:rPr lang="en-US" altLang="en-US" smtClean="0">
                <a:ea typeface="ＭＳ Ｐゴシック" pitchFamily="-110" charset="-128"/>
              </a:rPr>
              <a:t>When the band is wider than the critical band the noise sounds louder.</a:t>
            </a:r>
          </a:p>
          <a:p>
            <a:pPr eaLnBrk="1" hangingPunct="1"/>
            <a:r>
              <a:rPr lang="en-US" altLang="en-US" smtClean="0">
                <a:ea typeface="ＭＳ Ｐゴシック" pitchFamily="-110" charset="-128"/>
              </a:rPr>
              <a:t>ASA demo 3</a:t>
            </a:r>
          </a:p>
        </p:txBody>
      </p:sp>
      <p:pic>
        <p:nvPicPr>
          <p:cNvPr id="120836" name="Picture 5" descr="ASAdem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5446713"/>
            <a:ext cx="4775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ASAdemo3.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927725" y="487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554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4319" fill="hold"/>
                                        <p:tgtEl>
                                          <p:spTgt spid="65542"/>
                                        </p:tgtEl>
                                      </p:cBhvr>
                                    </p:cmd>
                                  </p:childTnLst>
                                </p:cTn>
                              </p:par>
                            </p:childTnLst>
                          </p:cTn>
                        </p:par>
                      </p:childTnLst>
                    </p:cTn>
                  </p:par>
                </p:childTnLst>
              </p:cTn>
              <p:nextCondLst>
                <p:cond evt="onClick" delay="0">
                  <p:tgtEl>
                    <p:spTgt spid="6554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5542"/>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descr="thr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6096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5"/>
          <p:cNvSpPr txBox="1">
            <a:spLocks noChangeArrowheads="1"/>
          </p:cNvSpPr>
          <p:nvPr/>
        </p:nvSpPr>
        <p:spPr bwMode="auto">
          <a:xfrm>
            <a:off x="6477000" y="838200"/>
            <a:ext cx="2438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1800">
                <a:latin typeface="Arial" charset="0"/>
              </a:rPr>
              <a:t>A sine (signal)  in the presence of noise that has a band width (in frequency) centered around the signal.</a:t>
            </a:r>
          </a:p>
          <a:p>
            <a:pPr eaLnBrk="1" hangingPunct="1">
              <a:spcBef>
                <a:spcPct val="50000"/>
              </a:spcBef>
            </a:pPr>
            <a:endParaRPr lang="en-US" altLang="en-US" sz="1800">
              <a:latin typeface="Arial" charset="0"/>
            </a:endParaRPr>
          </a:p>
        </p:txBody>
      </p:sp>
      <p:sp>
        <p:nvSpPr>
          <p:cNvPr id="122884" name="AutoShape 6"/>
          <p:cNvSpPr>
            <a:spLocks/>
          </p:cNvSpPr>
          <p:nvPr/>
        </p:nvSpPr>
        <p:spPr bwMode="auto">
          <a:xfrm>
            <a:off x="3429000" y="3048000"/>
            <a:ext cx="2286000" cy="1143000"/>
          </a:xfrm>
          <a:prstGeom prst="borderCallout1">
            <a:avLst>
              <a:gd name="adj1" fmla="val 10000"/>
              <a:gd name="adj2" fmla="val -3333"/>
              <a:gd name="adj3" fmla="val -9444"/>
              <a:gd name="adj4" fmla="val -20694"/>
            </a:avLst>
          </a:prstGeom>
          <a:noFill/>
          <a:ln w="349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lnSpc>
                <a:spcPct val="90000"/>
              </a:lnSpc>
            </a:pPr>
            <a:r>
              <a:rPr lang="en-US" altLang="en-US" sz="1800"/>
              <a:t>The wider the noise bandwidth the more the signal (sine wave) is masked</a:t>
            </a:r>
            <a:r>
              <a:rPr lang="en-US" altLang="en-US" sz="2000"/>
              <a:t>.</a:t>
            </a:r>
          </a:p>
        </p:txBody>
      </p:sp>
      <p:sp>
        <p:nvSpPr>
          <p:cNvPr id="122885" name="AutoShape 7"/>
          <p:cNvSpPr>
            <a:spLocks/>
          </p:cNvSpPr>
          <p:nvPr/>
        </p:nvSpPr>
        <p:spPr bwMode="auto">
          <a:xfrm>
            <a:off x="6477000" y="2667000"/>
            <a:ext cx="2286000" cy="1295400"/>
          </a:xfrm>
          <a:prstGeom prst="borderCallout1">
            <a:avLst>
              <a:gd name="adj1" fmla="val 8824"/>
              <a:gd name="adj2" fmla="val -3333"/>
              <a:gd name="adj3" fmla="val -54167"/>
              <a:gd name="adj4" fmla="val -104722"/>
            </a:avLst>
          </a:prstGeom>
          <a:noFill/>
          <a:ln w="349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lnSpc>
                <a:spcPct val="90000"/>
              </a:lnSpc>
            </a:pPr>
            <a:r>
              <a:rPr lang="en-US" altLang="en-US" sz="2000"/>
              <a:t>Past a particular frequency width the masking doesn’t increase.</a:t>
            </a:r>
          </a:p>
        </p:txBody>
      </p:sp>
      <p:sp>
        <p:nvSpPr>
          <p:cNvPr id="122886" name="Line 8"/>
          <p:cNvSpPr>
            <a:spLocks noChangeShapeType="1"/>
          </p:cNvSpPr>
          <p:nvPr/>
        </p:nvSpPr>
        <p:spPr bwMode="auto">
          <a:xfrm>
            <a:off x="1981200" y="1981200"/>
            <a:ext cx="1828800" cy="0"/>
          </a:xfrm>
          <a:prstGeom prst="line">
            <a:avLst/>
          </a:prstGeom>
          <a:noFill/>
          <a:ln w="349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CA"/>
          </a:p>
        </p:txBody>
      </p:sp>
      <p:sp>
        <p:nvSpPr>
          <p:cNvPr id="122887" name="Text Box 9"/>
          <p:cNvSpPr txBox="1">
            <a:spLocks noChangeArrowheads="1"/>
          </p:cNvSpPr>
          <p:nvPr/>
        </p:nvSpPr>
        <p:spPr bwMode="auto">
          <a:xfrm>
            <a:off x="1981200" y="1447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a:solidFill>
                  <a:srgbClr val="FF0000"/>
                </a:solidFill>
              </a:rPr>
              <a:t>critical band</a:t>
            </a:r>
          </a:p>
        </p:txBody>
      </p:sp>
      <p:sp>
        <p:nvSpPr>
          <p:cNvPr id="122888" name="Text Box 10"/>
          <p:cNvSpPr txBox="1">
            <a:spLocks noChangeArrowheads="1"/>
          </p:cNvSpPr>
          <p:nvPr/>
        </p:nvSpPr>
        <p:spPr bwMode="auto">
          <a:xfrm>
            <a:off x="1981200" y="5715000"/>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3600"/>
              <a:t>critical band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smtClean="0">
                <a:ea typeface="ＭＳ Ｐゴシック" pitchFamily="-110" charset="-128"/>
              </a:rPr>
              <a:t>Masking</a:t>
            </a:r>
          </a:p>
        </p:txBody>
      </p:sp>
      <p:pic>
        <p:nvPicPr>
          <p:cNvPr id="123907" name="Picture 4"/>
          <p:cNvPicPr>
            <a:picLocks noChangeAspect="1" noChangeArrowheads="1"/>
          </p:cNvPicPr>
          <p:nvPr/>
        </p:nvPicPr>
        <p:blipFill>
          <a:blip r:embed="rId2">
            <a:extLst>
              <a:ext uri="{28A0092B-C50C-407E-A947-70E740481C1C}">
                <a14:useLocalDpi xmlns:a14="http://schemas.microsoft.com/office/drawing/2010/main" val="0"/>
              </a:ext>
            </a:extLst>
          </a:blip>
          <a:srcRect l="18764"/>
          <a:stretch>
            <a:fillRect/>
          </a:stretch>
        </p:blipFill>
        <p:spPr bwMode="auto">
          <a:xfrm>
            <a:off x="990600" y="1592263"/>
            <a:ext cx="78486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Text Box 5"/>
          <p:cNvSpPr txBox="1">
            <a:spLocks noChangeArrowheads="1"/>
          </p:cNvSpPr>
          <p:nvPr/>
        </p:nvSpPr>
        <p:spPr bwMode="auto">
          <a:xfrm>
            <a:off x="5943600" y="838200"/>
            <a:ext cx="2743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2000">
                <a:latin typeface="Arial" charset="0"/>
              </a:rPr>
              <a:t>If a dominant tone is present then noise can be added at frequencies next to it and this noise will not be heard. Less precision is required to store nearby frequencies.</a:t>
            </a:r>
          </a:p>
        </p:txBody>
      </p:sp>
      <p:sp>
        <p:nvSpPr>
          <p:cNvPr id="123909" name="Line 6"/>
          <p:cNvSpPr>
            <a:spLocks noChangeShapeType="1"/>
          </p:cNvSpPr>
          <p:nvPr/>
        </p:nvSpPr>
        <p:spPr bwMode="auto">
          <a:xfrm>
            <a:off x="3048000" y="2133600"/>
            <a:ext cx="0" cy="10668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CA"/>
          </a:p>
        </p:txBody>
      </p:sp>
      <p:sp>
        <p:nvSpPr>
          <p:cNvPr id="123910" name="Text Box 7"/>
          <p:cNvSpPr txBox="1">
            <a:spLocks noChangeArrowheads="1"/>
          </p:cNvSpPr>
          <p:nvPr/>
        </p:nvSpPr>
        <p:spPr bwMode="auto">
          <a:xfrm>
            <a:off x="2209800" y="25146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2000">
                <a:solidFill>
                  <a:srgbClr val="FF0000"/>
                </a:solidFill>
              </a:rPr>
              <a:t>13dB</a:t>
            </a:r>
          </a:p>
        </p:txBody>
      </p:sp>
      <p:sp>
        <p:nvSpPr>
          <p:cNvPr id="123911" name="Line 8"/>
          <p:cNvSpPr>
            <a:spLocks noChangeShapeType="1"/>
          </p:cNvSpPr>
          <p:nvPr/>
        </p:nvSpPr>
        <p:spPr bwMode="auto">
          <a:xfrm>
            <a:off x="2819400" y="3962400"/>
            <a:ext cx="1676400" cy="0"/>
          </a:xfrm>
          <a:prstGeom prst="line">
            <a:avLst/>
          </a:prstGeom>
          <a:noFill/>
          <a:ln w="25400">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CA"/>
          </a:p>
        </p:txBody>
      </p:sp>
      <p:sp>
        <p:nvSpPr>
          <p:cNvPr id="123912" name="Text Box 9"/>
          <p:cNvSpPr txBox="1">
            <a:spLocks noChangeArrowheads="1"/>
          </p:cNvSpPr>
          <p:nvPr/>
        </p:nvSpPr>
        <p:spPr bwMode="auto">
          <a:xfrm>
            <a:off x="2743200" y="4038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sz="2000">
                <a:solidFill>
                  <a:srgbClr val="009900"/>
                </a:solidFill>
              </a:rPr>
              <a:t>critical band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smtClean="0">
                <a:ea typeface="ＭＳ Ｐゴシック" pitchFamily="-110" charset="-128"/>
              </a:rPr>
              <a:t>13 dB miracle</a:t>
            </a:r>
          </a:p>
        </p:txBody>
      </p:sp>
      <p:sp>
        <p:nvSpPr>
          <p:cNvPr id="124931" name="Rectangle 3"/>
          <p:cNvSpPr>
            <a:spLocks noGrp="1" noChangeArrowheads="1"/>
          </p:cNvSpPr>
          <p:nvPr>
            <p:ph type="body" idx="1"/>
          </p:nvPr>
        </p:nvSpPr>
        <p:spPr/>
        <p:txBody>
          <a:bodyPr/>
          <a:lstStyle/>
          <a:p>
            <a:r>
              <a:rPr lang="en-US" altLang="en-US" smtClean="0">
                <a:ea typeface="ＭＳ Ｐゴシック" pitchFamily="-110" charset="-128"/>
              </a:rPr>
              <a:t>If the signal is 13 dB louder than the noise then the noise can’t be heard (within a band).</a:t>
            </a:r>
          </a:p>
          <a:p>
            <a:r>
              <a:rPr lang="en-US" altLang="en-US" smtClean="0">
                <a:ea typeface="ＭＳ Ｐゴシック" pitchFamily="-110" charset="-128"/>
              </a:rPr>
              <a:t>Each sub-band is quantized differently depending upon the masking threshold estimated in that band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90000"/>
              </a:lnSpc>
            </a:pPr>
            <a:r>
              <a:rPr lang="en-US" altLang="en-US" sz="3200" smtClean="0">
                <a:ea typeface="ＭＳ Ｐゴシック" pitchFamily="-110" charset="-128"/>
              </a:rPr>
              <a:t>Critical band width as a function of frequency</a:t>
            </a:r>
          </a:p>
        </p:txBody>
      </p:sp>
      <p:pic>
        <p:nvPicPr>
          <p:cNvPr id="125955" name="Picture 4" descr="freqm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74788"/>
            <a:ext cx="54864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5"/>
          <p:cNvSpPr txBox="1">
            <a:spLocks noChangeArrowheads="1"/>
          </p:cNvSpPr>
          <p:nvPr/>
        </p:nvSpPr>
        <p:spPr bwMode="auto">
          <a:xfrm>
            <a:off x="6553200" y="2362200"/>
            <a:ext cx="2057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spcBef>
                <a:spcPct val="50000"/>
              </a:spcBef>
            </a:pPr>
            <a:r>
              <a:rPr lang="en-US" altLang="en-US"/>
              <a:t>Size of critical band is typically one tenth of the frequency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smtClean="0">
                <a:ea typeface="ＭＳ Ｐゴシック" pitchFamily="-110" charset="-128"/>
              </a:rPr>
              <a:t>Critical band concept</a:t>
            </a:r>
          </a:p>
        </p:txBody>
      </p:sp>
      <p:sp>
        <p:nvSpPr>
          <p:cNvPr id="126979" name="Rectangle 3"/>
          <p:cNvSpPr>
            <a:spLocks noGrp="1" noChangeArrowheads="1"/>
          </p:cNvSpPr>
          <p:nvPr>
            <p:ph type="body" idx="1"/>
          </p:nvPr>
        </p:nvSpPr>
        <p:spPr/>
        <p:txBody>
          <a:bodyPr/>
          <a:lstStyle/>
          <a:p>
            <a:r>
              <a:rPr lang="en-US" altLang="en-US" sz="2800" smtClean="0">
                <a:ea typeface="ＭＳ Ｐゴシック" pitchFamily="-110" charset="-128"/>
              </a:rPr>
              <a:t>Only a narrow band of frequencies surrounding the tone – those within the critical band contribute to masking of the tone</a:t>
            </a:r>
          </a:p>
          <a:p>
            <a:r>
              <a:rPr lang="en-US" altLang="en-US" sz="2800" smtClean="0">
                <a:ea typeface="ＭＳ Ｐゴシック" pitchFamily="-110" charset="-128"/>
              </a:rPr>
              <a:t>When the noise just masks the tone, the power of the tone divided by the power of the noise inside the band is a constant.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smtClean="0">
                <a:ea typeface="ＭＳ Ｐゴシック" pitchFamily="-110" charset="-128"/>
              </a:rPr>
              <a:t>The nature of the auditory filter</a:t>
            </a:r>
          </a:p>
        </p:txBody>
      </p:sp>
      <p:sp>
        <p:nvSpPr>
          <p:cNvPr id="128003" name="Rectangle 3"/>
          <p:cNvSpPr>
            <a:spLocks noGrp="1" noChangeArrowheads="1"/>
          </p:cNvSpPr>
          <p:nvPr>
            <p:ph type="body" idx="1"/>
          </p:nvPr>
        </p:nvSpPr>
        <p:spPr/>
        <p:txBody>
          <a:bodyPr/>
          <a:lstStyle/>
          <a:p>
            <a:r>
              <a:rPr lang="en-US" altLang="en-US" sz="2800" smtClean="0">
                <a:ea typeface="ＭＳ Ｐゴシック" pitchFamily="-110" charset="-128"/>
              </a:rPr>
              <a:t>The auditory filter is not necessarily square – actually it is more like a triangle shape</a:t>
            </a:r>
          </a:p>
          <a:p>
            <a:r>
              <a:rPr lang="en-US" altLang="en-US" sz="2800" smtClean="0">
                <a:ea typeface="ＭＳ Ｐゴシック" pitchFamily="-110" charset="-128"/>
              </a:rPr>
              <a:t>Critical band width is sometimes referred to as ERB (equivalent rectangular bandwidth)</a:t>
            </a:r>
          </a:p>
          <a:p>
            <a:r>
              <a:rPr lang="en-US" altLang="en-US" sz="2800" smtClean="0">
                <a:ea typeface="ＭＳ Ｐゴシック" pitchFamily="-110" charset="-128"/>
              </a:rPr>
              <a:t>Shape difficult to measure in psychoacoustic experiments because of side band listening affects -</a:t>
            </a:r>
            <a:r>
              <a:rPr lang="en-US" altLang="en-US" sz="2800" smtClean="0">
                <a:ea typeface="ＭＳ Ｐゴシック" pitchFamily="-110" charset="-128"/>
                <a:sym typeface="Wingdings" pitchFamily="-110" charset="2"/>
              </a:rPr>
              <a:t>some innovative experiments (notched filtered noise + signal) designed to measure the actual shape of the filter).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smtClean="0">
                <a:ea typeface="ＭＳ Ｐゴシック" pitchFamily="-110" charset="-128"/>
              </a:rPr>
              <a:t>Physiological reasons for the masking</a:t>
            </a:r>
          </a:p>
        </p:txBody>
      </p:sp>
      <p:sp>
        <p:nvSpPr>
          <p:cNvPr id="129027" name="Rectangle 3"/>
          <p:cNvSpPr>
            <a:spLocks noGrp="1" noChangeArrowheads="1"/>
          </p:cNvSpPr>
          <p:nvPr>
            <p:ph type="body" idx="1"/>
          </p:nvPr>
        </p:nvSpPr>
        <p:spPr/>
        <p:txBody>
          <a:bodyPr/>
          <a:lstStyle/>
          <a:p>
            <a:r>
              <a:rPr lang="en-US" altLang="en-US" smtClean="0">
                <a:ea typeface="ＭＳ Ｐゴシック" pitchFamily="-110" charset="-128"/>
              </a:rPr>
              <a:t>Basal membrane?  The critical bandwidths at different frequencies correspond to fixed distances along the basal membrane.  </a:t>
            </a:r>
          </a:p>
          <a:p>
            <a:r>
              <a:rPr lang="en-US" altLang="en-US" smtClean="0">
                <a:ea typeface="ＭＳ Ｐゴシック" pitchFamily="-110" charset="-128"/>
              </a:rPr>
              <a:t>However the masking could be a result of feedback in the neuron firing instead.  Negative reinforcement or suppression of signals.  Or swamping of signals.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5" descr="ASAdemo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
            <a:off x="3392488" y="1636713"/>
            <a:ext cx="498792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2"/>
          <p:cNvSpPr>
            <a:spLocks noGrp="1" noChangeArrowheads="1"/>
          </p:cNvSpPr>
          <p:nvPr>
            <p:ph type="title"/>
          </p:nvPr>
        </p:nvSpPr>
        <p:spPr/>
        <p:txBody>
          <a:bodyPr/>
          <a:lstStyle/>
          <a:p>
            <a:pPr eaLnBrk="1" hangingPunct="1"/>
            <a:r>
              <a:rPr lang="en-US" altLang="en-US" smtClean="0">
                <a:ea typeface="ＭＳ Ｐゴシック" pitchFamily="-110" charset="-128"/>
              </a:rPr>
              <a:t>Temporal integration</a:t>
            </a:r>
          </a:p>
        </p:txBody>
      </p:sp>
      <p:sp>
        <p:nvSpPr>
          <p:cNvPr id="130052" name="Rectangle 3"/>
          <p:cNvSpPr>
            <a:spLocks noGrp="1" noChangeArrowheads="1"/>
          </p:cNvSpPr>
          <p:nvPr>
            <p:ph type="body" idx="1"/>
          </p:nvPr>
        </p:nvSpPr>
        <p:spPr>
          <a:xfrm>
            <a:off x="685800" y="1981200"/>
            <a:ext cx="3225800" cy="4114800"/>
          </a:xfrm>
        </p:spPr>
        <p:txBody>
          <a:bodyPr/>
          <a:lstStyle/>
          <a:p>
            <a:pPr eaLnBrk="1" hangingPunct="1"/>
            <a:r>
              <a:rPr lang="en-US" altLang="en-US" smtClean="0">
                <a:ea typeface="ＭＳ Ｐゴシック" pitchFamily="-110" charset="-128"/>
              </a:rPr>
              <a:t>ASA demo8</a:t>
            </a:r>
          </a:p>
          <a:p>
            <a:pPr eaLnBrk="1" hangingPunct="1"/>
            <a:r>
              <a:rPr lang="en-US" altLang="en-US" smtClean="0">
                <a:ea typeface="ＭＳ Ｐゴシック" pitchFamily="-110" charset="-128"/>
              </a:rPr>
              <a:t>Bursts are perceived to be </a:t>
            </a:r>
            <a:r>
              <a:rPr lang="en-US" altLang="en-US" b="1" smtClean="0">
                <a:ea typeface="ＭＳ Ｐゴシック" pitchFamily="-110" charset="-128"/>
              </a:rPr>
              <a:t>louder</a:t>
            </a:r>
            <a:r>
              <a:rPr lang="en-US" altLang="en-US" smtClean="0">
                <a:ea typeface="ＭＳ Ｐゴシック" pitchFamily="-110" charset="-128"/>
              </a:rPr>
              <a:t> if they are </a:t>
            </a:r>
            <a:r>
              <a:rPr lang="en-US" altLang="en-US" b="1" smtClean="0">
                <a:ea typeface="ＭＳ Ｐゴシック" pitchFamily="-110" charset="-128"/>
              </a:rPr>
              <a:t>longer</a:t>
            </a:r>
            <a:r>
              <a:rPr lang="en-US" altLang="en-US" smtClean="0">
                <a:ea typeface="ＭＳ Ｐゴシック" pitchFamily="-110" charset="-128"/>
              </a:rPr>
              <a:t> –up to a particular threshold time</a:t>
            </a:r>
          </a:p>
        </p:txBody>
      </p:sp>
      <p:pic>
        <p:nvPicPr>
          <p:cNvPr id="66566" name="ASAdemo8.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927725" y="5699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56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8000" fill="hold"/>
                                        <p:tgtEl>
                                          <p:spTgt spid="66566"/>
                                        </p:tgtEl>
                                      </p:cBhvr>
                                    </p:cmd>
                                  </p:childTnLst>
                                </p:cTn>
                              </p:par>
                            </p:childTnLst>
                          </p:cTn>
                        </p:par>
                      </p:childTnLst>
                    </p:cTn>
                  </p:par>
                </p:childTnLst>
              </p:cTn>
              <p:nextCondLst>
                <p:cond evt="onClick" delay="0">
                  <p:tgtEl>
                    <p:spTgt spid="6656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6"/>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mtClean="0">
                <a:ea typeface="ＭＳ Ｐゴシック" pitchFamily="-110" charset="-128"/>
              </a:rPr>
              <a:t>Temporal effects  - non-simultaneous masking</a:t>
            </a:r>
          </a:p>
        </p:txBody>
      </p:sp>
      <p:sp>
        <p:nvSpPr>
          <p:cNvPr id="132099" name="Rectangle 3"/>
          <p:cNvSpPr>
            <a:spLocks noGrp="1" noChangeArrowheads="1"/>
          </p:cNvSpPr>
          <p:nvPr>
            <p:ph type="body" idx="1"/>
          </p:nvPr>
        </p:nvSpPr>
        <p:spPr/>
        <p:txBody>
          <a:bodyPr/>
          <a:lstStyle/>
          <a:p>
            <a:r>
              <a:rPr lang="en-US" altLang="en-US" sz="2800" smtClean="0">
                <a:ea typeface="ＭＳ Ｐゴシック" pitchFamily="-110" charset="-128"/>
              </a:rPr>
              <a:t>The peak ratio of the masker is important  -- that means its variations in volume as a function of time compared to its rms value.  Short loud peaks don’t necessarily contribute to the masking as much as a continuous noise.</a:t>
            </a:r>
          </a:p>
          <a:p>
            <a:r>
              <a:rPr lang="en-US" altLang="en-US" sz="2800" smtClean="0">
                <a:ea typeface="ＭＳ Ｐゴシック" pitchFamily="-110" charset="-128"/>
              </a:rPr>
              <a:t>Both forward and backward masking  -  masking can occur if a loud masker is played just after the signal!</a:t>
            </a:r>
          </a:p>
          <a:p>
            <a:r>
              <a:rPr lang="en-US" altLang="en-US" sz="2800" smtClean="0">
                <a:ea typeface="ＭＳ Ｐゴシック" pitchFamily="-110" charset="-128"/>
              </a:rPr>
              <a:t>Masking decays to 0 after 100-200ms</a:t>
            </a:r>
          </a:p>
          <a:p>
            <a:pPr>
              <a:buFontTx/>
              <a:buNone/>
            </a:pPr>
            <a:endParaRPr lang="en-US" altLang="en-US" sz="2800" smtClean="0">
              <a:ea typeface="ＭＳ Ｐゴシック" pitchFamily="-110" charset="-128"/>
            </a:endParaRPr>
          </a:p>
          <a:p>
            <a:endParaRPr lang="en-US" altLang="en-US" sz="2800" smtClean="0">
              <a:ea typeface="ＭＳ Ｐゴシック" pitchFamily="-110" charset="-128"/>
            </a:endParaRPr>
          </a:p>
          <a:p>
            <a:endParaRPr lang="en-US" altLang="en-US" sz="2800" smtClean="0">
              <a:ea typeface="ＭＳ Ｐゴシック" pitchFamily="-11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ea typeface="ＭＳ Ｐゴシック" pitchFamily="-110" charset="-128"/>
              </a:rPr>
              <a:t>dB is a relative scale</a:t>
            </a:r>
          </a:p>
        </p:txBody>
      </p:sp>
      <p:sp>
        <p:nvSpPr>
          <p:cNvPr id="27651" name="Rectangle 3"/>
          <p:cNvSpPr>
            <a:spLocks noGrp="1" noChangeArrowheads="1"/>
          </p:cNvSpPr>
          <p:nvPr>
            <p:ph type="body" idx="1"/>
          </p:nvPr>
        </p:nvSpPr>
        <p:spPr>
          <a:xfrm>
            <a:off x="685800" y="1828800"/>
            <a:ext cx="7772400" cy="4267200"/>
          </a:xfrm>
        </p:spPr>
        <p:txBody>
          <a:bodyPr/>
          <a:lstStyle/>
          <a:p>
            <a:pPr eaLnBrk="1" hangingPunct="1">
              <a:buFontTx/>
              <a:buNone/>
            </a:pPr>
            <a:r>
              <a:rPr lang="en-US" altLang="en-US" sz="2800" smtClean="0">
                <a:ea typeface="ＭＳ Ｐゴシック" pitchFamily="-110" charset="-128"/>
              </a:rPr>
              <a:t>Answer: 10 log</a:t>
            </a:r>
            <a:r>
              <a:rPr lang="en-US" altLang="en-US" sz="2800" baseline="-25000" smtClean="0">
                <a:ea typeface="ＭＳ Ｐゴシック" pitchFamily="-110" charset="-128"/>
              </a:rPr>
              <a:t>10</a:t>
            </a:r>
            <a:r>
              <a:rPr lang="en-US" altLang="en-US" sz="2800" smtClean="0">
                <a:ea typeface="ＭＳ Ｐゴシック" pitchFamily="-110" charset="-128"/>
              </a:rPr>
              <a:t>(10</a:t>
            </a:r>
            <a:r>
              <a:rPr lang="en-US" altLang="en-US" sz="2800" baseline="30000" smtClean="0">
                <a:ea typeface="ＭＳ Ｐゴシック" pitchFamily="-110" charset="-128"/>
              </a:rPr>
              <a:t>7</a:t>
            </a:r>
            <a:r>
              <a:rPr lang="en-US" altLang="en-US" sz="2800" smtClean="0">
                <a:ea typeface="ＭＳ Ｐゴシック" pitchFamily="-110" charset="-128"/>
              </a:rPr>
              <a:t>) = 70dB</a:t>
            </a:r>
          </a:p>
          <a:p>
            <a:pPr eaLnBrk="1" hangingPunct="1">
              <a:buFontTx/>
              <a:buNone/>
            </a:pPr>
            <a:r>
              <a:rPr lang="en-US" altLang="en-US" sz="2800" smtClean="0">
                <a:ea typeface="ＭＳ Ｐゴシック" pitchFamily="-110" charset="-128"/>
              </a:rPr>
              <a:t>Since the dB scale is defined with respect to the threshold of hearing, it is easier to use it as a relative scale, rather than an absolute scale.  </a:t>
            </a:r>
          </a:p>
          <a:p>
            <a:pPr eaLnBrk="1" hangingPunct="1">
              <a:buFontTx/>
              <a:buNone/>
            </a:pPr>
            <a:r>
              <a:rPr lang="en-US" altLang="en-US" sz="2800" smtClean="0">
                <a:ea typeface="ＭＳ Ｐゴシック" pitchFamily="-110" charset="-128"/>
              </a:rPr>
              <a:t>You can describe one sound as </a:t>
            </a:r>
            <a:r>
              <a:rPr lang="en-US" altLang="en-US" sz="2800" i="1" smtClean="0">
                <a:ea typeface="ＭＳ Ｐゴシック" pitchFamily="-110" charset="-128"/>
              </a:rPr>
              <a:t>x</a:t>
            </a:r>
            <a:r>
              <a:rPr lang="en-US" altLang="en-US" sz="2800" smtClean="0">
                <a:ea typeface="ＭＳ Ｐゴシック" pitchFamily="-110" charset="-128"/>
              </a:rPr>
              <a:t> dB above another sound  and you will know how much more powerful it is.  </a:t>
            </a:r>
          </a:p>
          <a:p>
            <a:pPr eaLnBrk="1" hangingPunct="1">
              <a:buFontTx/>
              <a:buNone/>
            </a:pPr>
            <a:r>
              <a:rPr lang="en-US" altLang="en-US" sz="2800" i="1" smtClean="0">
                <a:ea typeface="ＭＳ Ｐゴシック" pitchFamily="-110" charset="-128"/>
              </a:rPr>
              <a:t>P</a:t>
            </a:r>
            <a:r>
              <a:rPr lang="en-US" altLang="en-US" sz="2800" baseline="-25000" smtClean="0">
                <a:ea typeface="ＭＳ Ｐゴシック" pitchFamily="-110" charset="-128"/>
              </a:rPr>
              <a:t>1</a:t>
            </a:r>
            <a:r>
              <a:rPr lang="en-US" altLang="en-US" sz="2800" smtClean="0">
                <a:ea typeface="ＭＳ Ｐゴシック" pitchFamily="-110" charset="-128"/>
              </a:rPr>
              <a:t>/</a:t>
            </a:r>
            <a:r>
              <a:rPr lang="en-US" altLang="en-US" sz="2800" i="1" smtClean="0">
                <a:ea typeface="ＭＳ Ｐゴシック" pitchFamily="-110" charset="-128"/>
              </a:rPr>
              <a:t>P</a:t>
            </a:r>
            <a:r>
              <a:rPr lang="en-US" altLang="en-US" sz="2800" baseline="-25000" smtClean="0">
                <a:ea typeface="ＭＳ Ｐゴシック" pitchFamily="-110" charset="-128"/>
              </a:rPr>
              <a:t>2</a:t>
            </a:r>
            <a:r>
              <a:rPr lang="en-US" altLang="en-US" sz="2800" smtClean="0">
                <a:ea typeface="ＭＳ Ｐゴシック" pitchFamily="-110" charset="-128"/>
              </a:rPr>
              <a:t> = 10</a:t>
            </a:r>
            <a:r>
              <a:rPr lang="en-US" altLang="en-US" sz="2800" i="1" baseline="30000" smtClean="0">
                <a:ea typeface="ＭＳ Ｐゴシック" pitchFamily="-110" charset="-128"/>
              </a:rPr>
              <a:t>x</a:t>
            </a:r>
            <a:r>
              <a:rPr lang="en-US" altLang="en-US" sz="2800" baseline="30000" smtClean="0">
                <a:ea typeface="ＭＳ Ｐゴシック" pitchFamily="-110" charset="-128"/>
              </a:rPr>
              <a:t>/10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smtClean="0">
                <a:ea typeface="ＭＳ Ｐゴシック" pitchFamily="-110" charset="-128"/>
              </a:rPr>
              <a:t>Physiological explanations for temporal masking</a:t>
            </a:r>
          </a:p>
        </p:txBody>
      </p:sp>
      <p:sp>
        <p:nvSpPr>
          <p:cNvPr id="133123" name="Rectangle 3"/>
          <p:cNvSpPr>
            <a:spLocks noGrp="1" noChangeArrowheads="1"/>
          </p:cNvSpPr>
          <p:nvPr>
            <p:ph type="body" idx="1"/>
          </p:nvPr>
        </p:nvSpPr>
        <p:spPr/>
        <p:txBody>
          <a:bodyPr/>
          <a:lstStyle/>
          <a:p>
            <a:r>
              <a:rPr lang="en-US" altLang="en-US" smtClean="0">
                <a:ea typeface="ＭＳ Ｐゴシック" pitchFamily="-110" charset="-128"/>
              </a:rPr>
              <a:t>Basal membrane is ringing preventing detection in that region for a particular time</a:t>
            </a:r>
          </a:p>
          <a:p>
            <a:r>
              <a:rPr lang="en-US" altLang="en-US" smtClean="0">
                <a:ea typeface="ＭＳ Ｐゴシック" pitchFamily="-110" charset="-128"/>
              </a:rPr>
              <a:t>Neurons take a while to recover  - neural fatigue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smtClean="0">
                <a:ea typeface="ＭＳ Ｐゴシック" pitchFamily="-110" charset="-128"/>
              </a:rPr>
              <a:t>Outside the critical band</a:t>
            </a:r>
          </a:p>
        </p:txBody>
      </p:sp>
      <p:sp>
        <p:nvSpPr>
          <p:cNvPr id="134147" name="Rectangle 3"/>
          <p:cNvSpPr>
            <a:spLocks noGrp="1" noChangeArrowheads="1"/>
          </p:cNvSpPr>
          <p:nvPr>
            <p:ph type="body" idx="1"/>
          </p:nvPr>
        </p:nvSpPr>
        <p:spPr/>
        <p:txBody>
          <a:bodyPr/>
          <a:lstStyle/>
          <a:p>
            <a:r>
              <a:rPr lang="en-US" altLang="en-US" sz="2400" smtClean="0">
                <a:ea typeface="ＭＳ Ｐゴシック" pitchFamily="-110" charset="-128"/>
              </a:rPr>
              <a:t>If the two sounds are widely separated in pitch, the perceived loudness of the combined tones will be considerably greater because they do not overlap on the basilar membrane and compete for the same hair cells. </a:t>
            </a:r>
            <a:endParaRPr lang="en-US" altLang="en-US" smtClean="0">
              <a:ea typeface="ＭＳ Ｐゴシック" pitchFamily="-110"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609600"/>
            <a:ext cx="4876800" cy="1143000"/>
          </a:xfrm>
        </p:spPr>
        <p:txBody>
          <a:bodyPr/>
          <a:lstStyle/>
          <a:p>
            <a:r>
              <a:rPr lang="en-US" altLang="en-US" sz="3600" smtClean="0">
                <a:ea typeface="ＭＳ Ｐゴシック" pitchFamily="-110" charset="-128"/>
              </a:rPr>
              <a:t>Pushing MP3 to its limits</a:t>
            </a:r>
          </a:p>
        </p:txBody>
      </p:sp>
      <p:sp>
        <p:nvSpPr>
          <p:cNvPr id="135171" name="Rectangle 3"/>
          <p:cNvSpPr>
            <a:spLocks noGrp="1" noChangeArrowheads="1"/>
          </p:cNvSpPr>
          <p:nvPr>
            <p:ph type="body" idx="1"/>
          </p:nvPr>
        </p:nvSpPr>
        <p:spPr>
          <a:xfrm>
            <a:off x="685800" y="5216525"/>
            <a:ext cx="7772400" cy="987425"/>
          </a:xfrm>
        </p:spPr>
        <p:txBody>
          <a:bodyPr/>
          <a:lstStyle/>
          <a:p>
            <a:r>
              <a:rPr lang="en-US" altLang="en-US" sz="2400" smtClean="0">
                <a:ea typeface="ＭＳ Ｐゴシック" pitchFamily="-110" charset="-128"/>
              </a:rPr>
              <a:t>Above compressing to 60kbps </a:t>
            </a:r>
          </a:p>
          <a:p>
            <a:r>
              <a:rPr lang="en-US" altLang="en-US" sz="2400" smtClean="0">
                <a:ea typeface="ＭＳ Ｐゴシック" pitchFamily="-110" charset="-128"/>
              </a:rPr>
              <a:t>Using home.c4.scale.AIFF show mp3</a:t>
            </a:r>
            <a:r>
              <a:rPr lang="en-US" altLang="en-US" sz="2400" b="1" smtClean="0">
                <a:ea typeface="ＭＳ Ｐゴシック" pitchFamily="-110" charset="-128"/>
              </a:rPr>
              <a:t> options</a:t>
            </a:r>
            <a:r>
              <a:rPr lang="en-US" altLang="en-US" sz="2400" smtClean="0">
                <a:ea typeface="ＭＳ Ｐゴシック" pitchFamily="-110" charset="-128"/>
              </a:rPr>
              <a:t>  DEMO with Audition to experiment</a:t>
            </a:r>
          </a:p>
        </p:txBody>
      </p:sp>
      <p:pic>
        <p:nvPicPr>
          <p:cNvPr id="135172" name="Picture 4" descr="pianomp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96488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home.c4.scale.A.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5867400" y="106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Text Box 7"/>
          <p:cNvSpPr txBox="1">
            <a:spLocks noChangeArrowheads="1"/>
          </p:cNvSpPr>
          <p:nvPr/>
        </p:nvSpPr>
        <p:spPr bwMode="auto">
          <a:xfrm>
            <a:off x="6172200" y="609600"/>
            <a:ext cx="2667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lnSpc>
                <a:spcPct val="95000"/>
              </a:lnSpc>
              <a:spcBef>
                <a:spcPct val="15000"/>
              </a:spcBef>
            </a:pPr>
            <a:r>
              <a:rPr lang="en-US" altLang="en-US" sz="2000"/>
              <a:t>-uncompressed</a:t>
            </a:r>
          </a:p>
          <a:p>
            <a:pPr eaLnBrk="1" hangingPunct="1">
              <a:lnSpc>
                <a:spcPct val="95000"/>
              </a:lnSpc>
              <a:spcBef>
                <a:spcPct val="15000"/>
              </a:spcBef>
            </a:pPr>
            <a:r>
              <a:rPr lang="en-US" altLang="en-US" sz="2000"/>
              <a:t>-over compressed mp3</a:t>
            </a:r>
          </a:p>
        </p:txBody>
      </p:sp>
      <p:pic>
        <p:nvPicPr>
          <p:cNvPr id="30728" name="home.c4.scale.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5867400" y="68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536" fill="hold"/>
                                        <p:tgtEl>
                                          <p:spTgt spid="30726"/>
                                        </p:tgtEl>
                                      </p:cBhvr>
                                    </p:cmd>
                                  </p:childTnLst>
                                </p:cTn>
                              </p:par>
                            </p:childTnLst>
                          </p:cTn>
                        </p:par>
                      </p:childTnLst>
                    </p:cTn>
                  </p:par>
                </p:childTnLst>
              </p:cTn>
              <p:nextCondLst>
                <p:cond evt="onClick" delay="0">
                  <p:tgtEl>
                    <p:spTgt spid="3072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26"/>
                </p:tgtEl>
              </p:cMediaNode>
            </p:audio>
            <p:seq concurrent="1" nextAc="seek">
              <p:cTn id="8" restart="whenNotActive" fill="hold" evtFilter="cancelBubble" nodeType="interactiveSeq">
                <p:stCondLst>
                  <p:cond evt="onClick" delay="0">
                    <p:tgtEl>
                      <p:spTgt spid="3072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3506" fill="hold"/>
                                        <p:tgtEl>
                                          <p:spTgt spid="30728"/>
                                        </p:tgtEl>
                                      </p:cBhvr>
                                    </p:cmd>
                                  </p:childTnLst>
                                </p:cTn>
                              </p:par>
                            </p:childTnLst>
                          </p:cTn>
                        </p:par>
                      </p:childTnLst>
                    </p:cTn>
                  </p:par>
                </p:childTnLst>
              </p:cTn>
              <p:nextCondLst>
                <p:cond evt="onClick" delay="0">
                  <p:tgtEl>
                    <p:spTgt spid="3072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0728"/>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568325" y="508000"/>
            <a:ext cx="4999038" cy="587375"/>
          </a:xfrm>
        </p:spPr>
        <p:txBody>
          <a:bodyPr/>
          <a:lstStyle/>
          <a:p>
            <a:r>
              <a:rPr lang="en-US" altLang="en-US" smtClean="0">
                <a:ea typeface="ＭＳ Ｐゴシック" pitchFamily="-110" charset="-128"/>
              </a:rPr>
              <a:t>mp3 compressions</a:t>
            </a:r>
          </a:p>
        </p:txBody>
      </p:sp>
      <p:sp>
        <p:nvSpPr>
          <p:cNvPr id="137219" name="Content Placeholder 2"/>
          <p:cNvSpPr>
            <a:spLocks noGrp="1"/>
          </p:cNvSpPr>
          <p:nvPr>
            <p:ph idx="1"/>
          </p:nvPr>
        </p:nvSpPr>
        <p:spPr>
          <a:xfrm>
            <a:off x="714375" y="1196975"/>
            <a:ext cx="7772400" cy="2333625"/>
          </a:xfrm>
        </p:spPr>
        <p:txBody>
          <a:bodyPr/>
          <a:lstStyle/>
          <a:p>
            <a:r>
              <a:rPr lang="en-US" altLang="en-US" sz="2800" smtClean="0">
                <a:ea typeface="ＭＳ Ｐゴシック" pitchFamily="-110" charset="-128"/>
              </a:rPr>
              <a:t>192 Kbps (44100Hz)			414KBytes</a:t>
            </a:r>
          </a:p>
          <a:p>
            <a:r>
              <a:rPr lang="en-US" altLang="en-US" sz="2800" smtClean="0">
                <a:ea typeface="ＭＳ Ｐゴシック" pitchFamily="-110" charset="-128"/>
              </a:rPr>
              <a:t>56 Kbps(44100Hz)			246KBytes</a:t>
            </a:r>
          </a:p>
          <a:p>
            <a:r>
              <a:rPr lang="en-US" altLang="en-US" sz="2800" smtClean="0">
                <a:ea typeface="ＭＳ Ｐゴシック" pitchFamily="-110" charset="-128"/>
              </a:rPr>
              <a:t>32 Kbps(22050Hz)			143KBytes</a:t>
            </a:r>
          </a:p>
          <a:p>
            <a:r>
              <a:rPr lang="en-US" altLang="en-US" sz="2800" smtClean="0">
                <a:ea typeface="ＭＳ Ｐゴシック" pitchFamily="-110" charset="-128"/>
              </a:rPr>
              <a:t>8Kbps(8000Hz)				45KBytes</a:t>
            </a:r>
          </a:p>
        </p:txBody>
      </p:sp>
      <p:pic>
        <p:nvPicPr>
          <p:cNvPr id="4" name="cosmic_clip.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5073650" y="1433513"/>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smic_clip_01.mp3">
            <a:hlinkClick r:id="" action="ppaction://media"/>
          </p:cNvPr>
          <p:cNvPicPr>
            <a:picLocks noRot="1" noChangeAspect="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5073650" y="1930400"/>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smic_clip_03.mp3">
            <a:hlinkClick r:id="" action="ppaction://media"/>
          </p:cNvPr>
          <p:cNvPicPr>
            <a:picLocks noRot="1" noChangeAspect="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5073650" y="2922588"/>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smic_clip_02.mp3">
            <a:hlinkClick r:id="" action="ppaction://media"/>
          </p:cNvPr>
          <p:cNvPicPr>
            <a:picLocks noRot="1" noChangeAspect="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5057775" y="2455863"/>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4" name="Picture 7" descr="Screen shot 2011-11-01 at 8.24.23 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2950" y="3557588"/>
            <a:ext cx="74326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5" name="TextBox 8"/>
          <p:cNvSpPr txBox="1">
            <a:spLocks noChangeArrowheads="1"/>
          </p:cNvSpPr>
          <p:nvPr/>
        </p:nvSpPr>
        <p:spPr bwMode="auto">
          <a:xfrm>
            <a:off x="6248400" y="2978150"/>
            <a:ext cx="166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endParaRPr lang="en-US" altLang="en-US"/>
          </a:p>
        </p:txBody>
      </p:sp>
      <p:cxnSp>
        <p:nvCxnSpPr>
          <p:cNvPr id="137226" name="Straight Arrow Connector 10"/>
          <p:cNvCxnSpPr>
            <a:cxnSpLocks noChangeShapeType="1"/>
          </p:cNvCxnSpPr>
          <p:nvPr/>
        </p:nvCxnSpPr>
        <p:spPr bwMode="auto">
          <a:xfrm>
            <a:off x="4481513" y="1620838"/>
            <a:ext cx="1517650" cy="14303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7227" name="TextBox 11"/>
          <p:cNvSpPr txBox="1">
            <a:spLocks noChangeArrowheads="1"/>
          </p:cNvSpPr>
          <p:nvPr/>
        </p:nvSpPr>
        <p:spPr bwMode="auto">
          <a:xfrm>
            <a:off x="5419725" y="665163"/>
            <a:ext cx="2941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sz="2800"/>
              <a:t>.</a:t>
            </a:r>
            <a:r>
              <a:rPr lang="en-US" altLang="en-US" sz="2800" b="0"/>
              <a:t>wav 11.9MBytes</a:t>
            </a:r>
          </a:p>
        </p:txBody>
      </p:sp>
      <p:sp>
        <p:nvSpPr>
          <p:cNvPr id="137228" name="TextBox 11"/>
          <p:cNvSpPr txBox="1">
            <a:spLocks noChangeArrowheads="1"/>
          </p:cNvSpPr>
          <p:nvPr/>
        </p:nvSpPr>
        <p:spPr bwMode="auto">
          <a:xfrm>
            <a:off x="862013" y="3168650"/>
            <a:ext cx="3094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10" charset="0"/>
                <a:ea typeface="ＭＳ Ｐゴシック" pitchFamily="-110" charset="-128"/>
              </a:defRPr>
            </a:lvl1pPr>
            <a:lvl2pPr marL="37931725" indent="-37474525" eaLnBrk="0" hangingPunct="0">
              <a:defRPr sz="2400" b="1">
                <a:solidFill>
                  <a:schemeClr val="tx1"/>
                </a:solidFill>
                <a:latin typeface="Times New Roman" pitchFamily="-110" charset="0"/>
                <a:ea typeface="ＭＳ Ｐゴシック" pitchFamily="-110" charset="-128"/>
              </a:defRPr>
            </a:lvl2pPr>
            <a:lvl3pPr eaLnBrk="0" hangingPunct="0">
              <a:defRPr sz="2400" b="1">
                <a:solidFill>
                  <a:schemeClr val="tx1"/>
                </a:solidFill>
                <a:latin typeface="Times New Roman" pitchFamily="-110" charset="0"/>
                <a:ea typeface="ＭＳ Ｐゴシック" pitchFamily="-110" charset="-128"/>
              </a:defRPr>
            </a:lvl3pPr>
            <a:lvl4pPr eaLnBrk="0" hangingPunct="0">
              <a:defRPr sz="2400" b="1">
                <a:solidFill>
                  <a:schemeClr val="tx1"/>
                </a:solidFill>
                <a:latin typeface="Times New Roman" pitchFamily="-110" charset="0"/>
                <a:ea typeface="ＭＳ Ｐゴシック" pitchFamily="-110" charset="-128"/>
              </a:defRPr>
            </a:lvl4pPr>
            <a:lvl5pPr eaLnBrk="0" hangingPunct="0">
              <a:defRPr sz="2400" b="1">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b="1">
                <a:solidFill>
                  <a:schemeClr val="tx1"/>
                </a:solidFill>
                <a:latin typeface="Times New Roman" pitchFamily="-110" charset="0"/>
                <a:ea typeface="ＭＳ Ｐゴシック" pitchFamily="-110" charset="-128"/>
              </a:defRPr>
            </a:lvl9pPr>
          </a:lstStyle>
          <a:p>
            <a:pPr eaLnBrk="1" hangingPunct="1"/>
            <a:r>
              <a:rPr lang="en-US" altLang="en-US" b="0"/>
              <a:t>bps=bits per second</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375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33775"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33912"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33912" fill="hold"/>
                                        <p:tgtEl>
                                          <p:spTgt spid="7"/>
                                        </p:tgtEl>
                                      </p:cBhvr>
                                    </p:cmd>
                                  </p:childTnLst>
                                </p:cTn>
                              </p:par>
                            </p:childTnLst>
                          </p:cTn>
                        </p:par>
                      </p:childTnLst>
                    </p:cTn>
                  </p:par>
                </p:childTnLst>
              </p:cTn>
              <p:nextCondLst>
                <p:cond evt="onClick" delay="0">
                  <p:tgtEl>
                    <p:spTgt spid="7"/>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en-US" smtClean="0">
                <a:ea typeface="ＭＳ Ｐゴシック" pitchFamily="-110" charset="-128"/>
              </a:rPr>
              <a:t>Recommended Reading</a:t>
            </a:r>
          </a:p>
        </p:txBody>
      </p:sp>
      <p:sp>
        <p:nvSpPr>
          <p:cNvPr id="139267" name="Rectangle 3"/>
          <p:cNvSpPr>
            <a:spLocks noGrp="1" noChangeArrowheads="1"/>
          </p:cNvSpPr>
          <p:nvPr>
            <p:ph type="body" idx="1"/>
          </p:nvPr>
        </p:nvSpPr>
        <p:spPr/>
        <p:txBody>
          <a:bodyPr/>
          <a:lstStyle/>
          <a:p>
            <a:pPr eaLnBrk="1" hangingPunct="1"/>
            <a:r>
              <a:rPr lang="en-US" altLang="en-US" smtClean="0">
                <a:ea typeface="ＭＳ Ｐゴシック" pitchFamily="-110" charset="-128"/>
              </a:rPr>
              <a:t>Moore Chap 4 on the Perception of Loudness</a:t>
            </a:r>
          </a:p>
          <a:p>
            <a:pPr eaLnBrk="1" hangingPunct="1"/>
            <a:r>
              <a:rPr lang="en-US" altLang="en-US" smtClean="0">
                <a:ea typeface="ＭＳ Ｐゴシック" pitchFamily="-110" charset="-128"/>
              </a:rPr>
              <a:t>Berg and Stork Chap 6 pages 144-156 on the dB scale and on the Human Auditory System or Hall chapters 5+6</a:t>
            </a:r>
          </a:p>
          <a:p>
            <a:pPr eaLnBrk="1" hangingPunct="1"/>
            <a:r>
              <a:rPr lang="en-US" altLang="en-US" smtClean="0">
                <a:ea typeface="ＭＳ Ｐゴシック" pitchFamily="-110" charset="-128"/>
              </a:rPr>
              <a:t>On Room acoustics: Berg and Stork Chap 8 or Hall Chap 15.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257800" y="990600"/>
            <a:ext cx="3429000" cy="4953000"/>
          </a:xfrm>
        </p:spPr>
        <p:txBody>
          <a:bodyPr/>
          <a:lstStyle/>
          <a:p>
            <a:pPr algn="l" eaLnBrk="1" hangingPunct="1">
              <a:lnSpc>
                <a:spcPct val="90000"/>
              </a:lnSpc>
            </a:pPr>
            <a:r>
              <a:rPr lang="en-US" altLang="en-US" sz="3600" smtClean="0">
                <a:ea typeface="ＭＳ Ｐゴシック" pitchFamily="-110" charset="-128"/>
              </a:rPr>
              <a:t>Over what range of sound power are our ears sensitive to?</a:t>
            </a:r>
            <a:br>
              <a:rPr lang="en-US" altLang="en-US" sz="3600" smtClean="0">
                <a:ea typeface="ＭＳ Ｐゴシック" pitchFamily="-110" charset="-128"/>
              </a:rPr>
            </a:br>
            <a:r>
              <a:rPr lang="en-US" altLang="en-US" sz="3600" smtClean="0">
                <a:ea typeface="ＭＳ Ｐゴシック" pitchFamily="-110" charset="-128"/>
              </a:rPr>
              <a:t>In other words: how much more powerful are deafening sounds than barely audible sounds?</a:t>
            </a:r>
          </a:p>
        </p:txBody>
      </p:sp>
      <p:pic>
        <p:nvPicPr>
          <p:cNvPr id="29699" name="Picture 3" descr="dB levels CS quar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0"/>
            <a:ext cx="4379913" cy="6858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10" y="96416"/>
            <a:ext cx="7772400" cy="1143000"/>
          </a:xfrm>
        </p:spPr>
        <p:txBody>
          <a:bodyPr/>
          <a:lstStyle/>
          <a:p>
            <a:r>
              <a:rPr lang="en-CA" dirty="0" smtClean="0"/>
              <a:t>Some useful Apps for Measuring SILs…</a:t>
            </a:r>
            <a:endParaRPr lang="en-CA" dirty="0"/>
          </a:p>
        </p:txBody>
      </p:sp>
      <p:pic>
        <p:nvPicPr>
          <p:cNvPr id="4" name="Snagit_PPT53C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88" y="956083"/>
            <a:ext cx="3276191" cy="6009524"/>
          </a:xfrm>
          <a:prstGeom prst="rect">
            <a:avLst/>
          </a:prstGeom>
        </p:spPr>
      </p:pic>
      <p:pic>
        <p:nvPicPr>
          <p:cNvPr id="5" name="Snagit_PPT82A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08835">
            <a:off x="2737817" y="3173176"/>
            <a:ext cx="6704762" cy="1914286"/>
          </a:xfrm>
          <a:prstGeom prst="rect">
            <a:avLst/>
          </a:prstGeom>
        </p:spPr>
      </p:pic>
    </p:spTree>
    <p:extLst>
      <p:ext uri="{BB962C8B-B14F-4D97-AF65-F5344CB8AC3E}">
        <p14:creationId xmlns:p14="http://schemas.microsoft.com/office/powerpoint/2010/main" val="1244214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ea typeface="ＭＳ Ｐゴシック" pitchFamily="-110" charset="-128"/>
              </a:rPr>
              <a:t>Combining sound levels</a:t>
            </a:r>
          </a:p>
        </p:txBody>
      </p:sp>
      <p:sp>
        <p:nvSpPr>
          <p:cNvPr id="31747" name="Rectangle 3"/>
          <p:cNvSpPr>
            <a:spLocks noGrp="1" noChangeArrowheads="1"/>
          </p:cNvSpPr>
          <p:nvPr>
            <p:ph type="body" idx="1"/>
          </p:nvPr>
        </p:nvSpPr>
        <p:spPr/>
        <p:txBody>
          <a:bodyPr/>
          <a:lstStyle/>
          <a:p>
            <a:pPr eaLnBrk="1" hangingPunct="1"/>
            <a:r>
              <a:rPr lang="en-US" altLang="en-US" smtClean="0">
                <a:ea typeface="ＭＳ Ｐゴシック" pitchFamily="-110" charset="-128"/>
              </a:rPr>
              <a:t>Supposing you have two speakers and each produces a noise of level 70dB at your location.</a:t>
            </a:r>
          </a:p>
          <a:p>
            <a:pPr eaLnBrk="1" hangingPunct="1"/>
            <a:r>
              <a:rPr lang="en-US" altLang="en-US" smtClean="0">
                <a:ea typeface="ＭＳ Ｐゴシック" pitchFamily="-110" charset="-128"/>
              </a:rPr>
              <a:t>What would the combined sound level be?</a:t>
            </a:r>
          </a:p>
          <a:p>
            <a:pPr eaLnBrk="1" hangingPunct="1">
              <a:buFontTx/>
              <a:buNone/>
            </a:pPr>
            <a:endParaRPr lang="en-US" altLang="en-US" smtClean="0">
              <a:ea typeface="ＭＳ Ｐゴシック" pitchFamily="-11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6559</TotalTime>
  <Words>2720</Words>
  <Application>Microsoft Office PowerPoint</Application>
  <PresentationFormat>On-screen Show (4:3)</PresentationFormat>
  <Paragraphs>340</Paragraphs>
  <Slides>64</Slides>
  <Notes>46</Notes>
  <HiddenSlides>0</HiddenSlides>
  <MMClips>11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Default Design</vt:lpstr>
      <vt:lpstr>Equation</vt:lpstr>
      <vt:lpstr>Sound Energy and the Perception of Loudness</vt:lpstr>
      <vt:lpstr>Physical units</vt:lpstr>
      <vt:lpstr>Mathematical Detour – The Logarithm</vt:lpstr>
      <vt:lpstr>Decibel scale</vt:lpstr>
      <vt:lpstr>dB scale is logarithmic</vt:lpstr>
      <vt:lpstr>dB is a relative scale</vt:lpstr>
      <vt:lpstr>Over what range of sound power are our ears sensitive to? In other words: how much more powerful are deafening sounds than barely audible sounds?</vt:lpstr>
      <vt:lpstr>Some useful Apps for Measuring SILs…</vt:lpstr>
      <vt:lpstr>Combining sound levels</vt:lpstr>
      <vt:lpstr>Points along one curve are all the same perceived loudness</vt:lpstr>
      <vt:lpstr>Loud music need less bass.     The mix you need depends on the db level.   If you change the volume you need to change the mix.</vt:lpstr>
      <vt:lpstr>Fletcher-Munson diagram</vt:lpstr>
      <vt:lpstr>Phons</vt:lpstr>
      <vt:lpstr>How is the Fletcher-Munson diagram measured?</vt:lpstr>
      <vt:lpstr>Models of Loudness</vt:lpstr>
      <vt:lpstr>Perceived loudness scale-Sones</vt:lpstr>
      <vt:lpstr> Violin sections in orchestra</vt:lpstr>
      <vt:lpstr>Dynamic range</vt:lpstr>
      <vt:lpstr>PowerPoint Presentation</vt:lpstr>
      <vt:lpstr>PowerPoint Presentation</vt:lpstr>
      <vt:lpstr>PowerPoint Presentation</vt:lpstr>
      <vt:lpstr>Sound in space</vt:lpstr>
      <vt:lpstr>Inverse square law in dB</vt:lpstr>
      <vt:lpstr>Is the inverse square law relevant for room acoustics?</vt:lpstr>
      <vt:lpstr>What is relevant to room acoustics?</vt:lpstr>
      <vt:lpstr>3 rooms </vt:lpstr>
      <vt:lpstr>looking closer</vt:lpstr>
      <vt:lpstr>Timing of echos</vt:lpstr>
      <vt:lpstr>Effect of Echoes</vt:lpstr>
      <vt:lpstr>How do we describe a decay?</vt:lpstr>
      <vt:lpstr>An exponential decay</vt:lpstr>
      <vt:lpstr>Measuring a half life</vt:lpstr>
      <vt:lpstr>Room acoustics</vt:lpstr>
      <vt:lpstr>Reverberation time</vt:lpstr>
      <vt:lpstr>What is a good reverberation time for a room? </vt:lpstr>
      <vt:lpstr>Estimating the reverberation time</vt:lpstr>
      <vt:lpstr>Sabine’s formula</vt:lpstr>
      <vt:lpstr>Sabine’s formula</vt:lpstr>
      <vt:lpstr>Standing waves in a Room</vt:lpstr>
      <vt:lpstr>Just Noticeable Differences</vt:lpstr>
      <vt:lpstr>JND as a function of loudness</vt:lpstr>
      <vt:lpstr>Acoustic Gain and Feedback</vt:lpstr>
      <vt:lpstr>Acoustic Gain and Feedback</vt:lpstr>
      <vt:lpstr>Acoustic Gain and Feedback</vt:lpstr>
      <vt:lpstr>Acoustic Gain and Feedback</vt:lpstr>
      <vt:lpstr>Critical Band</vt:lpstr>
      <vt:lpstr>Outside the critical band</vt:lpstr>
      <vt:lpstr>Critical Band continued</vt:lpstr>
      <vt:lpstr>Critical Bands by Masking</vt:lpstr>
      <vt:lpstr>Critical Bands by Loudness comparison</vt:lpstr>
      <vt:lpstr>PowerPoint Presentation</vt:lpstr>
      <vt:lpstr>Masking</vt:lpstr>
      <vt:lpstr>13 dB miracle</vt:lpstr>
      <vt:lpstr>Critical band width as a function of frequency</vt:lpstr>
      <vt:lpstr>Critical band concept</vt:lpstr>
      <vt:lpstr>The nature of the auditory filter</vt:lpstr>
      <vt:lpstr>Physiological reasons for the masking</vt:lpstr>
      <vt:lpstr>Temporal integration</vt:lpstr>
      <vt:lpstr>Temporal effects  - non-simultaneous masking</vt:lpstr>
      <vt:lpstr>Physiological explanations for temporal masking</vt:lpstr>
      <vt:lpstr>Outside the critical band</vt:lpstr>
      <vt:lpstr>Pushing MP3 to its limits</vt:lpstr>
      <vt:lpstr>mp3 compressions</vt:lpstr>
      <vt:lpstr>Recommended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Martin</dc:creator>
  <cp:lastModifiedBy>Brian Martin</cp:lastModifiedBy>
  <cp:revision>165</cp:revision>
  <dcterms:created xsi:type="dcterms:W3CDTF">2014-11-11T00:50:40Z</dcterms:created>
  <dcterms:modified xsi:type="dcterms:W3CDTF">2017-01-10T18:15:17Z</dcterms:modified>
</cp:coreProperties>
</file>