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1"/>
  </p:sldMasterIdLst>
  <p:sldIdLst>
    <p:sldId id="256" r:id="rId2"/>
    <p:sldId id="262" r:id="rId3"/>
    <p:sldId id="257" r:id="rId4"/>
    <p:sldId id="258" r:id="rId5"/>
    <p:sldId id="259" r:id="rId6"/>
    <p:sldId id="263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9" autoAdjust="0"/>
  </p:normalViewPr>
  <p:slideViewPr>
    <p:cSldViewPr>
      <p:cViewPr varScale="1">
        <p:scale>
          <a:sx n="107" d="100"/>
          <a:sy n="107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6DEE9-2268-4230-A50D-2EA715B24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B2578-AEF5-4DBA-AA4C-CE0700D50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E3D37-40A8-4756-8982-D1C03DB6D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77075-DF74-4425-B32D-6E171C50C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43787-901B-4383-B5E2-F172C9D9D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7EF62-BF88-442A-8957-8C02491A4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C377E-16B9-43EF-884A-70C98B656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09CB7-E7C9-4BAF-B69E-27E407C41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19C8B-6F4A-4AD0-9F9D-867A0262C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53BDF-4B13-4471-823F-A8E5BE2F1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FC3DC-5F04-48AE-8879-CC0FF97E9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130DF-438D-4EE7-A3B8-760B706CD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77C17-E74A-4177-AF93-821B47458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2148DD-219D-4D55-81D2-6822A6FE3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90" r:id="rId12"/>
    <p:sldLayoutId id="214748399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143000"/>
            <a:ext cx="8226425" cy="1203325"/>
          </a:xfrm>
          <a:effectLst>
            <a:reflection blurRad="6350" stA="50000" endA="300" endPos="90000" dir="5400000" sy="-100000" algn="bl" rotWithShape="0"/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dirty="0"/>
              <a:t>Testing Convergence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5943600"/>
            <a:ext cx="6400800" cy="45720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2000" dirty="0" smtClean="0"/>
              <a:t>…an overview of sections 9.3 – 9.4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smtClean="0"/>
              <a:t>Some Fundamentals…</a:t>
            </a:r>
            <a:endParaRPr lang="en-US" smtClean="0"/>
          </a:p>
        </p:txBody>
      </p:sp>
      <p:sp>
        <p:nvSpPr>
          <p:cNvPr id="102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smtClean="0"/>
              <a:t>For a series to converge the elements of the series MUST converge to zero!</a:t>
            </a:r>
          </a:p>
          <a:p>
            <a:pPr>
              <a:buFont typeface="Arial" charset="0"/>
              <a:buNone/>
            </a:pPr>
            <a:r>
              <a:rPr lang="en-CA" sz="2800" smtClean="0"/>
              <a:t>but</a:t>
            </a:r>
          </a:p>
          <a:p>
            <a:r>
              <a:rPr lang="en-CA" sz="2800" smtClean="0"/>
              <a:t>This is a necessary but not sufficient condition!  </a:t>
            </a:r>
          </a:p>
          <a:p>
            <a:r>
              <a:rPr lang="en-CA" sz="2800" smtClean="0"/>
              <a:t>Example: does the following (harmonic series) converge?</a:t>
            </a:r>
            <a:endParaRPr lang="en-US" sz="280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495800" y="2057400"/>
          <a:ext cx="1363663" cy="533400"/>
        </p:xfrm>
        <a:graphic>
          <a:graphicData uri="http://schemas.openxmlformats.org/presentationml/2006/ole">
            <p:oleObj spid="_x0000_s1026" name="Equation" r:id="rId3" imgW="876240" imgH="34272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209800" y="4495800"/>
          <a:ext cx="3943350" cy="685800"/>
        </p:xfrm>
        <a:graphic>
          <a:graphicData uri="http://schemas.openxmlformats.org/presentationml/2006/ole">
            <p:oleObj spid="_x0000_s1027" name="Equation" r:id="rId4" imgW="175248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u="sng" smtClean="0"/>
              <a:t>few</a:t>
            </a:r>
            <a:r>
              <a:rPr lang="en-US" smtClean="0"/>
              <a:t> major methods…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Integral Test:</a:t>
            </a:r>
          </a:p>
          <a:p>
            <a:pPr lvl="1"/>
            <a:r>
              <a:rPr lang="en-US" dirty="0" smtClean="0"/>
              <a:t>p-test</a:t>
            </a:r>
          </a:p>
          <a:p>
            <a:r>
              <a:rPr lang="en-US" dirty="0" smtClean="0"/>
              <a:t>Comparison Test</a:t>
            </a:r>
          </a:p>
          <a:p>
            <a:r>
              <a:rPr lang="en-CA" dirty="0" smtClean="0"/>
              <a:t>Alternating Series Test</a:t>
            </a:r>
            <a:endParaRPr lang="en-US" dirty="0" smtClean="0"/>
          </a:p>
          <a:p>
            <a:r>
              <a:rPr lang="en-US" dirty="0" smtClean="0"/>
              <a:t>Ratio Test</a:t>
            </a:r>
          </a:p>
          <a:p>
            <a:r>
              <a:rPr lang="en-US" dirty="0" smtClean="0"/>
              <a:t>Nth Root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869950"/>
          </a:xfrm>
        </p:spPr>
        <p:txBody>
          <a:bodyPr/>
          <a:lstStyle/>
          <a:p>
            <a:r>
              <a:rPr lang="en-US" smtClean="0"/>
              <a:t>Integral Test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219200"/>
            <a:ext cx="8307387" cy="4800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Applies to monotonic, positive, decreasing </a:t>
            </a:r>
            <a:r>
              <a:rPr lang="en-US" sz="2800" dirty="0" smtClean="0"/>
              <a:t>functions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2800" dirty="0" smtClean="0"/>
              <a:t>Use the connection between summation and integration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2800" dirty="0" smtClean="0"/>
              <a:t>Express generating function for series as an </a:t>
            </a:r>
            <a:r>
              <a:rPr lang="en-CA" sz="2800" i="1" dirty="0" smtClean="0">
                <a:solidFill>
                  <a:srgbClr val="FF0000"/>
                </a:solidFill>
              </a:rPr>
              <a:t>integrand</a:t>
            </a:r>
            <a:r>
              <a:rPr lang="en-CA" sz="2800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2800" dirty="0" smtClean="0"/>
              <a:t>   Example: does                   converge?</a:t>
            </a: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2800" dirty="0" smtClean="0"/>
              <a:t>Compare this to </a:t>
            </a:r>
            <a:br>
              <a:rPr lang="en-CA" sz="2800" dirty="0" smtClean="0"/>
            </a:br>
            <a:endParaRPr lang="en-US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Series converges if the integral does!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2819400" y="2819400"/>
          <a:ext cx="1066800" cy="1066800"/>
        </p:xfrm>
        <a:graphic>
          <a:graphicData uri="http://schemas.openxmlformats.org/presentationml/2006/ole">
            <p:oleObj spid="_x0000_s2050" name="Equation" r:id="rId3" imgW="431640" imgH="431640" progId="Equation.DSMT4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3124200" y="4343400"/>
          <a:ext cx="1455738" cy="990600"/>
        </p:xfrm>
        <a:graphic>
          <a:graphicData uri="http://schemas.openxmlformats.org/presentationml/2006/ole">
            <p:oleObj spid="_x0000_s2051" name="Equation" r:id="rId4" imgW="596880" imgH="40608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10400" y="5943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pg 510 #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Test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383588" cy="4497388"/>
          </a:xfrm>
        </p:spPr>
        <p:txBody>
          <a:bodyPr/>
          <a:lstStyle/>
          <a:p>
            <a:r>
              <a:rPr lang="en-US" sz="2400" smtClean="0"/>
              <a:t>Sorta “common sense”:</a:t>
            </a:r>
          </a:p>
          <a:p>
            <a:pPr lvl="1"/>
            <a:r>
              <a:rPr lang="en-US" sz="2000" smtClean="0"/>
              <a:t>“if series A converges and all of series B terms are less than or equal to series A terms then series B also converges”</a:t>
            </a:r>
          </a:p>
          <a:p>
            <a:pPr lvl="1"/>
            <a:r>
              <a:rPr lang="en-US" sz="2000" smtClean="0"/>
              <a:t>The “catch” (there is always a catch!): the terms must be non-negative.</a:t>
            </a:r>
          </a:p>
          <a:p>
            <a:pPr lvl="1"/>
            <a:r>
              <a:rPr lang="en-US" sz="2000" smtClean="0"/>
              <a:t>Example:  Test convergence (or divergence) of:</a:t>
            </a:r>
            <a:br>
              <a:rPr lang="en-US" sz="2000" smtClean="0"/>
            </a:br>
            <a:endParaRPr lang="en-US" sz="2000" smtClean="0"/>
          </a:p>
          <a:p>
            <a:pPr lvl="2"/>
            <a:r>
              <a:rPr lang="en-US" sz="1800" smtClean="0"/>
              <a:t>A)</a:t>
            </a:r>
          </a:p>
          <a:p>
            <a:pPr lvl="2">
              <a:buFont typeface="Arial" charset="0"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lvl="2"/>
            <a:endParaRPr lang="en-US" sz="1800" smtClean="0"/>
          </a:p>
          <a:p>
            <a:pPr lvl="2"/>
            <a:r>
              <a:rPr lang="en-US" sz="1800" smtClean="0"/>
              <a:t>B)</a:t>
            </a:r>
            <a:br>
              <a:rPr lang="en-US" sz="1800" smtClean="0"/>
            </a:br>
            <a:endParaRPr lang="en-US" sz="180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135188" y="3657600"/>
          <a:ext cx="2281237" cy="958850"/>
        </p:xfrm>
        <a:graphic>
          <a:graphicData uri="http://schemas.openxmlformats.org/presentationml/2006/ole">
            <p:oleObj spid="_x0000_s3074" name="Equation" r:id="rId3" imgW="876240" imgH="368280" progId="Equation.DSMT4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133600" y="4800600"/>
          <a:ext cx="1828800" cy="1119188"/>
        </p:xfrm>
        <a:graphic>
          <a:graphicData uri="http://schemas.openxmlformats.org/presentationml/2006/ole">
            <p:oleObj spid="_x0000_s3075" name="Equation" r:id="rId4" imgW="622080" imgH="380880" progId="Equation.DSMT4">
              <p:embed/>
            </p:oleObj>
          </a:graphicData>
        </a:graphic>
      </p:graphicFrame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7239000" y="60960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CA" dirty="0"/>
              <a:t>Pg </a:t>
            </a:r>
            <a:r>
              <a:rPr lang="en-CA" dirty="0" smtClean="0"/>
              <a:t>519 #12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Alternating Series Test</a:t>
            </a:r>
            <a:endParaRPr lang="en-US" smtClean="0"/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</a:t>
            </a:r>
          </a:p>
          <a:p>
            <a:endParaRPr lang="en-CA" dirty="0" smtClean="0"/>
          </a:p>
          <a:p>
            <a:pPr lvl="3"/>
            <a:r>
              <a:rPr lang="en-CA" dirty="0" smtClean="0"/>
              <a:t>and</a:t>
            </a:r>
          </a:p>
          <a:p>
            <a:pPr lvl="3"/>
            <a:endParaRPr lang="en-CA" dirty="0" smtClean="0"/>
          </a:p>
          <a:p>
            <a:pPr lvl="3"/>
            <a:endParaRPr lang="en-CA" dirty="0" smtClean="0"/>
          </a:p>
          <a:p>
            <a:pPr>
              <a:buFont typeface="Arial" charset="0"/>
              <a:buNone/>
            </a:pPr>
            <a:r>
              <a:rPr lang="en-CA" dirty="0" smtClean="0"/>
              <a:t>	the Series converges</a:t>
            </a:r>
          </a:p>
          <a:p>
            <a:endParaRPr lang="en-CA" dirty="0" smtClean="0"/>
          </a:p>
          <a:p>
            <a:pPr lvl="3"/>
            <a:endParaRPr lang="en-US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371600" y="1447800"/>
          <a:ext cx="5743575" cy="1006475"/>
        </p:xfrm>
        <a:graphic>
          <a:graphicData uri="http://schemas.openxmlformats.org/presentationml/2006/ole">
            <p:oleObj spid="_x0000_s4098" name="Equation" r:id="rId3" imgW="2463480" imgH="431640" progId="Equation.DSMT4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971800" y="2590800"/>
          <a:ext cx="1447800" cy="998538"/>
        </p:xfrm>
        <a:graphic>
          <a:graphicData uri="http://schemas.openxmlformats.org/presentationml/2006/ole">
            <p:oleObj spid="_x0000_s4099" name="Equation" r:id="rId4" imgW="736560" imgH="507960" progId="Equation.DSMT4">
              <p:embed/>
            </p:oleObj>
          </a:graphicData>
        </a:graphic>
      </p:graphicFrame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6934200" y="5867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CA" dirty="0" smtClean="0"/>
              <a:t>Pg 519 #26</a:t>
            </a:r>
            <a:endParaRPr lang="en-US" dirty="0" smtClean="0"/>
          </a:p>
          <a:p>
            <a:pPr eaLnBrk="0" hangingPunct="0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Ratio and Root Tests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8383587" cy="4497387"/>
          </a:xfrm>
        </p:spPr>
        <p:txBody>
          <a:bodyPr/>
          <a:lstStyle/>
          <a:p>
            <a:r>
              <a:rPr lang="en-US" sz="2800" smtClean="0"/>
              <a:t>Consider the series</a:t>
            </a:r>
          </a:p>
          <a:p>
            <a:endParaRPr lang="en-US" sz="2800" smtClean="0"/>
          </a:p>
          <a:p>
            <a:r>
              <a:rPr lang="en-US" sz="2800" smtClean="0"/>
              <a:t>let                                   if:</a:t>
            </a:r>
          </a:p>
          <a:p>
            <a:endParaRPr lang="en-US" sz="2800" smtClean="0"/>
          </a:p>
          <a:p>
            <a:pPr lvl="1"/>
            <a:r>
              <a:rPr lang="en-US" sz="2400" smtClean="0">
                <a:latin typeface="Symbol" pitchFamily="18" charset="2"/>
              </a:rPr>
              <a:t>r</a:t>
            </a:r>
            <a:r>
              <a:rPr lang="en-US" sz="2400" smtClean="0"/>
              <a:t> &lt; 1 series converges</a:t>
            </a:r>
          </a:p>
          <a:p>
            <a:pPr lvl="1"/>
            <a:r>
              <a:rPr lang="en-US" sz="2400" smtClean="0">
                <a:latin typeface="Symbol" pitchFamily="18" charset="2"/>
              </a:rPr>
              <a:t>r</a:t>
            </a:r>
            <a:r>
              <a:rPr lang="en-US" sz="2400" smtClean="0"/>
              <a:t> &gt; 1 series diverges</a:t>
            </a:r>
          </a:p>
          <a:p>
            <a:pPr lvl="1"/>
            <a:r>
              <a:rPr lang="en-US" sz="2400" smtClean="0">
                <a:latin typeface="Symbol" pitchFamily="18" charset="2"/>
              </a:rPr>
              <a:t>r</a:t>
            </a:r>
            <a:r>
              <a:rPr lang="en-US" sz="2400" smtClean="0"/>
              <a:t> = 1 ???????????</a:t>
            </a:r>
          </a:p>
          <a:p>
            <a:r>
              <a:rPr lang="en-US" sz="2800" smtClean="0"/>
              <a:t>Example: </a:t>
            </a:r>
          </a:p>
          <a:p>
            <a:pPr lvl="1"/>
            <a:endParaRPr lang="en-US" sz="2400" smtClean="0"/>
          </a:p>
          <a:p>
            <a:pPr lvl="1"/>
            <a:endParaRPr lang="en-US" sz="2400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038600" y="1295400"/>
          <a:ext cx="1981200" cy="1214438"/>
        </p:xfrm>
        <a:graphic>
          <a:graphicData uri="http://schemas.openxmlformats.org/presentationml/2006/ole">
            <p:oleObj spid="_x0000_s5122" name="Equation" r:id="rId3" imgW="393480" imgH="241200" progId="Equation.DSMT4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708150" y="2286000"/>
          <a:ext cx="2146300" cy="1231900"/>
        </p:xfrm>
        <a:graphic>
          <a:graphicData uri="http://schemas.openxmlformats.org/presentationml/2006/ole">
            <p:oleObj spid="_x0000_s5123" name="Equation" r:id="rId4" imgW="774360" imgH="444240" progId="Equation.DSMT4">
              <p:embed/>
            </p:oleObj>
          </a:graphicData>
        </a:graphic>
      </p:graphicFrame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2514600" y="5105400"/>
          <a:ext cx="1981200" cy="1219200"/>
        </p:xfrm>
        <a:graphic>
          <a:graphicData uri="http://schemas.openxmlformats.org/presentationml/2006/ole">
            <p:oleObj spid="_x0000_s5124" name="Equation" r:id="rId5" imgW="660240" imgH="406080" progId="Equation.DSMT4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7315200" y="6172200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CA" dirty="0" smtClean="0"/>
              <a:t>Pg 519 #15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Ratio and Root Tests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8383587" cy="4497387"/>
          </a:xfrm>
        </p:spPr>
        <p:txBody>
          <a:bodyPr/>
          <a:lstStyle/>
          <a:p>
            <a:r>
              <a:rPr lang="en-US" sz="2800" smtClean="0"/>
              <a:t>Consider the series</a:t>
            </a:r>
          </a:p>
          <a:p>
            <a:endParaRPr lang="en-US" sz="2800" smtClean="0"/>
          </a:p>
          <a:p>
            <a:r>
              <a:rPr lang="en-US" sz="2800" smtClean="0"/>
              <a:t>let                              if:</a:t>
            </a:r>
          </a:p>
          <a:p>
            <a:endParaRPr lang="en-US" sz="2800" smtClean="0"/>
          </a:p>
          <a:p>
            <a:pPr lvl="1"/>
            <a:r>
              <a:rPr lang="en-US" sz="2400" smtClean="0">
                <a:latin typeface="Symbol" pitchFamily="18" charset="2"/>
              </a:rPr>
              <a:t>r</a:t>
            </a:r>
            <a:r>
              <a:rPr lang="en-US" sz="2400" smtClean="0"/>
              <a:t> &lt; 1 series converges</a:t>
            </a:r>
          </a:p>
          <a:p>
            <a:pPr lvl="1"/>
            <a:r>
              <a:rPr lang="en-US" sz="2400" smtClean="0">
                <a:latin typeface="Symbol" pitchFamily="18" charset="2"/>
              </a:rPr>
              <a:t>r</a:t>
            </a:r>
            <a:r>
              <a:rPr lang="en-US" sz="2400" smtClean="0"/>
              <a:t> &gt; 1 series diverges</a:t>
            </a:r>
          </a:p>
          <a:p>
            <a:pPr lvl="1"/>
            <a:r>
              <a:rPr lang="en-US" sz="2400" smtClean="0">
                <a:latin typeface="Symbol" pitchFamily="18" charset="2"/>
              </a:rPr>
              <a:t>r</a:t>
            </a:r>
            <a:r>
              <a:rPr lang="en-US" sz="2400" smtClean="0"/>
              <a:t> = 1 ???????????</a:t>
            </a:r>
          </a:p>
          <a:p>
            <a:r>
              <a:rPr lang="en-US" sz="2800" smtClean="0"/>
              <a:t>Example:</a:t>
            </a:r>
          </a:p>
          <a:p>
            <a:pPr lvl="1"/>
            <a:endParaRPr lang="en-US" sz="2400" smtClean="0"/>
          </a:p>
          <a:p>
            <a:pPr lvl="1"/>
            <a:endParaRPr lang="en-US" sz="2400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038600" y="1295400"/>
          <a:ext cx="1981200" cy="1214438"/>
        </p:xfrm>
        <a:graphic>
          <a:graphicData uri="http://schemas.openxmlformats.org/presentationml/2006/ole">
            <p:oleObj spid="_x0000_s6146" name="Equation" r:id="rId3" imgW="393480" imgH="241200" progId="Equation.DSMT4">
              <p:embed/>
            </p:oleObj>
          </a:graphicData>
        </a:graphic>
      </p:graphicFrame>
      <p:graphicFrame>
        <p:nvGraphicFramePr>
          <p:cNvPr id="6148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667000" y="5105400"/>
          <a:ext cx="1752600" cy="1236663"/>
        </p:xfrm>
        <a:graphic>
          <a:graphicData uri="http://schemas.openxmlformats.org/presentationml/2006/ole">
            <p:oleObj spid="_x0000_s6148" name="Equation" r:id="rId4" imgW="647640" imgH="457200" progId="Equation.DSMT4">
              <p:embed/>
            </p:oleObj>
          </a:graphicData>
        </a:graphic>
      </p:graphicFrame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1295400" y="2438400"/>
          <a:ext cx="2362200" cy="928688"/>
        </p:xfrm>
        <a:graphic>
          <a:graphicData uri="http://schemas.openxmlformats.org/presentationml/2006/ole">
            <p:oleObj spid="_x0000_s6147" name="Equation" r:id="rId5" imgW="77436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 – Series Check List</a:t>
            </a:r>
            <a:endParaRPr lang="en-US" dirty="0"/>
          </a:p>
        </p:txBody>
      </p:sp>
      <p:sp>
        <p:nvSpPr>
          <p:cNvPr id="3" name="Flowchart: Process 2"/>
          <p:cNvSpPr/>
          <p:nvPr/>
        </p:nvSpPr>
        <p:spPr>
          <a:xfrm>
            <a:off x="3657600" y="1524000"/>
            <a:ext cx="1905000" cy="609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Always try comparison test first!</a:t>
            </a:r>
            <a:endParaRPr lang="en-US" sz="1400" dirty="0"/>
          </a:p>
        </p:txBody>
      </p:sp>
      <p:cxnSp>
        <p:nvCxnSpPr>
          <p:cNvPr id="5" name="Straight Arrow Connector 4"/>
          <p:cNvCxnSpPr>
            <a:stCxn id="3" idx="3"/>
          </p:cNvCxnSpPr>
          <p:nvPr/>
        </p:nvCxnSpPr>
        <p:spPr>
          <a:xfrm>
            <a:off x="5562600" y="182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000" y="1600200"/>
            <a:ext cx="1343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Yes! - done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572000" y="2133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48200" y="220980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No?</a:t>
            </a:r>
            <a:endParaRPr lang="en-US" dirty="0"/>
          </a:p>
        </p:txBody>
      </p:sp>
      <p:cxnSp>
        <p:nvCxnSpPr>
          <p:cNvPr id="16" name="Elbow Connector 15"/>
          <p:cNvCxnSpPr/>
          <p:nvPr/>
        </p:nvCxnSpPr>
        <p:spPr>
          <a:xfrm rot="10800000">
            <a:off x="2438400" y="2438400"/>
            <a:ext cx="2133600" cy="381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Process 16"/>
          <p:cNvSpPr/>
          <p:nvPr/>
        </p:nvSpPr>
        <p:spPr>
          <a:xfrm>
            <a:off x="762000" y="2133600"/>
            <a:ext cx="1676400" cy="685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Expression has factorials – ratio test</a:t>
            </a:r>
            <a:endParaRPr lang="en-US" sz="1400" dirty="0"/>
          </a:p>
        </p:txBody>
      </p:sp>
      <p:cxnSp>
        <p:nvCxnSpPr>
          <p:cNvPr id="19" name="Shape 18"/>
          <p:cNvCxnSpPr>
            <a:stCxn id="17" idx="0"/>
          </p:cNvCxnSpPr>
          <p:nvPr/>
        </p:nvCxnSpPr>
        <p:spPr>
          <a:xfrm rot="5400000" flipH="1" flipV="1">
            <a:off x="2362200" y="914400"/>
            <a:ext cx="457200" cy="1981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3733800" y="3048000"/>
            <a:ext cx="1752600" cy="685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Positive , monotonic decreasing? – Integral test</a:t>
            </a:r>
            <a:endParaRPr lang="en-US" sz="14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72000" y="2819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flipV="1">
            <a:off x="4572000" y="2590800"/>
            <a:ext cx="1905000" cy="22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Process 26"/>
          <p:cNvSpPr/>
          <p:nvPr/>
        </p:nvSpPr>
        <p:spPr>
          <a:xfrm>
            <a:off x="6477000" y="2286000"/>
            <a:ext cx="1676400" cy="685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Expression has powers – root test</a:t>
            </a:r>
            <a:endParaRPr lang="en-US" sz="1400" dirty="0"/>
          </a:p>
        </p:txBody>
      </p:sp>
      <p:cxnSp>
        <p:nvCxnSpPr>
          <p:cNvPr id="29" name="Elbow Connector 28"/>
          <p:cNvCxnSpPr/>
          <p:nvPr/>
        </p:nvCxnSpPr>
        <p:spPr>
          <a:xfrm rot="10800000">
            <a:off x="5638800" y="2057400"/>
            <a:ext cx="838200" cy="304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10800000" flipV="1">
            <a:off x="2286000" y="2819400"/>
            <a:ext cx="2286000" cy="914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Process 31"/>
          <p:cNvSpPr/>
          <p:nvPr/>
        </p:nvSpPr>
        <p:spPr>
          <a:xfrm>
            <a:off x="762000" y="3505200"/>
            <a:ext cx="1524000" cy="990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Alternating terms – alternating series test</a:t>
            </a:r>
            <a:endParaRPr lang="en-US" sz="1400" dirty="0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6781800" y="3124200"/>
          <a:ext cx="1752600" cy="3547946"/>
        </p:xfrm>
        <a:graphic>
          <a:graphicData uri="http://schemas.openxmlformats.org/presentationml/2006/ole">
            <p:oleObj spid="_x0000_s23554" name="Equation" r:id="rId3" imgW="1041120" imgH="2108160" progId="Equation.DSMT4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886200" y="5105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some samples…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282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Equation</vt:lpstr>
      <vt:lpstr>MathType 6.0 Equation</vt:lpstr>
      <vt:lpstr>Testing Convergence</vt:lpstr>
      <vt:lpstr>Some Fundamentals…</vt:lpstr>
      <vt:lpstr>A few major methods…</vt:lpstr>
      <vt:lpstr>Integral Test</vt:lpstr>
      <vt:lpstr>Comparison Test</vt:lpstr>
      <vt:lpstr>Alternating Series Test</vt:lpstr>
      <vt:lpstr>Ratio and Root Tests</vt:lpstr>
      <vt:lpstr>Ratio and Root Tests</vt:lpstr>
      <vt:lpstr>Summary – Series Check List</vt:lpstr>
    </vt:vector>
  </TitlesOfParts>
  <Company>map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Convergence</dc:title>
  <dc:creator>brian</dc:creator>
  <cp:lastModifiedBy>The King's University College</cp:lastModifiedBy>
  <cp:revision>22</cp:revision>
  <cp:lastPrinted>1601-01-01T00:00:00Z</cp:lastPrinted>
  <dcterms:created xsi:type="dcterms:W3CDTF">2006-04-05T04:41:03Z</dcterms:created>
  <dcterms:modified xsi:type="dcterms:W3CDTF">2015-04-07T02:11:29Z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