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embeddings/oleObject2.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3.bin" ContentType="application/vnd.openxmlformats-officedocument.oleObject"/>
  <Override PartName="/ppt/notesSlides/notesSlide7.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notesSlides/notesSlide8.xml" ContentType="application/vnd.openxmlformats-officedocument.presentationml.notesSlide+xml"/>
  <Override PartName="/ppt/embeddings/oleObject6.bin" ContentType="application/vnd.openxmlformats-officedocument.oleObject"/>
  <Override PartName="/ppt/notesSlides/notesSlide9.xml" ContentType="application/vnd.openxmlformats-officedocument.presentationml.notesSlide+xml"/>
  <Override PartName="/ppt/embeddings/oleObject7.bin" ContentType="application/vnd.openxmlformats-officedocument.oleObject"/>
  <Override PartName="/ppt/notesSlides/notesSlide10.xml" ContentType="application/vnd.openxmlformats-officedocument.presentationml.notesSlide+xml"/>
  <Override PartName="/ppt/embeddings/oleObject8.bin" ContentType="application/vnd.openxmlformats-officedocument.oleObject"/>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8" r:id="rId3"/>
    <p:sldId id="259" r:id="rId4"/>
    <p:sldId id="260" r:id="rId5"/>
    <p:sldId id="261" r:id="rId6"/>
    <p:sldId id="262" r:id="rId7"/>
    <p:sldId id="263" r:id="rId8"/>
    <p:sldId id="267" r:id="rId9"/>
    <p:sldId id="265" r:id="rId10"/>
    <p:sldId id="266" r:id="rId11"/>
    <p:sldId id="264"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9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CA" altLang="en-US"/>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CA" alt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CA" altLang="en-US" smtClean="0"/>
              <a:t>Click to edit Master text styles</a:t>
            </a:r>
          </a:p>
          <a:p>
            <a:pPr lvl="1"/>
            <a:r>
              <a:rPr lang="en-CA" altLang="en-US" smtClean="0"/>
              <a:t>Second level</a:t>
            </a:r>
          </a:p>
          <a:p>
            <a:pPr lvl="2"/>
            <a:r>
              <a:rPr lang="en-CA" altLang="en-US" smtClean="0"/>
              <a:t>Third level</a:t>
            </a:r>
          </a:p>
          <a:p>
            <a:pPr lvl="3"/>
            <a:r>
              <a:rPr lang="en-CA" altLang="en-US" smtClean="0"/>
              <a:t>Fourth level</a:t>
            </a:r>
          </a:p>
          <a:p>
            <a:pPr lvl="4"/>
            <a:r>
              <a:rPr lang="en-CA" altLang="en-US"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CA" altLang="en-US"/>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944B9B9-CDDD-493D-B0AE-EE792CE30734}" type="slidenum">
              <a:rPr lang="en-CA" altLang="en-US"/>
              <a:pPr/>
              <a:t>‹#›</a:t>
            </a:fld>
            <a:endParaRPr lang="en-CA" altLang="en-US"/>
          </a:p>
        </p:txBody>
      </p:sp>
    </p:spTree>
    <p:extLst>
      <p:ext uri="{BB962C8B-B14F-4D97-AF65-F5344CB8AC3E}">
        <p14:creationId xmlns:p14="http://schemas.microsoft.com/office/powerpoint/2010/main" val="7168338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4CBCCA-D1D8-4F8E-94CF-445691B85B6A}" type="slidenum">
              <a:rPr lang="en-CA" altLang="en-US"/>
              <a:pPr/>
              <a:t>1</a:t>
            </a:fld>
            <a:endParaRPr lang="en-CA" alt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3AC04-35A2-4BE1-8FD7-37560DB50274}" type="slidenum">
              <a:rPr lang="en-CA" altLang="en-US"/>
              <a:pPr/>
              <a:t>10</a:t>
            </a:fld>
            <a:endParaRPr lang="en-CA"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279C7-5B30-4263-AF29-7025BBACA545}" type="slidenum">
              <a:rPr lang="en-CA" altLang="en-US"/>
              <a:pPr/>
              <a:t>11</a:t>
            </a:fld>
            <a:endParaRPr lang="en-CA" alt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C79FBF-D480-45DB-855D-2121F19BA34D}" type="slidenum">
              <a:rPr lang="en-CA" altLang="en-US"/>
              <a:pPr/>
              <a:t>2</a:t>
            </a:fld>
            <a:endParaRPr lang="en-CA" alt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91B983-B773-4604-94E6-600D327F2489}" type="slidenum">
              <a:rPr lang="en-CA" altLang="en-US"/>
              <a:pPr/>
              <a:t>3</a:t>
            </a:fld>
            <a:endParaRPr lang="en-CA" alt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1D274-8511-44FB-9A8A-3C49340C0BE4}" type="slidenum">
              <a:rPr lang="en-CA" altLang="en-US"/>
              <a:pPr/>
              <a:t>4</a:t>
            </a:fld>
            <a:endParaRPr lang="en-CA" alt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17D48-3E8D-4C5E-B5DD-320FB7BC2A7D}" type="slidenum">
              <a:rPr lang="en-CA" altLang="en-US"/>
              <a:pPr/>
              <a:t>5</a:t>
            </a:fld>
            <a:endParaRPr lang="en-CA" alt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BC988-257E-4830-BBD2-B4E7F3749F49}" type="slidenum">
              <a:rPr lang="en-CA" altLang="en-US"/>
              <a:pPr/>
              <a:t>6</a:t>
            </a:fld>
            <a:endParaRPr lang="en-CA"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606F8-843F-4514-816B-91CF1BC3328D}" type="slidenum">
              <a:rPr lang="en-CA" altLang="en-US"/>
              <a:pPr/>
              <a:t>7</a:t>
            </a:fld>
            <a:endParaRPr lang="en-CA" alt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A91C94-5CF9-40AD-997A-D66EBF9DC2E3}" type="slidenum">
              <a:rPr lang="en-CA" altLang="en-US"/>
              <a:pPr/>
              <a:t>8</a:t>
            </a:fld>
            <a:endParaRPr lang="en-CA"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CA"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9A157-54AF-47E0-8A48-8F0331DF1F44}" type="slidenum">
              <a:rPr lang="en-CA" altLang="en-US"/>
              <a:pPr/>
              <a:t>9</a:t>
            </a:fld>
            <a:endParaRPr lang="en-CA" alt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CA"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3187F31-1C71-4FF4-B886-E9BE61A5D539}" type="slidenum">
              <a:rPr lang="en-US" altLang="en-US"/>
              <a:pPr/>
              <a:t>‹#›</a:t>
            </a:fld>
            <a:endParaRPr lang="en-US" altLang="en-US"/>
          </a:p>
        </p:txBody>
      </p:sp>
    </p:spTree>
    <p:extLst>
      <p:ext uri="{BB962C8B-B14F-4D97-AF65-F5344CB8AC3E}">
        <p14:creationId xmlns:p14="http://schemas.microsoft.com/office/powerpoint/2010/main" val="39820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29BB5E-F5E3-466D-A118-E6AE65BEE1F5}" type="slidenum">
              <a:rPr lang="en-US" altLang="en-US"/>
              <a:pPr/>
              <a:t>‹#›</a:t>
            </a:fld>
            <a:endParaRPr lang="en-US" altLang="en-US"/>
          </a:p>
        </p:txBody>
      </p:sp>
    </p:spTree>
    <p:extLst>
      <p:ext uri="{BB962C8B-B14F-4D97-AF65-F5344CB8AC3E}">
        <p14:creationId xmlns:p14="http://schemas.microsoft.com/office/powerpoint/2010/main" val="2190973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ED9D059-B016-457E-9A88-2CACDC10775D}" type="slidenum">
              <a:rPr lang="en-US" altLang="en-US"/>
              <a:pPr/>
              <a:t>‹#›</a:t>
            </a:fld>
            <a:endParaRPr lang="en-US" altLang="en-US"/>
          </a:p>
        </p:txBody>
      </p:sp>
    </p:spTree>
    <p:extLst>
      <p:ext uri="{BB962C8B-B14F-4D97-AF65-F5344CB8AC3E}">
        <p14:creationId xmlns:p14="http://schemas.microsoft.com/office/powerpoint/2010/main" val="279776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2E61546-FA0C-4CFB-9D95-695F41FEAFF7}" type="slidenum">
              <a:rPr lang="en-US" altLang="en-US"/>
              <a:pPr/>
              <a:t>‹#›</a:t>
            </a:fld>
            <a:endParaRPr lang="en-US" altLang="en-US"/>
          </a:p>
        </p:txBody>
      </p:sp>
    </p:spTree>
    <p:extLst>
      <p:ext uri="{BB962C8B-B14F-4D97-AF65-F5344CB8AC3E}">
        <p14:creationId xmlns:p14="http://schemas.microsoft.com/office/powerpoint/2010/main" val="4090247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4A31F91-BBEE-4B6B-BA4F-EFFD2EE01852}" type="slidenum">
              <a:rPr lang="en-US" altLang="en-US"/>
              <a:pPr/>
              <a:t>‹#›</a:t>
            </a:fld>
            <a:endParaRPr lang="en-US" altLang="en-US"/>
          </a:p>
        </p:txBody>
      </p:sp>
    </p:spTree>
    <p:extLst>
      <p:ext uri="{BB962C8B-B14F-4D97-AF65-F5344CB8AC3E}">
        <p14:creationId xmlns:p14="http://schemas.microsoft.com/office/powerpoint/2010/main" val="199472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5151D90-75A8-4BE6-8462-28766C2D38B8}" type="slidenum">
              <a:rPr lang="en-US" altLang="en-US"/>
              <a:pPr/>
              <a:t>‹#›</a:t>
            </a:fld>
            <a:endParaRPr lang="en-US" altLang="en-US"/>
          </a:p>
        </p:txBody>
      </p:sp>
    </p:spTree>
    <p:extLst>
      <p:ext uri="{BB962C8B-B14F-4D97-AF65-F5344CB8AC3E}">
        <p14:creationId xmlns:p14="http://schemas.microsoft.com/office/powerpoint/2010/main" val="91910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17DBC6-6B65-466B-855E-BC87B9FFE7CB}" type="slidenum">
              <a:rPr lang="en-US" altLang="en-US"/>
              <a:pPr/>
              <a:t>‹#›</a:t>
            </a:fld>
            <a:endParaRPr lang="en-US" altLang="en-US"/>
          </a:p>
        </p:txBody>
      </p:sp>
    </p:spTree>
    <p:extLst>
      <p:ext uri="{BB962C8B-B14F-4D97-AF65-F5344CB8AC3E}">
        <p14:creationId xmlns:p14="http://schemas.microsoft.com/office/powerpoint/2010/main" val="85189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A13B247-DE46-4900-BC91-4B2E3554B555}" type="slidenum">
              <a:rPr lang="en-US" altLang="en-US"/>
              <a:pPr/>
              <a:t>‹#›</a:t>
            </a:fld>
            <a:endParaRPr lang="en-US" altLang="en-US"/>
          </a:p>
        </p:txBody>
      </p:sp>
    </p:spTree>
    <p:extLst>
      <p:ext uri="{BB962C8B-B14F-4D97-AF65-F5344CB8AC3E}">
        <p14:creationId xmlns:p14="http://schemas.microsoft.com/office/powerpoint/2010/main" val="1122661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82ABF456-31FA-473D-9FD2-F1092145369B}" type="slidenum">
              <a:rPr lang="en-US" altLang="en-US"/>
              <a:pPr/>
              <a:t>‹#›</a:t>
            </a:fld>
            <a:endParaRPr lang="en-US" altLang="en-US"/>
          </a:p>
        </p:txBody>
      </p:sp>
    </p:spTree>
    <p:extLst>
      <p:ext uri="{BB962C8B-B14F-4D97-AF65-F5344CB8AC3E}">
        <p14:creationId xmlns:p14="http://schemas.microsoft.com/office/powerpoint/2010/main" val="332532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FF1129A-F7B7-4E90-9F8C-4595751AF7BB}" type="slidenum">
              <a:rPr lang="en-US" altLang="en-US"/>
              <a:pPr/>
              <a:t>‹#›</a:t>
            </a:fld>
            <a:endParaRPr lang="en-US" altLang="en-US"/>
          </a:p>
        </p:txBody>
      </p:sp>
    </p:spTree>
    <p:extLst>
      <p:ext uri="{BB962C8B-B14F-4D97-AF65-F5344CB8AC3E}">
        <p14:creationId xmlns:p14="http://schemas.microsoft.com/office/powerpoint/2010/main" val="1550785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18FC3EC-F6CA-46A9-9C58-7B28ED93D5E8}" type="slidenum">
              <a:rPr lang="en-US" altLang="en-US"/>
              <a:pPr/>
              <a:t>‹#›</a:t>
            </a:fld>
            <a:endParaRPr lang="en-US" altLang="en-US"/>
          </a:p>
        </p:txBody>
      </p:sp>
    </p:spTree>
    <p:extLst>
      <p:ext uri="{BB962C8B-B14F-4D97-AF65-F5344CB8AC3E}">
        <p14:creationId xmlns:p14="http://schemas.microsoft.com/office/powerpoint/2010/main" val="2909898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54DBEEF-2FC3-4E0E-A7DC-D31D729BDE1C}" type="slidenum">
              <a:rPr lang="en-US" altLang="en-US"/>
              <a:pPr/>
              <a:t>‹#›</a:t>
            </a:fld>
            <a:endParaRPr lang="en-US" altLang="en-US"/>
          </a:p>
        </p:txBody>
      </p:sp>
    </p:spTree>
    <p:extLst>
      <p:ext uri="{BB962C8B-B14F-4D97-AF65-F5344CB8AC3E}">
        <p14:creationId xmlns:p14="http://schemas.microsoft.com/office/powerpoint/2010/main" val="2378524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2A83410-3844-483E-90A8-77A956E419E7}" type="slidenum">
              <a:rPr lang="en-US" altLang="en-US"/>
              <a:pPr/>
              <a:t>‹#›</a:t>
            </a:fld>
            <a:endParaRPr lang="en-US" altLang="en-US"/>
          </a:p>
        </p:txBody>
      </p:sp>
    </p:spTree>
    <p:extLst>
      <p:ext uri="{BB962C8B-B14F-4D97-AF65-F5344CB8AC3E}">
        <p14:creationId xmlns:p14="http://schemas.microsoft.com/office/powerpoint/2010/main" val="296048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3C33A59-12FE-40D0-BAB0-4284826B775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hyperlink" Target="http://kcvs.ca/map/java/applets/collisions_2D/applet.html" TargetMode="External"/><Relationship Id="rId5" Type="http://schemas.openxmlformats.org/officeDocument/2006/relationships/image" Target="../media/image12.jpe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control" Target="../activeX/activeX2.xml"/><Relationship Id="rId7" Type="http://schemas.openxmlformats.org/officeDocument/2006/relationships/oleObject" Target="../embeddings/oleObject1.bin"/><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notesSlide" Target="../notesSlides/notesSlide3.xml"/><Relationship Id="rId4" Type="http://schemas.openxmlformats.org/officeDocument/2006/relationships/slideLayout" Target="../slideLayouts/slideLayout1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hyperlink" Target="http://kcvs.ca/map/meltp/edit_content/explainit/momentum/impulse/impulse_frameset_main.html" TargetMode="Externa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kcvs.ca/map/meltp/edit_content/explainit/momentum/cons_mom/conmom_frameset_main.html"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hyperlink" Target="http://kcvs.ca/map/meltp/edit_content/explainit/momentum/momentum_unit.html" TargetMode="External"/><Relationship Id="rId5" Type="http://schemas.openxmlformats.org/officeDocument/2006/relationships/oleObject" Target="../embeddings/oleObject3.bin"/><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0.png"/><Relationship Id="rId5" Type="http://schemas.openxmlformats.org/officeDocument/2006/relationships/oleObject" Target="../embeddings/oleObject6.bin"/><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oleObject" Target="../embeddings/oleObject7.bin"/><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p:txBody>
          <a:bodyPr/>
          <a:lstStyle/>
          <a:p>
            <a:r>
              <a:rPr lang="en-US" altLang="en-US"/>
              <a:t>Impulse, Momentum and Collisions</a:t>
            </a:r>
          </a:p>
        </p:txBody>
      </p:sp>
      <p:sp>
        <p:nvSpPr>
          <p:cNvPr id="3077" name="Rectangle 5"/>
          <p:cNvSpPr>
            <a:spLocks noGrp="1" noChangeArrowheads="1"/>
          </p:cNvSpPr>
          <p:nvPr>
            <p:ph type="subTitle" idx="1"/>
          </p:nvPr>
        </p:nvSpPr>
        <p:spPr>
          <a:xfrm>
            <a:off x="2743200" y="6477000"/>
            <a:ext cx="6400800" cy="381000"/>
          </a:xfrm>
        </p:spPr>
        <p:txBody>
          <a:bodyPr/>
          <a:lstStyle/>
          <a:p>
            <a:endParaRPr lang="en-CA" alt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pic>
        <p:nvPicPr>
          <p:cNvPr id="27654" name="Picture 6" descr="collide"/>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4038600" y="2590800"/>
            <a:ext cx="4419600" cy="3865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0" name="Rectangle 2"/>
          <p:cNvSpPr>
            <a:spLocks noGrp="1" noChangeArrowheads="1"/>
          </p:cNvSpPr>
          <p:nvPr>
            <p:ph type="title"/>
          </p:nvPr>
        </p:nvSpPr>
        <p:spPr/>
        <p:txBody>
          <a:bodyPr/>
          <a:lstStyle/>
          <a:p>
            <a:pPr algn="l"/>
            <a:r>
              <a:rPr lang="en-US" altLang="en-US"/>
              <a:t>Collisions in 2 and 3 D…</a:t>
            </a:r>
          </a:p>
        </p:txBody>
      </p:sp>
      <p:sp>
        <p:nvSpPr>
          <p:cNvPr id="27651" name="Rectangle 3"/>
          <p:cNvSpPr>
            <a:spLocks noGrp="1" noChangeArrowheads="1"/>
          </p:cNvSpPr>
          <p:nvPr>
            <p:ph type="body" sz="half" idx="1"/>
          </p:nvPr>
        </p:nvSpPr>
        <p:spPr>
          <a:xfrm>
            <a:off x="457200" y="1600200"/>
            <a:ext cx="7924800" cy="4525963"/>
          </a:xfrm>
        </p:spPr>
        <p:txBody>
          <a:bodyPr/>
          <a:lstStyle/>
          <a:p>
            <a:r>
              <a:rPr lang="en-US" altLang="en-US" sz="2800" i="1"/>
              <a:t>Nothing new!  Just repeat previous steps in each dimension</a:t>
            </a:r>
          </a:p>
          <a:p>
            <a:r>
              <a:rPr lang="en-US" altLang="en-US" sz="2800" i="1"/>
              <a:t>Show that the collisions produced by the applet </a:t>
            </a:r>
            <a:r>
              <a:rPr lang="en-US" altLang="en-US" sz="2800" i="1">
                <a:hlinkClick r:id="rId6"/>
              </a:rPr>
              <a:t>collide2D </a:t>
            </a:r>
            <a:r>
              <a:rPr lang="en-US" altLang="en-US" sz="2800" i="1"/>
              <a:t>produce correct results</a:t>
            </a:r>
          </a:p>
        </p:txBody>
      </p:sp>
      <p:graphicFrame>
        <p:nvGraphicFramePr>
          <p:cNvPr id="27652" name="Rectangle 4"/>
          <p:cNvGraphicFramePr>
            <a:graphicFrameLocks noGrp="1"/>
          </p:cNvGraphicFramePr>
          <p:nvPr>
            <p:ph sz="quarter" idx="2"/>
          </p:nvPr>
        </p:nvGraphicFramePr>
        <p:xfrm>
          <a:off x="5027613" y="1600200"/>
          <a:ext cx="3279775" cy="2185988"/>
        </p:xfrm>
        <a:graphic>
          <a:graphicData uri="http://schemas.openxmlformats.org/presentationml/2006/ole">
            <mc:AlternateContent xmlns:mc="http://schemas.openxmlformats.org/markup-compatibility/2006">
              <mc:Choice xmlns:v="urn:schemas-microsoft-com:vml" Requires="v">
                <p:oleObj spid="_x0000_s27660" name="Flash Document" r:id="rId7" imgW="0" imgH="0" progId="Flash.Movie">
                  <p:embed/>
                </p:oleObj>
              </mc:Choice>
              <mc:Fallback>
                <p:oleObj name="Flash Document" r:id="rId7" imgW="0" imgH="0" progId="Flash.Movie">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7613" y="1600200"/>
                        <a:ext cx="327977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endParaRPr lang="en-CA" altLang="en-US"/>
          </a:p>
        </p:txBody>
      </p:sp>
      <p:sp>
        <p:nvSpPr>
          <p:cNvPr id="25603" name="Rectangle 3"/>
          <p:cNvSpPr>
            <a:spLocks noGrp="1" noChangeArrowheads="1"/>
          </p:cNvSpPr>
          <p:nvPr>
            <p:ph type="body" idx="1"/>
          </p:nvPr>
        </p:nvSpPr>
        <p:spPr/>
        <p:txBody>
          <a:bodyPr/>
          <a:lstStyle/>
          <a:p>
            <a:endParaRPr lang="en-CA"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8229600" cy="1143000"/>
          </a:xfrm>
        </p:spPr>
        <p:txBody>
          <a:bodyPr/>
          <a:lstStyle/>
          <a:p>
            <a:r>
              <a:rPr lang="en-US" altLang="en-US" sz="4000" dirty="0"/>
              <a:t>Interactions and Impulse – </a:t>
            </a:r>
            <a:r>
              <a:rPr lang="en-US" altLang="en-US" sz="2800" dirty="0"/>
              <a:t>a quick reminder of things you already know</a:t>
            </a:r>
          </a:p>
        </p:txBody>
      </p:sp>
      <p:sp>
        <p:nvSpPr>
          <p:cNvPr id="4104" name="Rectangle 8"/>
          <p:cNvSpPr>
            <a:spLocks noGrp="1" noChangeArrowheads="1"/>
          </p:cNvSpPr>
          <p:nvPr>
            <p:ph type="body" sz="half" idx="1"/>
          </p:nvPr>
        </p:nvSpPr>
        <p:spPr/>
        <p:txBody>
          <a:bodyPr/>
          <a:lstStyle/>
          <a:p>
            <a:r>
              <a:rPr lang="en-US" altLang="en-US" sz="2800" dirty="0"/>
              <a:t>From </a:t>
            </a:r>
          </a:p>
          <a:p>
            <a:pPr lvl="1"/>
            <a:r>
              <a:rPr lang="en-US" altLang="en-US" sz="2400" dirty="0"/>
              <a:t>an expertly placed shot in a soccer match</a:t>
            </a:r>
            <a:br>
              <a:rPr lang="en-US" altLang="en-US" sz="2400" dirty="0"/>
            </a:br>
            <a:r>
              <a:rPr lang="en-US" altLang="en-US" sz="2400" dirty="0"/>
              <a:t> </a:t>
            </a:r>
          </a:p>
          <a:p>
            <a:pPr lvl="1"/>
            <a:r>
              <a:rPr lang="en-US" altLang="en-US" sz="2400" dirty="0"/>
              <a:t>to the violent tug-of-war between galaxies</a:t>
            </a:r>
          </a:p>
          <a:p>
            <a:pPr lvl="1"/>
            <a:endParaRPr lang="en-US" altLang="en-US" sz="2400" dirty="0"/>
          </a:p>
          <a:p>
            <a:r>
              <a:rPr lang="en-US" altLang="en-US" sz="2800" dirty="0"/>
              <a:t>it all boils down to interactions and impulse </a:t>
            </a:r>
          </a:p>
        </p:txBody>
      </p:sp>
      <p:pic>
        <p:nvPicPr>
          <p:cNvPr id="4107" name="Picture 11" descr="ngc1738"/>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6629400" y="4191000"/>
            <a:ext cx="2006600" cy="2514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wall.mpe">
            <a:hlinkClick r:id="" action="ppaction://media"/>
          </p:cNvPr>
          <p:cNvPicPr>
            <a:picLocks noGrp="1" noChangeAspect="1"/>
          </p:cNvPicPr>
          <p:nvPr>
            <p:ph sz="quarter" idx="2"/>
            <a:videoFile r:link="rId2"/>
            <p:extLst>
              <p:ext uri="{DAA4B4D4-6D71-4841-9C94-3DE7FCFB9230}">
                <p14:media xmlns:p14="http://schemas.microsoft.com/office/powerpoint/2010/main" r:embed="rId1"/>
              </p:ext>
            </p:extLst>
          </p:nvPr>
        </p:nvPicPr>
        <p:blipFill>
          <a:blip r:embed="rId7"/>
          <a:stretch>
            <a:fillRect/>
          </a:stretch>
        </p:blipFill>
        <p:spPr>
          <a:xfrm>
            <a:off x="5334000" y="1447800"/>
            <a:ext cx="2973388" cy="243277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098"/>
                                        </p:tgtEl>
                                        <p:attrNameLst>
                                          <p:attrName>ppt_y</p:attrName>
                                        </p:attrNameLst>
                                      </p:cBhvr>
                                      <p:tavLst>
                                        <p:tav tm="0">
                                          <p:val>
                                            <p:strVal val="#ppt_y"/>
                                          </p:val>
                                        </p:tav>
                                        <p:tav tm="100000">
                                          <p:val>
                                            <p:strVal val="#ppt_y"/>
                                          </p:val>
                                        </p:tav>
                                      </p:tavLst>
                                    </p:anim>
                                    <p:animEffect transition="in" filter="fade">
                                      <p:cBhvr>
                                        <p:cTn id="10" dur="1000"/>
                                        <p:tgtEl>
                                          <p:spTgt spid="409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104">
                                            <p:txEl>
                                              <p:pRg st="0" end="0"/>
                                            </p:txEl>
                                          </p:spTgt>
                                        </p:tgtEl>
                                        <p:attrNameLst>
                                          <p:attrName>style.visibility</p:attrName>
                                        </p:attrNameLst>
                                      </p:cBhvr>
                                      <p:to>
                                        <p:strVal val="visible"/>
                                      </p:to>
                                    </p:set>
                                    <p:animEffect transition="in" filter="dissolve">
                                      <p:cBhvr>
                                        <p:cTn id="15" dur="500"/>
                                        <p:tgtEl>
                                          <p:spTgt spid="410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4104">
                                            <p:txEl>
                                              <p:pRg st="1" end="1"/>
                                            </p:txEl>
                                          </p:spTgt>
                                        </p:tgtEl>
                                        <p:attrNameLst>
                                          <p:attrName>style.visibility</p:attrName>
                                        </p:attrNameLst>
                                      </p:cBhvr>
                                      <p:to>
                                        <p:strVal val="visible"/>
                                      </p:to>
                                    </p:set>
                                    <p:animEffect transition="in" filter="dissolve">
                                      <p:cBhvr>
                                        <p:cTn id="20" dur="500"/>
                                        <p:tgtEl>
                                          <p:spTgt spid="410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4104">
                                            <p:txEl>
                                              <p:pRg st="2" end="2"/>
                                            </p:txEl>
                                          </p:spTgt>
                                        </p:tgtEl>
                                        <p:attrNameLst>
                                          <p:attrName>style.visibility</p:attrName>
                                        </p:attrNameLst>
                                      </p:cBhvr>
                                      <p:to>
                                        <p:strVal val="visible"/>
                                      </p:to>
                                    </p:set>
                                    <p:animEffect transition="in" filter="dissolve">
                                      <p:cBhvr>
                                        <p:cTn id="29" dur="500"/>
                                        <p:tgtEl>
                                          <p:spTgt spid="4104">
                                            <p:txEl>
                                              <p:pRg st="2" end="2"/>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4107"/>
                                        </p:tgtEl>
                                        <p:attrNameLst>
                                          <p:attrName>style.visibility</p:attrName>
                                        </p:attrNameLst>
                                      </p:cBhvr>
                                      <p:to>
                                        <p:strVal val="visible"/>
                                      </p:to>
                                    </p:set>
                                    <p:animEffect transition="in" filter="dissolve">
                                      <p:cBhvr>
                                        <p:cTn id="32" dur="500"/>
                                        <p:tgtEl>
                                          <p:spTgt spid="4107"/>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04">
                                            <p:txEl>
                                              <p:pRg st="4" end="4"/>
                                            </p:txEl>
                                          </p:spTgt>
                                        </p:tgtEl>
                                        <p:attrNameLst>
                                          <p:attrName>style.visibility</p:attrName>
                                        </p:attrNameLst>
                                      </p:cBhvr>
                                      <p:to>
                                        <p:strVal val="visible"/>
                                      </p:to>
                                    </p:set>
                                    <p:animEffect transition="in" filter="dissolve">
                                      <p:cBhvr>
                                        <p:cTn id="37" dur="500"/>
                                        <p:tgtEl>
                                          <p:spTgt spid="41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38" fill="hold" display="0">
                  <p:stCondLst>
                    <p:cond delay="indefinite"/>
                  </p:stCondLst>
                </p:cTn>
                <p:tgtEl>
                  <p:spTgt spid="3"/>
                </p:tgtEl>
              </p:cMediaNode>
            </p:video>
          </p:childTnLst>
        </p:cTn>
      </p:par>
    </p:tnLst>
    <p:bldLst>
      <p:bldP spid="4098" grpId="0"/>
      <p:bldP spid="410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5128" name="Rectangle 8"/>
          <p:cNvSpPr>
            <a:spLocks noGrp="1" noChangeArrowheads="1"/>
          </p:cNvSpPr>
          <p:nvPr>
            <p:ph type="title"/>
          </p:nvPr>
        </p:nvSpPr>
        <p:spPr/>
        <p:txBody>
          <a:bodyPr/>
          <a:lstStyle/>
          <a:p>
            <a:pPr algn="l"/>
            <a:r>
              <a:rPr lang="en-US" altLang="en-US"/>
              <a:t>Collisions</a:t>
            </a:r>
          </a:p>
        </p:txBody>
      </p:sp>
      <p:sp>
        <p:nvSpPr>
          <p:cNvPr id="5135" name="Rectangle 15"/>
          <p:cNvSpPr>
            <a:spLocks noGrp="1" noChangeArrowheads="1"/>
          </p:cNvSpPr>
          <p:nvPr>
            <p:ph type="body" sz="half" idx="1"/>
          </p:nvPr>
        </p:nvSpPr>
        <p:spPr/>
        <p:txBody>
          <a:bodyPr/>
          <a:lstStyle/>
          <a:p>
            <a:r>
              <a:rPr lang="en-US" altLang="en-US" sz="2800"/>
              <a:t>What happens when two bodies collide?</a:t>
            </a:r>
          </a:p>
          <a:p>
            <a:r>
              <a:rPr lang="en-US" altLang="en-US" sz="2800"/>
              <a:t>The two bodies exert equal and opposite forces on each other and for equal amounts of time.  They exert equal and opposite </a:t>
            </a:r>
            <a:r>
              <a:rPr lang="en-US" altLang="en-US" sz="2800" i="1">
                <a:solidFill>
                  <a:srgbClr val="FF0066"/>
                </a:solidFill>
              </a:rPr>
              <a:t>impulses.</a:t>
            </a:r>
          </a:p>
        </p:txBody>
      </p:sp>
      <p:graphicFrame>
        <p:nvGraphicFramePr>
          <p:cNvPr id="5124" name="Rectangle 4"/>
          <p:cNvGraphicFramePr>
            <a:graphicFrameLocks noGrp="1"/>
          </p:cNvGraphicFramePr>
          <p:nvPr>
            <p:ph sz="quarter" idx="2"/>
          </p:nvPr>
        </p:nvGraphicFramePr>
        <p:xfrm>
          <a:off x="5027613" y="1600200"/>
          <a:ext cx="3279775" cy="2185988"/>
        </p:xfrm>
        <a:graphic>
          <a:graphicData uri="http://schemas.openxmlformats.org/presentationml/2006/ole">
            <mc:AlternateContent xmlns:mc="http://schemas.openxmlformats.org/markup-compatibility/2006">
              <mc:Choice xmlns:v="urn:schemas-microsoft-com:vml" Requires="v">
                <p:oleObj spid="_x0000_s5148" name="Flash Document" r:id="rId7" imgW="0" imgH="0" progId="Flash.Movie">
                  <p:embed/>
                </p:oleObj>
              </mc:Choice>
              <mc:Fallback>
                <p:oleObj name="Flash Document" r:id="rId7" imgW="0" imgH="0" progId="Flash.Movie">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7613" y="1600200"/>
                        <a:ext cx="327977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9" name="Rectangle 19"/>
          <p:cNvSpPr>
            <a:spLocks noGrp="1" noChangeArrowheads="1"/>
          </p:cNvSpPr>
          <p:nvPr>
            <p:ph sz="quarter" idx="3"/>
          </p:nvPr>
        </p:nvSpPr>
        <p:spPr/>
        <p:txBody>
          <a:bodyPr/>
          <a:lstStyle/>
          <a:p>
            <a:endParaRPr lang="en-CA" altLang="en-US" sz="2400"/>
          </a:p>
        </p:txBody>
      </p:sp>
    </p:spTree>
    <p:controls>
      <mc:AlternateContent xmlns:mc="http://schemas.openxmlformats.org/markup-compatibility/2006">
        <mc:Choice xmlns:v="urn:schemas-microsoft-com:vml" Requires="v">
          <p:control spid="5144" name="ShockwaveFlash1" r:id="rId2" imgW="3200000" imgH="2400635"/>
        </mc:Choice>
        <mc:Fallback>
          <p:control name="ShockwaveFlash1" r:id="rId2" imgW="3200000" imgH="2400635">
            <p:pic>
              <p:nvPicPr>
                <p:cNvPr id="0" name="ShockwaveFlash1"/>
                <p:cNvPicPr preferRelativeResize="0">
                  <a:picLocks noChangeAspect="1"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1066800"/>
                  <a:ext cx="3200400" cy="24003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mc:AlternateContent xmlns:mc="http://schemas.openxmlformats.org/markup-compatibility/2006">
        <mc:Choice xmlns:v="urn:schemas-microsoft-com:vml" Requires="v">
          <p:control spid="5145" name="ShockwaveFlash2" r:id="rId3" imgW="3296110" imgH="2362530"/>
        </mc:Choice>
        <mc:Fallback>
          <p:control name="ShockwaveFlash2" r:id="rId3" imgW="3296110" imgH="2362530">
            <p:pic>
              <p:nvPicPr>
                <p:cNvPr id="0" name="ShockwaveFlash2"/>
                <p:cNvPicPr preferRelativeResize="0">
                  <a:picLocks noChangeAspect="1"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5181600" y="3733800"/>
                  <a:ext cx="3295650" cy="2362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a:r>
              <a:rPr lang="en-US" altLang="en-US"/>
              <a:t>Impulse</a:t>
            </a:r>
          </a:p>
        </p:txBody>
      </p:sp>
      <p:sp>
        <p:nvSpPr>
          <p:cNvPr id="17411" name="Rectangle 3"/>
          <p:cNvSpPr>
            <a:spLocks noGrp="1" noChangeArrowheads="1"/>
          </p:cNvSpPr>
          <p:nvPr>
            <p:ph type="body" idx="1"/>
          </p:nvPr>
        </p:nvSpPr>
        <p:spPr/>
        <p:txBody>
          <a:bodyPr/>
          <a:lstStyle/>
          <a:p>
            <a:pPr>
              <a:lnSpc>
                <a:spcPct val="90000"/>
              </a:lnSpc>
            </a:pPr>
            <a:r>
              <a:rPr lang="en-US" altLang="en-US" sz="2800"/>
              <a:t>Impulse is the simple combination for Force and Time.  We can express this as</a:t>
            </a:r>
          </a:p>
          <a:p>
            <a:pPr>
              <a:lnSpc>
                <a:spcPct val="90000"/>
              </a:lnSpc>
            </a:pPr>
            <a:endParaRPr lang="en-US" altLang="en-US" sz="2800"/>
          </a:p>
          <a:p>
            <a:pPr>
              <a:lnSpc>
                <a:spcPct val="90000"/>
              </a:lnSpc>
            </a:pPr>
            <a:endParaRPr lang="en-US" altLang="en-US" sz="2800"/>
          </a:p>
          <a:p>
            <a:pPr>
              <a:lnSpc>
                <a:spcPct val="90000"/>
              </a:lnSpc>
            </a:pPr>
            <a:endParaRPr lang="en-US" altLang="en-US" sz="2800"/>
          </a:p>
          <a:p>
            <a:pPr>
              <a:lnSpc>
                <a:spcPct val="90000"/>
              </a:lnSpc>
            </a:pPr>
            <a:r>
              <a:rPr lang="en-US" altLang="en-US" sz="2800"/>
              <a:t>A simpler way to understand this is to recognize that impulse appears as the area under a Force-Time graph.</a:t>
            </a:r>
            <a:br>
              <a:rPr lang="en-US" altLang="en-US" sz="2800"/>
            </a:br>
            <a:endParaRPr lang="en-US" altLang="en-US" sz="2800"/>
          </a:p>
          <a:p>
            <a:pPr algn="r">
              <a:lnSpc>
                <a:spcPct val="90000"/>
              </a:lnSpc>
              <a:buFontTx/>
              <a:buNone/>
            </a:pPr>
            <a:r>
              <a:rPr lang="en-US" altLang="en-US" sz="1800">
                <a:hlinkClick r:id="rId5"/>
              </a:rPr>
              <a:t>go to the MAP pages on Impulse and Collisions</a:t>
            </a:r>
            <a:r>
              <a:rPr lang="en-US" altLang="en-US" sz="2800">
                <a:hlinkClick r:id="rId5"/>
              </a:rPr>
              <a:t> </a:t>
            </a:r>
            <a:endParaRPr lang="en-US" altLang="en-US" sz="2800"/>
          </a:p>
        </p:txBody>
      </p:sp>
      <p:graphicFrame>
        <p:nvGraphicFramePr>
          <p:cNvPr id="17412" name="Rectangle 4"/>
          <p:cNvGraphicFramePr>
            <a:graphicFrameLocks noGrp="1"/>
          </p:cNvGraphicFramePr>
          <p:nvPr>
            <p:ph sz="quarter" idx="4294967295"/>
          </p:nvPr>
        </p:nvGraphicFramePr>
        <p:xfrm>
          <a:off x="5864225" y="1600200"/>
          <a:ext cx="3279775" cy="2185988"/>
        </p:xfrm>
        <a:graphic>
          <a:graphicData uri="http://schemas.openxmlformats.org/presentationml/2006/ole">
            <mc:AlternateContent xmlns:mc="http://schemas.openxmlformats.org/markup-compatibility/2006">
              <mc:Choice xmlns:v="urn:schemas-microsoft-com:vml" Requires="v">
                <p:oleObj spid="_x0000_s17423" name="Flash Document" r:id="rId6" imgW="0" imgH="0" progId="Flash.Movie">
                  <p:embed/>
                </p:oleObj>
              </mc:Choice>
              <mc:Fallback>
                <p:oleObj name="Flash Document" r:id="rId6" imgW="0" imgH="0" progId="Flash.Movie">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864225" y="1600200"/>
                        <a:ext cx="327977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7416" name="Picture 8" descr="lect6_eq1"/>
          <p:cNvPicPr>
            <a:picLocks noGrp="1" noChangeAspect="1" noChangeArrowheads="1"/>
          </p:cNvPicPr>
          <p:nvPr>
            <p:ph sz="half" idx="4294967295"/>
          </p:nvPr>
        </p:nvPicPr>
        <p:blipFill>
          <a:blip r:embed="rId7">
            <a:extLst>
              <a:ext uri="{28A0092B-C50C-407E-A947-70E740481C1C}">
                <a14:useLocalDpi xmlns:a14="http://schemas.microsoft.com/office/drawing/2010/main" val="0"/>
              </a:ext>
            </a:extLst>
          </a:blip>
          <a:srcRect/>
          <a:stretch>
            <a:fillRect/>
          </a:stretch>
        </p:blipFill>
        <p:spPr>
          <a:xfrm>
            <a:off x="3124200" y="2895600"/>
            <a:ext cx="2667000" cy="1154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9" name="Rectangle 7"/>
          <p:cNvSpPr>
            <a:spLocks noGrp="1" noChangeArrowheads="1"/>
          </p:cNvSpPr>
          <p:nvPr>
            <p:ph type="title"/>
          </p:nvPr>
        </p:nvSpPr>
        <p:spPr/>
        <p:txBody>
          <a:bodyPr/>
          <a:lstStyle/>
          <a:p>
            <a:r>
              <a:rPr lang="en-US" altLang="en-US" sz="4000"/>
              <a:t>Conservation of Momentum and Impulse</a:t>
            </a:r>
          </a:p>
        </p:txBody>
      </p:sp>
      <p:sp>
        <p:nvSpPr>
          <p:cNvPr id="18440" name="Rectangle 8"/>
          <p:cNvSpPr>
            <a:spLocks noGrp="1" noChangeArrowheads="1"/>
          </p:cNvSpPr>
          <p:nvPr>
            <p:ph type="body" idx="1"/>
          </p:nvPr>
        </p:nvSpPr>
        <p:spPr/>
        <p:txBody>
          <a:bodyPr/>
          <a:lstStyle/>
          <a:p>
            <a:r>
              <a:rPr lang="en-US" altLang="en-US"/>
              <a:t>It is easy to see how the idea of “equal and opposite impulses” (just and extension of Newton’s Third Law) leads naturally to the idea of momentum and the Law of Conservation of Momentum.</a:t>
            </a:r>
          </a:p>
          <a:p>
            <a:endParaRPr lang="en-US" altLang="en-US"/>
          </a:p>
          <a:p>
            <a:pPr algn="r">
              <a:buFontTx/>
              <a:buNone/>
            </a:pPr>
            <a:r>
              <a:rPr lang="en-US" altLang="en-US" sz="2000">
                <a:hlinkClick r:id="rId4"/>
              </a:rPr>
              <a:t>go to the MAP pages on Collisions and Conservation of Momentum</a:t>
            </a:r>
            <a:r>
              <a:rPr lang="en-US" altLang="en-US">
                <a:hlinkClick r:id="rId4"/>
              </a:rPr>
              <a:t> </a:t>
            </a:r>
            <a:endParaRPr lang="en-US" altLang="en-US"/>
          </a:p>
          <a:p>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l"/>
            <a:r>
              <a:rPr lang="en-US" altLang="en-US"/>
              <a:t>Two Key Conservation Laws…</a:t>
            </a:r>
          </a:p>
        </p:txBody>
      </p:sp>
      <p:sp>
        <p:nvSpPr>
          <p:cNvPr id="19459" name="Rectangle 3"/>
          <p:cNvSpPr>
            <a:spLocks noGrp="1" noChangeArrowheads="1"/>
          </p:cNvSpPr>
          <p:nvPr>
            <p:ph type="body" sz="half" idx="1"/>
          </p:nvPr>
        </p:nvSpPr>
        <p:spPr>
          <a:xfrm>
            <a:off x="457200" y="1600200"/>
            <a:ext cx="8001000" cy="4525963"/>
          </a:xfrm>
        </p:spPr>
        <p:txBody>
          <a:bodyPr/>
          <a:lstStyle/>
          <a:p>
            <a:r>
              <a:rPr lang="en-US" altLang="en-US" sz="2800" i="1"/>
              <a:t>To understand a collision we need to consider both CoM and CoE</a:t>
            </a:r>
          </a:p>
          <a:p>
            <a:endParaRPr lang="en-US" altLang="en-US" sz="2800" i="1"/>
          </a:p>
          <a:p>
            <a:r>
              <a:rPr lang="en-US" altLang="en-US" sz="2800" i="1"/>
              <a:t>Question: How could you express CoM and CoE graphically?  How would a “CoM” graph differ from a “CoE” graph?</a:t>
            </a:r>
          </a:p>
        </p:txBody>
      </p:sp>
      <p:graphicFrame>
        <p:nvGraphicFramePr>
          <p:cNvPr id="19460" name="Rectangle 4"/>
          <p:cNvGraphicFramePr>
            <a:graphicFrameLocks noGrp="1"/>
          </p:cNvGraphicFramePr>
          <p:nvPr>
            <p:ph sz="quarter" idx="2"/>
          </p:nvPr>
        </p:nvGraphicFramePr>
        <p:xfrm>
          <a:off x="5027613" y="1600200"/>
          <a:ext cx="3279775" cy="2185988"/>
        </p:xfrm>
        <a:graphic>
          <a:graphicData uri="http://schemas.openxmlformats.org/presentationml/2006/ole">
            <mc:AlternateContent xmlns:mc="http://schemas.openxmlformats.org/markup-compatibility/2006">
              <mc:Choice xmlns:v="urn:schemas-microsoft-com:vml" Requires="v">
                <p:oleObj spid="_x0000_s19468" name="Flash Document" r:id="rId5" imgW="0" imgH="0" progId="Flash.Movie">
                  <p:embed/>
                </p:oleObj>
              </mc:Choice>
              <mc:Fallback>
                <p:oleObj name="Flash Document" r:id="rId5" imgW="0" imgH="0" progId="Flash.Movie">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7613" y="1600200"/>
                        <a:ext cx="327977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1" name="Rectangle 5"/>
          <p:cNvSpPr>
            <a:spLocks noGrp="1" noChangeArrowheads="1"/>
          </p:cNvSpPr>
          <p:nvPr>
            <p:ph sz="quarter" idx="3"/>
          </p:nvPr>
        </p:nvSpPr>
        <p:spPr/>
        <p:txBody>
          <a:bodyPr/>
          <a:lstStyle/>
          <a:p>
            <a:endParaRPr lang="en-CA" altLang="en-US" sz="2400"/>
          </a:p>
        </p:txBody>
      </p:sp>
      <p:sp>
        <p:nvSpPr>
          <p:cNvPr id="19462" name="Text Box 6"/>
          <p:cNvSpPr txBox="1">
            <a:spLocks noChangeArrowheads="1"/>
          </p:cNvSpPr>
          <p:nvPr/>
        </p:nvSpPr>
        <p:spPr bwMode="auto">
          <a:xfrm>
            <a:off x="4876800" y="5715000"/>
            <a:ext cx="372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hlinkClick r:id="rId6"/>
              </a:rPr>
              <a:t>Go to MAP tutorial on 1D-collisions</a:t>
            </a:r>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l"/>
            <a:r>
              <a:rPr lang="en-US" altLang="en-US"/>
              <a:t>Coefficient of Restitution</a:t>
            </a:r>
          </a:p>
        </p:txBody>
      </p:sp>
      <p:sp>
        <p:nvSpPr>
          <p:cNvPr id="20483" name="Rectangle 3"/>
          <p:cNvSpPr>
            <a:spLocks noGrp="1" noChangeArrowheads="1"/>
          </p:cNvSpPr>
          <p:nvPr>
            <p:ph type="body" sz="half" idx="1"/>
          </p:nvPr>
        </p:nvSpPr>
        <p:spPr>
          <a:xfrm>
            <a:off x="457200" y="1600200"/>
            <a:ext cx="7924800" cy="4525963"/>
          </a:xfrm>
        </p:spPr>
        <p:txBody>
          <a:bodyPr/>
          <a:lstStyle/>
          <a:p>
            <a:r>
              <a:rPr lang="en-US" altLang="en-US" sz="2800" i="1"/>
              <a:t>Introduced into physics by Christian Huyghens</a:t>
            </a:r>
          </a:p>
          <a:p>
            <a:endParaRPr lang="en-US" altLang="en-US" sz="2800" i="1"/>
          </a:p>
          <a:p>
            <a:endParaRPr lang="en-US" altLang="en-US" sz="2800" i="1"/>
          </a:p>
          <a:p>
            <a:endParaRPr lang="en-US" altLang="en-US" sz="2800" i="1"/>
          </a:p>
          <a:p>
            <a:endParaRPr lang="en-US" altLang="en-US" sz="2800" i="1"/>
          </a:p>
          <a:p>
            <a:r>
              <a:rPr lang="en-US" altLang="en-US" sz="2800" i="1"/>
              <a:t>Arises naturally from CoM and CoE</a:t>
            </a:r>
          </a:p>
        </p:txBody>
      </p:sp>
      <p:graphicFrame>
        <p:nvGraphicFramePr>
          <p:cNvPr id="20484" name="Rectangle 4"/>
          <p:cNvGraphicFramePr>
            <a:graphicFrameLocks noGrp="1"/>
          </p:cNvGraphicFramePr>
          <p:nvPr>
            <p:ph sz="quarter" idx="2"/>
          </p:nvPr>
        </p:nvGraphicFramePr>
        <p:xfrm>
          <a:off x="5027613" y="1600200"/>
          <a:ext cx="3279775" cy="2185988"/>
        </p:xfrm>
        <a:graphic>
          <a:graphicData uri="http://schemas.openxmlformats.org/presentationml/2006/ole">
            <mc:AlternateContent xmlns:mc="http://schemas.openxmlformats.org/markup-compatibility/2006">
              <mc:Choice xmlns:v="urn:schemas-microsoft-com:vml" Requires="v">
                <p:oleObj spid="_x0000_s20498" name="Flash Document" r:id="rId5" imgW="0" imgH="0" progId="Flash.Movie">
                  <p:embed/>
                </p:oleObj>
              </mc:Choice>
              <mc:Fallback>
                <p:oleObj name="Flash Document" r:id="rId5" imgW="0" imgH="0" progId="Flash.Movie">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7613" y="1600200"/>
                        <a:ext cx="327977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487" name="Object 7"/>
          <p:cNvGraphicFramePr>
            <a:graphicFrameLocks noGrp="1" noChangeAspect="1"/>
          </p:cNvGraphicFramePr>
          <p:nvPr>
            <p:ph sz="quarter" idx="3"/>
          </p:nvPr>
        </p:nvGraphicFramePr>
        <p:xfrm>
          <a:off x="2667000" y="2362200"/>
          <a:ext cx="4038600" cy="1814513"/>
        </p:xfrm>
        <a:graphic>
          <a:graphicData uri="http://schemas.openxmlformats.org/presentationml/2006/ole">
            <mc:AlternateContent xmlns:mc="http://schemas.openxmlformats.org/markup-compatibility/2006">
              <mc:Choice xmlns:v="urn:schemas-microsoft-com:vml" Requires="v">
                <p:oleObj spid="_x0000_s20499" name="Equation" r:id="rId6" imgW="1130040" imgH="507960" progId="Equation.DSMT4">
                  <p:embed/>
                </p:oleObj>
              </mc:Choice>
              <mc:Fallback>
                <p:oleObj name="Equation" r:id="rId6" imgW="1130040" imgH="507960" progId="Equation.DSMT4">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2362200"/>
                        <a:ext cx="4038600" cy="1814513"/>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r>
              <a:rPr lang="en-US" altLang="en-US" sz="4000" i="1"/>
              <a:t>Christian Huygens</a:t>
            </a:r>
            <a:br>
              <a:rPr lang="en-US" altLang="en-US" sz="4000" i="1"/>
            </a:br>
            <a:r>
              <a:rPr lang="en-US" altLang="en-US" sz="2000" i="1"/>
              <a:t>(1629-1695)</a:t>
            </a:r>
            <a:br>
              <a:rPr lang="en-US" altLang="en-US" sz="2000" i="1"/>
            </a:br>
            <a:endParaRPr lang="en-US" altLang="en-US" sz="2000" i="1"/>
          </a:p>
        </p:txBody>
      </p:sp>
      <p:graphicFrame>
        <p:nvGraphicFramePr>
          <p:cNvPr id="28676" name="Rectangle 4"/>
          <p:cNvGraphicFramePr>
            <a:graphicFrameLocks noGrp="1"/>
          </p:cNvGraphicFramePr>
          <p:nvPr>
            <p:ph sz="quarter" idx="2"/>
          </p:nvPr>
        </p:nvGraphicFramePr>
        <p:xfrm>
          <a:off x="6667500" y="2692400"/>
          <a:ext cx="0" cy="0"/>
        </p:xfrm>
        <a:graphic>
          <a:graphicData uri="http://schemas.openxmlformats.org/presentationml/2006/ole">
            <mc:AlternateContent xmlns:mc="http://schemas.openxmlformats.org/markup-compatibility/2006">
              <mc:Choice xmlns:v="urn:schemas-microsoft-com:vml" Requires="v">
                <p:oleObj spid="_x0000_s28692" name="Flash Document" r:id="rId5" imgW="0" imgH="0" progId="Flash.Movie">
                  <p:embed/>
                </p:oleObj>
              </mc:Choice>
              <mc:Fallback>
                <p:oleObj name="Flash Document" r:id="rId5" imgW="0" imgH="0" progId="Flash.Movie">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667500" y="2692400"/>
                        <a:ext cx="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8682" name="Picture 10" descr="huygens1"/>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838200" y="1295400"/>
            <a:ext cx="4568825" cy="5410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86" name="Picture 14" descr="huygens2"/>
          <p:cNvPicPr>
            <a:picLocks noGrp="1" noChangeAspect="1" noChangeArrowheads="1"/>
          </p:cNvPicPr>
          <p:nvPr>
            <p:ph sz="half" idx="1"/>
          </p:nvPr>
        </p:nvPicPr>
        <p:blipFill>
          <a:blip r:embed="rId7">
            <a:extLst>
              <a:ext uri="{28A0092B-C50C-407E-A947-70E740481C1C}">
                <a14:useLocalDpi xmlns:a14="http://schemas.microsoft.com/office/drawing/2010/main" val="0"/>
              </a:ext>
            </a:extLst>
          </a:blip>
          <a:srcRect/>
          <a:stretch>
            <a:fillRect/>
          </a:stretch>
        </p:blipFill>
        <p:spPr>
          <a:xfrm>
            <a:off x="5791200" y="304800"/>
            <a:ext cx="3028950" cy="3429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a:r>
              <a:rPr lang="en-US" altLang="en-US"/>
              <a:t>Sample…</a:t>
            </a:r>
          </a:p>
        </p:txBody>
      </p:sp>
      <p:sp>
        <p:nvSpPr>
          <p:cNvPr id="26627" name="Rectangle 3"/>
          <p:cNvSpPr>
            <a:spLocks noGrp="1" noChangeArrowheads="1"/>
          </p:cNvSpPr>
          <p:nvPr>
            <p:ph type="body" sz="half" idx="1"/>
          </p:nvPr>
        </p:nvSpPr>
        <p:spPr>
          <a:xfrm>
            <a:off x="457200" y="1600200"/>
            <a:ext cx="7924800" cy="4525963"/>
          </a:xfrm>
        </p:spPr>
        <p:txBody>
          <a:bodyPr/>
          <a:lstStyle/>
          <a:p>
            <a:r>
              <a:rPr lang="en-US" altLang="en-US" sz="2800" i="1"/>
              <a:t>A 3kg mass moving at +2 m/s collides with a stationary mass of 5 kg.  The collision is not perfectly elastic (e = 0.8).  Determine:</a:t>
            </a:r>
          </a:p>
          <a:p>
            <a:pPr lvl="1"/>
            <a:r>
              <a:rPr lang="en-US" altLang="en-US" sz="2400" i="1"/>
              <a:t>Final velocity of each mass</a:t>
            </a:r>
          </a:p>
          <a:p>
            <a:pPr lvl="1"/>
            <a:r>
              <a:rPr lang="en-US" altLang="en-US" sz="2400" i="1"/>
              <a:t>Kinetic energy of each mass after the collision as well a K</a:t>
            </a:r>
            <a:r>
              <a:rPr lang="en-US" altLang="en-US" sz="2400" i="1" baseline="-25000"/>
              <a:t>cm</a:t>
            </a:r>
            <a:r>
              <a:rPr lang="en-US" altLang="en-US" sz="2400" i="1"/>
              <a:t>.</a:t>
            </a:r>
          </a:p>
          <a:p>
            <a:pPr lvl="1"/>
            <a:r>
              <a:rPr lang="en-US" altLang="en-US" sz="2400" i="1"/>
              <a:t>Fraction of K lost in the collision.  Where did this energy go?</a:t>
            </a:r>
          </a:p>
        </p:txBody>
      </p:sp>
      <p:graphicFrame>
        <p:nvGraphicFramePr>
          <p:cNvPr id="26628" name="Rectangle 4"/>
          <p:cNvGraphicFramePr>
            <a:graphicFrameLocks noGrp="1"/>
          </p:cNvGraphicFramePr>
          <p:nvPr>
            <p:ph sz="quarter" idx="2"/>
          </p:nvPr>
        </p:nvGraphicFramePr>
        <p:xfrm>
          <a:off x="5027613" y="1600200"/>
          <a:ext cx="3279775" cy="2185988"/>
        </p:xfrm>
        <a:graphic>
          <a:graphicData uri="http://schemas.openxmlformats.org/presentationml/2006/ole">
            <mc:AlternateContent xmlns:mc="http://schemas.openxmlformats.org/markup-compatibility/2006">
              <mc:Choice xmlns:v="urn:schemas-microsoft-com:vml" Requires="v">
                <p:oleObj spid="_x0000_s26636" name="Flash Document" r:id="rId5" imgW="0" imgH="0" progId="Flash.Movie">
                  <p:embed/>
                </p:oleObj>
              </mc:Choice>
              <mc:Fallback>
                <p:oleObj name="Flash Document" r:id="rId5" imgW="0" imgH="0" progId="Flash.Movie">
                  <p:embed/>
                  <p:pic>
                    <p:nvPicPr>
                      <p:cNvPr id="0" name="Rectangle 4"/>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5027613" y="1600200"/>
                        <a:ext cx="3279775" cy="218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630" name="Rectangle 6"/>
          <p:cNvSpPr>
            <a:spLocks noGrp="1" noChangeArrowheads="1"/>
          </p:cNvSpPr>
          <p:nvPr>
            <p:ph sz="quarter" idx="3"/>
          </p:nvPr>
        </p:nvSpPr>
        <p:spPr/>
        <p:txBody>
          <a:bodyPr/>
          <a:lstStyle/>
          <a:p>
            <a:endParaRPr lang="en-CA" altLang="en-US" sz="2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TotalTime>
  <Words>320</Words>
  <Application>Microsoft Office PowerPoint</Application>
  <PresentationFormat>On-screen Show (4:3)</PresentationFormat>
  <Paragraphs>53</Paragraphs>
  <Slides>11</Slides>
  <Notes>11</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Default Design</vt:lpstr>
      <vt:lpstr>Flash Document</vt:lpstr>
      <vt:lpstr>Equation</vt:lpstr>
      <vt:lpstr>Impulse, Momentum and Collisions</vt:lpstr>
      <vt:lpstr>Interactions and Impulse – a quick reminder of things you already know</vt:lpstr>
      <vt:lpstr>Collisions</vt:lpstr>
      <vt:lpstr>Impulse</vt:lpstr>
      <vt:lpstr>Conservation of Momentum and Impulse</vt:lpstr>
      <vt:lpstr>Two Key Conservation Laws…</vt:lpstr>
      <vt:lpstr>Coefficient of Restitution</vt:lpstr>
      <vt:lpstr>Christian Huygens (1629-1695) </vt:lpstr>
      <vt:lpstr>Sample…</vt:lpstr>
      <vt:lpstr>Collisions in 2 and 3 D…</vt:lpstr>
      <vt:lpstr>PowerPoint Presentation</vt:lpstr>
    </vt:vector>
  </TitlesOfParts>
  <Company>map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dc:creator>
  <cp:lastModifiedBy>Brian Martin</cp:lastModifiedBy>
  <cp:revision>27</cp:revision>
  <dcterms:created xsi:type="dcterms:W3CDTF">2003-11-02T23:04:43Z</dcterms:created>
  <dcterms:modified xsi:type="dcterms:W3CDTF">2017-10-25T14:33:55Z</dcterms:modified>
</cp:coreProperties>
</file>