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1E2904-9E2E-4B7C-B0E3-8A9D89A55641}" type="datetimeFigureOut">
              <a:rPr lang="en-US"/>
              <a:pPr>
                <a:defRPr/>
              </a:pPr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8232F4-E176-4F3B-AC58-CB66588A8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50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E95418-CA93-4F2F-BF5A-C4358A25B121}" type="slidenum">
              <a:rPr lang="en-CA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CA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BBAC71-62DF-443D-8091-94B0B34BDBD3}" type="slidenum">
              <a:rPr lang="en-CA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CA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FC7347-917E-4513-82F9-EE96F228C244}" type="slidenum">
              <a:rPr lang="en-CA" altLang="en-US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CA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C451-BBC7-496E-88AF-DF475D2A0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5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CF88-7D51-47D5-8F86-E9C4259ED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5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8B71-6C29-41BD-AE1D-C231E55D6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28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39387-6286-40A2-9D04-EFCE2170B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41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5E3F-1430-48E5-AE1A-A380BAF41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63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88573-4469-4D96-ACF2-73044B13E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9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A7A1-E436-4860-9FDB-949099DFA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6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C82AC-8BEA-4E84-9EB1-A11B90ABA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9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E45F-816D-4BEC-AA14-5DEB7D66F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2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77929-1326-4120-9EB7-2E2E72C13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3B372-1D41-4C87-A552-81F03DCF1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7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F76FD-D75A-43B8-B604-E6D15CE13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0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A375F-C309-4319-ACFA-6E0D3F928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FA0C-AB55-4179-A51C-4006592F6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5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6F8F28-0286-435A-9784-2DF8C34A6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29F4E2B-EFA0-4F2E-9D8C-65FE23018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3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472440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1"/>
                </a:solidFill>
              </a:rPr>
              <a:t>Wavefunctions and Bound Systems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867400"/>
            <a:ext cx="6400800" cy="609600"/>
          </a:xfrm>
        </p:spPr>
        <p:txBody>
          <a:bodyPr/>
          <a:lstStyle/>
          <a:p>
            <a:pPr algn="r" eaLnBrk="1" hangingPunct="1"/>
            <a:r>
              <a:rPr lang="en-US" altLang="en-US" dirty="0" smtClean="0">
                <a:solidFill>
                  <a:schemeClr val="accent1"/>
                </a:solidFill>
              </a:rPr>
              <a:t>Chapters </a:t>
            </a:r>
            <a:r>
              <a:rPr lang="en-US" altLang="en-US" dirty="0" smtClean="0">
                <a:solidFill>
                  <a:schemeClr val="accent1"/>
                </a:solidFill>
              </a:rPr>
              <a:t>Q9,10 </a:t>
            </a:r>
            <a:r>
              <a:rPr lang="en-US" altLang="en-US" sz="1400" dirty="0" smtClean="0">
                <a:solidFill>
                  <a:schemeClr val="accent1"/>
                </a:solidFill>
              </a:rPr>
              <a:t>(3</a:t>
            </a:r>
            <a:r>
              <a:rPr lang="en-US" altLang="en-US" sz="1400" baseline="30000" dirty="0" smtClean="0">
                <a:solidFill>
                  <a:schemeClr val="accent1"/>
                </a:solidFill>
              </a:rPr>
              <a:t>rd</a:t>
            </a:r>
            <a:r>
              <a:rPr lang="en-US" altLang="en-US" sz="1400" dirty="0" smtClean="0">
                <a:solidFill>
                  <a:schemeClr val="accent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accent1"/>
                </a:solidFill>
              </a:rPr>
              <a:t>ed</a:t>
            </a:r>
            <a:r>
              <a:rPr lang="en-US" altLang="en-US" sz="1400" dirty="0" smtClean="0">
                <a:solidFill>
                  <a:schemeClr val="accent1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beta Carotene and Cyanine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CY-5</a:t>
            </a:r>
          </a:p>
          <a:p>
            <a:pPr lvl="1" eaLnBrk="1" hangingPunct="1"/>
            <a:r>
              <a:rPr lang="en-US" altLang="en-US" sz="2400" smtClean="0"/>
              <a:t>Bond length 0.14 nm</a:t>
            </a:r>
          </a:p>
          <a:p>
            <a:pPr lvl="1" eaLnBrk="1" hangingPunct="1"/>
            <a:r>
              <a:rPr lang="en-US" altLang="en-US" sz="2400" smtClean="0"/>
              <a:t># bonds 6</a:t>
            </a:r>
          </a:p>
          <a:p>
            <a:pPr lvl="1" eaLnBrk="1" hangingPunct="1"/>
            <a:r>
              <a:rPr lang="en-US" altLang="en-US" sz="2400" smtClean="0"/>
              <a:t>Level n = 3 </a:t>
            </a:r>
            <a:r>
              <a:rPr lang="en-US" altLang="en-US" sz="2400" smtClean="0">
                <a:sym typeface="Wingdings" pitchFamily="2" charset="2"/>
              </a:rPr>
              <a:t> 4</a:t>
            </a:r>
          </a:p>
          <a:p>
            <a:pPr eaLnBrk="1" hangingPunct="1"/>
            <a:r>
              <a:rPr lang="en-US" altLang="en-US" sz="2800" smtClean="0">
                <a:sym typeface="Wingdings" pitchFamily="2" charset="2"/>
              </a:rPr>
              <a:t>b-Carotene ?</a:t>
            </a:r>
          </a:p>
          <a:p>
            <a:pPr lvl="1" eaLnBrk="1" hangingPunct="1"/>
            <a:r>
              <a:rPr lang="en-US" altLang="en-US" sz="2400" smtClean="0"/>
              <a:t>Bond length 0.14 nm</a:t>
            </a:r>
          </a:p>
          <a:p>
            <a:pPr lvl="1" eaLnBrk="1" hangingPunct="1"/>
            <a:r>
              <a:rPr lang="en-US" altLang="en-US" sz="2400" smtClean="0"/>
              <a:t># bonds 18</a:t>
            </a:r>
          </a:p>
          <a:p>
            <a:pPr lvl="1" eaLnBrk="1" hangingPunct="1"/>
            <a:r>
              <a:rPr lang="en-US" altLang="en-US" sz="2400" smtClean="0"/>
              <a:t>Level n = 9 </a:t>
            </a:r>
            <a:r>
              <a:rPr lang="en-US" altLang="en-US" sz="2400" smtClean="0">
                <a:sym typeface="Wingdings" pitchFamily="2" charset="2"/>
              </a:rPr>
              <a:t> 10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sym typeface="Wingdings" pitchFamily="2" charset="2"/>
              </a:rPr>
              <a:t>		</a:t>
            </a:r>
          </a:p>
        </p:txBody>
      </p:sp>
      <p:pic>
        <p:nvPicPr>
          <p:cNvPr id="12292" name="Picture 4" descr="caroten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4038600" cy="3028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2590800"/>
          </a:xfrm>
        </p:spPr>
        <p:txBody>
          <a:bodyPr/>
          <a:lstStyle/>
          <a:p>
            <a:pPr eaLnBrk="1" hangingPunct="1"/>
            <a:r>
              <a:rPr lang="en-CA" altLang="en-US" smtClean="0"/>
              <a:t>How a quanton is “bound” depends on the Potential Energy Function V(x)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eaLnBrk="1" hangingPunct="1"/>
            <a:r>
              <a:rPr lang="en-CA" altLang="en-US" smtClean="0"/>
              <a:t>V(x) is where the chemistry happens!</a:t>
            </a:r>
          </a:p>
          <a:p>
            <a:pPr eaLnBrk="1" hangingPunct="1"/>
            <a:r>
              <a:rPr lang="en-CA" altLang="en-US" smtClean="0"/>
              <a:t>The </a:t>
            </a:r>
            <a:r>
              <a:rPr lang="en-CA" altLang="en-US" b="1" i="1" smtClean="0"/>
              <a:t>Shape</a:t>
            </a:r>
            <a:r>
              <a:rPr lang="en-CA" altLang="en-US" smtClean="0"/>
              <a:t> of the potential sets the shape of possible wavefunctions (energy eigenfunctions)</a:t>
            </a:r>
          </a:p>
          <a:p>
            <a:pPr eaLnBrk="1" hangingPunct="1"/>
            <a:r>
              <a:rPr lang="en-CA" altLang="en-US" smtClean="0"/>
              <a:t>Energy Eigenfunctions are stationary states (ie – standing waves!)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 dirty="0" smtClean="0"/>
              <a:t>Three Potentials in </a:t>
            </a:r>
            <a:r>
              <a:rPr lang="en-CA" altLang="en-US" sz="4000" dirty="0" err="1" smtClean="0"/>
              <a:t>Chp</a:t>
            </a:r>
            <a:r>
              <a:rPr lang="en-CA" altLang="en-US" sz="4000" dirty="0" smtClean="0"/>
              <a:t> </a:t>
            </a:r>
            <a:r>
              <a:rPr lang="en-CA" altLang="en-US" sz="4000" dirty="0" smtClean="0"/>
              <a:t>10</a:t>
            </a:r>
            <a:endParaRPr lang="en-US" altLang="en-US" sz="4000" dirty="0" smtClean="0"/>
          </a:p>
        </p:txBody>
      </p:sp>
      <p:sp>
        <p:nvSpPr>
          <p:cNvPr id="10" name="Content Placeholder 10"/>
          <p:cNvSpPr txBox="1">
            <a:spLocks/>
          </p:cNvSpPr>
          <p:nvPr/>
        </p:nvSpPr>
        <p:spPr bwMode="auto">
          <a:xfrm>
            <a:off x="5791200" y="1600200"/>
            <a:ext cx="2438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CA" sz="3200" kern="0" dirty="0">
                <a:latin typeface="+mn-lt"/>
              </a:rPr>
              <a:t>“Coulomb”</a:t>
            </a:r>
            <a:endParaRPr lang="en-US" sz="3200" kern="0" dirty="0">
              <a:latin typeface="+mn-lt"/>
            </a:endParaRPr>
          </a:p>
        </p:txBody>
      </p:sp>
      <p:sp>
        <p:nvSpPr>
          <p:cNvPr id="11" name="Content Placeholder 10"/>
          <p:cNvSpPr txBox="1">
            <a:spLocks/>
          </p:cNvSpPr>
          <p:nvPr/>
        </p:nvSpPr>
        <p:spPr bwMode="auto">
          <a:xfrm>
            <a:off x="3124200" y="1600200"/>
            <a:ext cx="2438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CA" sz="3200" kern="0" dirty="0">
                <a:latin typeface="+mn-lt"/>
              </a:rPr>
              <a:t>“Spring”</a:t>
            </a:r>
            <a:endParaRPr lang="en-US" sz="3200" kern="0" dirty="0">
              <a:latin typeface="+mn-lt"/>
            </a:endParaRPr>
          </a:p>
        </p:txBody>
      </p:sp>
      <p:sp>
        <p:nvSpPr>
          <p:cNvPr id="14" name="Content Placeholder 10"/>
          <p:cNvSpPr txBox="1">
            <a:spLocks/>
          </p:cNvSpPr>
          <p:nvPr/>
        </p:nvSpPr>
        <p:spPr bwMode="auto">
          <a:xfrm>
            <a:off x="533400" y="1600200"/>
            <a:ext cx="2438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CA" sz="3200" kern="0" dirty="0">
                <a:latin typeface="+mn-lt"/>
              </a:rPr>
              <a:t>“Box”</a:t>
            </a:r>
            <a:endParaRPr lang="en-US" sz="3200" kern="0" dirty="0">
              <a:latin typeface="+mn-lt"/>
            </a:endParaRPr>
          </a:p>
        </p:txBody>
      </p:sp>
      <p:pic>
        <p:nvPicPr>
          <p:cNvPr id="14342" name="Snagit_PPT519" descr="PPT519.pn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8038" y="2209800"/>
            <a:ext cx="2138362" cy="2062163"/>
          </a:xfrm>
        </p:spPr>
      </p:pic>
      <p:pic>
        <p:nvPicPr>
          <p:cNvPr id="14343" name="Snagit_PPT51A" descr="PPT51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2209800"/>
            <a:ext cx="21526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Snagit_PPT51F" descr="PPT51F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20859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Box 18"/>
          <p:cNvSpPr txBox="1">
            <a:spLocks noChangeArrowheads="1"/>
          </p:cNvSpPr>
          <p:nvPr/>
        </p:nvSpPr>
        <p:spPr bwMode="auto">
          <a:xfrm>
            <a:off x="1676400" y="5105400"/>
            <a:ext cx="556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The quanton’s wavefunction must “fit” within these potentials – that sets </a:t>
            </a:r>
            <a:r>
              <a:rPr lang="en-CA" altLang="en-US" sz="1800">
                <a:latin typeface="Symbol" pitchFamily="18" charset="2"/>
              </a:rPr>
              <a:t>l</a:t>
            </a:r>
            <a:r>
              <a:rPr lang="en-CA" altLang="en-US" sz="1800"/>
              <a:t> and hence the energy and momentum of the quanton</a:t>
            </a:r>
            <a:endParaRPr lang="en-US" altLang="en-US" sz="1800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2209800" y="4495800"/>
            <a:ext cx="2057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267200" y="4419600"/>
            <a:ext cx="2286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924301" y="4762500"/>
            <a:ext cx="685800" cy="31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 dirty="0" smtClean="0"/>
              <a:t>Suggested Study Problems from </a:t>
            </a:r>
            <a:r>
              <a:rPr lang="en-CA" altLang="en-US" sz="4000" dirty="0" err="1" smtClean="0"/>
              <a:t>Chp</a:t>
            </a:r>
            <a:r>
              <a:rPr lang="en-CA" altLang="en-US" sz="4000" smtClean="0"/>
              <a:t> </a:t>
            </a:r>
            <a:r>
              <a:rPr lang="en-CA" altLang="en-US" sz="4000" smtClean="0"/>
              <a:t>10</a:t>
            </a:r>
            <a:endParaRPr lang="en-US" altLang="en-US" sz="4000" dirty="0" smtClean="0"/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914400" y="2362200"/>
            <a:ext cx="670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800" dirty="0" smtClean="0"/>
              <a:t>Q10B.1</a:t>
            </a:r>
            <a:r>
              <a:rPr lang="en-CA" altLang="en-US" sz="2800" dirty="0"/>
              <a:t>, </a:t>
            </a:r>
            <a:r>
              <a:rPr lang="en-CA" altLang="en-US" sz="2800" dirty="0" smtClean="0"/>
              <a:t>Q10B.4</a:t>
            </a:r>
            <a:r>
              <a:rPr lang="en-CA" altLang="en-US" sz="2800" dirty="0"/>
              <a:t>, </a:t>
            </a:r>
            <a:r>
              <a:rPr lang="en-CA" altLang="en-US" sz="2800" dirty="0" smtClean="0"/>
              <a:t>Q10M.4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What’s a Wavefunction?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Looking a head -Schroedinger’s Equation:</a:t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US" altLang="en-US" sz="2800" smtClean="0"/>
          </a:p>
        </p:txBody>
      </p:sp>
      <p:pic>
        <p:nvPicPr>
          <p:cNvPr id="4100" name="Picture 4" descr="Schrodinger(young)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371600"/>
            <a:ext cx="2773363" cy="3124200"/>
          </a:xfrm>
          <a:noFill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905000" y="3352800"/>
            <a:ext cx="2225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sz="3600"/>
              <a:t>   =  E</a:t>
            </a:r>
          </a:p>
          <a:p>
            <a:pPr>
              <a:defRPr/>
            </a:pPr>
            <a:endParaRPr lang="en-US" sz="360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33600" y="32766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Symbol" pitchFamily="18" charset="2"/>
              </a:rPr>
              <a:t>y</a:t>
            </a:r>
            <a:endParaRPr lang="el-GR" altLang="en-US" sz="3600">
              <a:latin typeface="Symbol" pitchFamily="18" charset="2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352800" y="32766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Symbol" pitchFamily="18" charset="2"/>
              </a:rPr>
              <a:t>y</a:t>
            </a:r>
            <a:endParaRPr lang="el-GR" altLang="en-US" sz="3600">
              <a:latin typeface="Symbol" pitchFamily="18" charset="2"/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514600" y="39624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3200400" y="39624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590800" y="5181600"/>
            <a:ext cx="548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Wavefunction “psi” solves Schroedinger’s equation and contains, in its components, all of the information we need to determine values of observables…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  <p:bldP spid="3082" grpId="0" animBg="1"/>
      <p:bldP spid="3083" grpId="0" animBg="1"/>
      <p:bldP spid="30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smtClean="0"/>
              <a:t>Wavefunctions are only part of the story…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information in the wavefunction is “coded” in its components.  Actual values for observables depend on “how you ask” the wavefunction</a:t>
            </a:r>
          </a:p>
          <a:p>
            <a:pPr eaLnBrk="1" hangingPunct="1"/>
            <a:r>
              <a:rPr lang="en-US" altLang="en-US" sz="2800" b="1" smtClean="0"/>
              <a:t>Operators </a:t>
            </a:r>
            <a:r>
              <a:rPr lang="en-US" altLang="en-US" sz="2800" smtClean="0"/>
              <a:t>tell us what we want to know:</a:t>
            </a:r>
          </a:p>
          <a:p>
            <a:pPr eaLnBrk="1" hangingPunct="1"/>
            <a:r>
              <a:rPr lang="en-US" altLang="en-US" sz="2800" smtClean="0"/>
              <a:t>Example: momentum</a:t>
            </a:r>
          </a:p>
          <a:p>
            <a:pPr lvl="1" eaLnBrk="1" hangingPunct="1"/>
            <a:r>
              <a:rPr lang="en-US" altLang="en-US" sz="2400" smtClean="0"/>
              <a:t>Classical: </a:t>
            </a:r>
          </a:p>
          <a:p>
            <a:pPr lvl="1" eaLnBrk="1" hangingPunct="1"/>
            <a:endParaRPr lang="en-US" altLang="en-US" sz="2400" smtClean="0"/>
          </a:p>
          <a:p>
            <a:pPr lvl="1" eaLnBrk="1" hangingPunct="1"/>
            <a:r>
              <a:rPr lang="en-US" altLang="en-US" sz="2400" smtClean="0"/>
              <a:t>Quantum:</a:t>
            </a:r>
          </a:p>
        </p:txBody>
      </p:sp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2819400" y="3981450"/>
          <a:ext cx="1295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431613" imgH="190417" progId="Equation.DSMT4">
                  <p:embed/>
                </p:oleObj>
              </mc:Choice>
              <mc:Fallback>
                <p:oleObj name="Equation" r:id="rId4" imgW="431613" imgH="19041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81450"/>
                        <a:ext cx="1295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2667000" y="4495800"/>
          <a:ext cx="19812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6" imgW="622030" imgH="368140" progId="Equation.DSMT4">
                  <p:embed/>
                </p:oleObj>
              </mc:Choice>
              <mc:Fallback>
                <p:oleObj name="Equation" r:id="rId6" imgW="622030" imgH="3681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95800"/>
                        <a:ext cx="198120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0" name="Picture 10" descr="j0288870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029200"/>
            <a:ext cx="9334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410200" y="4953000"/>
            <a:ext cx="35052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This is not as strange as it seems – you got used to thinking of momentum as “em” times “vee” – this is just another way to think about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1800" smtClean="0"/>
              <a:t>example (cont…)</a:t>
            </a:r>
            <a:br>
              <a:rPr lang="en-US" altLang="en-US" sz="18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Consider a free particle traveling in space…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>
            <p:ph idx="1"/>
          </p:nvPr>
        </p:nvGraphicFramePr>
        <p:xfrm>
          <a:off x="1676400" y="1676400"/>
          <a:ext cx="6096000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2019300" imgH="800100" progId="Equation.DSMT4">
                  <p:embed/>
                </p:oleObj>
              </mc:Choice>
              <mc:Fallback>
                <p:oleObj name="Equation" r:id="rId4" imgW="2019300" imgH="800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6096000" cy="241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Line 6"/>
          <p:cNvSpPr>
            <a:spLocks noChangeShapeType="1"/>
          </p:cNvSpPr>
          <p:nvPr/>
        </p:nvSpPr>
        <p:spPr bwMode="auto">
          <a:xfrm flipH="1">
            <a:off x="1143000" y="2514600"/>
            <a:ext cx="68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49" name="Line 7"/>
          <p:cNvSpPr>
            <a:spLocks noChangeShapeType="1"/>
          </p:cNvSpPr>
          <p:nvPr/>
        </p:nvSpPr>
        <p:spPr bwMode="auto">
          <a:xfrm flipH="1">
            <a:off x="3886200" y="15240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5943600" y="13716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An eigenvalue equation</a:t>
            </a:r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>
            <a:off x="1295400" y="4114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609600" y="50292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Momentum operator</a:t>
            </a:r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4038600" y="3657600"/>
            <a:ext cx="1295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4" name="Line 12"/>
          <p:cNvSpPr>
            <a:spLocks noChangeShapeType="1"/>
          </p:cNvSpPr>
          <p:nvPr/>
        </p:nvSpPr>
        <p:spPr bwMode="auto">
          <a:xfrm flipH="1">
            <a:off x="5562600" y="3505200"/>
            <a:ext cx="1600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5029200" y="57150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Wavefunction (eigenfunction)</a:t>
            </a:r>
          </a:p>
        </p:txBody>
      </p:sp>
      <p:sp>
        <p:nvSpPr>
          <p:cNvPr id="6156" name="Line 14"/>
          <p:cNvSpPr>
            <a:spLocks noChangeShapeType="1"/>
          </p:cNvSpPr>
          <p:nvPr/>
        </p:nvSpPr>
        <p:spPr bwMode="auto">
          <a:xfrm flipH="1">
            <a:off x="6019800" y="24384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6477000" y="20574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Eigenvalue for momentum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smtClean="0"/>
              <a:t>What wavefunctions are (and are not!)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Wavefunctions are mathematical ideas that depict probability distributions (Born interpretation)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Wavefunctions can be described using the mathematics of waves but are not “real”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Wavefunctions obey strict mathematical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continuous, differentiable, finite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pic>
        <p:nvPicPr>
          <p:cNvPr id="7173" name="Picture 4" descr="Born_3"/>
          <p:cNvPicPr>
            <a:picLocks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8500" y="1371600"/>
            <a:ext cx="3162300" cy="4648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1905000"/>
            <a:ext cx="5181600" cy="3846513"/>
          </a:xfrm>
          <a:noFill/>
        </p:spPr>
      </p:pic>
      <p:sp>
        <p:nvSpPr>
          <p:cNvPr id="8195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pPr eaLnBrk="1" hangingPunct="1"/>
            <a:endParaRPr lang="en-US" altLang="en-US" sz="40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8305800" cy="55165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Consider the wave function below:</a:t>
            </a:r>
          </a:p>
        </p:txBody>
      </p:sp>
      <p:pic>
        <p:nvPicPr>
          <p:cNvPr id="8203" name="Picture 11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1905000"/>
            <a:ext cx="5091113" cy="3779838"/>
          </a:xfrm>
          <a:noFill/>
        </p:spPr>
      </p:pic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09600" y="28194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This is the wavefunction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85800" y="34290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This is the probability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5" grpId="1"/>
      <p:bldP spid="82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Applications…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Particle in a Box </a:t>
            </a:r>
          </a:p>
          <a:p>
            <a:pPr eaLnBrk="1" hangingPunct="1"/>
            <a:r>
              <a:rPr lang="en-US" altLang="en-US" smtClean="0"/>
              <a:t>Quantized Spring! </a:t>
            </a:r>
          </a:p>
          <a:p>
            <a:pPr eaLnBrk="1" hangingPunct="1"/>
            <a:r>
              <a:rPr lang="en-US" altLang="en-US" smtClean="0"/>
              <a:t>Bohr 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Molecular Examples of Particle in a Box…</a:t>
            </a:r>
          </a:p>
        </p:txBody>
      </p:sp>
      <p:pic>
        <p:nvPicPr>
          <p:cNvPr id="10243" name="Picture 4" descr="carotene2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 smtClean="0"/>
              <a:t>From Carrots to Quantum Physics!</a:t>
            </a:r>
            <a:endParaRPr lang="en-US" alt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37063"/>
            <a:ext cx="2601913" cy="1689100"/>
          </a:xfrm>
        </p:spPr>
        <p:txBody>
          <a:bodyPr/>
          <a:lstStyle/>
          <a:p>
            <a:pPr eaLnBrk="1" hangingPunct="1"/>
            <a:r>
              <a:rPr lang="en-CA" altLang="en-US" sz="2000" smtClean="0">
                <a:solidFill>
                  <a:srgbClr val="FF3300"/>
                </a:solidFill>
              </a:rPr>
              <a:t>Why are carrots orange?</a:t>
            </a:r>
            <a:endParaRPr lang="en-US" altLang="en-US" sz="2000" smtClean="0">
              <a:solidFill>
                <a:srgbClr val="FF3300"/>
              </a:solidFill>
            </a:endParaRPr>
          </a:p>
        </p:txBody>
      </p:sp>
      <p:pic>
        <p:nvPicPr>
          <p:cNvPr id="11268" name="Picture 4" descr="fresh-carro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3103562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bCarote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44900"/>
            <a:ext cx="403225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bC_spectru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484313"/>
            <a:ext cx="2857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6588125" y="6165850"/>
          <a:ext cx="647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7" imgW="647700" imgH="292100" progId="Equation.DSMT4">
                  <p:embed/>
                </p:oleObj>
              </mc:Choice>
              <mc:Fallback>
                <p:oleObj name="Equation" r:id="rId7" imgW="647700" imgH="292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6165850"/>
                        <a:ext cx="647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377</Words>
  <Application>Microsoft Office PowerPoint</Application>
  <PresentationFormat>On-screen Show (4:3)</PresentationFormat>
  <Paragraphs>60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Symbol</vt:lpstr>
      <vt:lpstr>Comic Sans MS</vt:lpstr>
      <vt:lpstr>Wingdings</vt:lpstr>
      <vt:lpstr>Default Design</vt:lpstr>
      <vt:lpstr>1_Default Design</vt:lpstr>
      <vt:lpstr>MathType 4.0 Equation</vt:lpstr>
      <vt:lpstr>MathType 6.0 Equation</vt:lpstr>
      <vt:lpstr>Wavefunctions and Bound Systems</vt:lpstr>
      <vt:lpstr>What’s a Wavefunction?</vt:lpstr>
      <vt:lpstr>Wavefunctions are only part of the story…</vt:lpstr>
      <vt:lpstr>example (cont…)  Consider a free particle traveling in space…</vt:lpstr>
      <vt:lpstr>What wavefunctions are (and are not!)</vt:lpstr>
      <vt:lpstr>PowerPoint Presentation</vt:lpstr>
      <vt:lpstr>Applications…</vt:lpstr>
      <vt:lpstr>Molecular Examples of Particle in a Box…</vt:lpstr>
      <vt:lpstr>From Carrots to Quantum Physics!</vt:lpstr>
      <vt:lpstr>beta Carotene and Cyanine</vt:lpstr>
      <vt:lpstr>How a quanton is “bound” depends on the Potential Energy Function V(x)</vt:lpstr>
      <vt:lpstr>Three Potentials in Chp 10</vt:lpstr>
      <vt:lpstr>Suggested Study Problems from Chp 10</vt:lpstr>
      <vt:lpstr>PowerPoint Presentation</vt:lpstr>
    </vt:vector>
  </TitlesOfParts>
  <Company>map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Wavefunctions and Bound Systems</dc:title>
  <dc:creator>brian</dc:creator>
  <cp:lastModifiedBy>Brian Martin</cp:lastModifiedBy>
  <cp:revision>15</cp:revision>
  <dcterms:created xsi:type="dcterms:W3CDTF">2005-03-31T13:18:52Z</dcterms:created>
  <dcterms:modified xsi:type="dcterms:W3CDTF">2018-03-12T13:19:39Z</dcterms:modified>
</cp:coreProperties>
</file>