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10" r:id="rId2"/>
    <p:sldId id="304" r:id="rId3"/>
    <p:sldId id="302" r:id="rId4"/>
    <p:sldId id="303" r:id="rId5"/>
    <p:sldId id="313" r:id="rId6"/>
    <p:sldId id="257" r:id="rId7"/>
    <p:sldId id="320" r:id="rId8"/>
    <p:sldId id="258" r:id="rId9"/>
    <p:sldId id="260" r:id="rId10"/>
    <p:sldId id="283" r:id="rId11"/>
    <p:sldId id="262" r:id="rId12"/>
    <p:sldId id="259" r:id="rId13"/>
    <p:sldId id="265" r:id="rId14"/>
    <p:sldId id="266" r:id="rId15"/>
    <p:sldId id="314" r:id="rId16"/>
    <p:sldId id="318" r:id="rId17"/>
    <p:sldId id="263" r:id="rId18"/>
    <p:sldId id="261" r:id="rId19"/>
    <p:sldId id="267" r:id="rId20"/>
    <p:sldId id="268" r:id="rId21"/>
    <p:sldId id="269" r:id="rId22"/>
    <p:sldId id="270" r:id="rId23"/>
    <p:sldId id="271" r:id="rId24"/>
    <p:sldId id="273" r:id="rId25"/>
    <p:sldId id="272" r:id="rId26"/>
    <p:sldId id="309" r:id="rId27"/>
    <p:sldId id="282" r:id="rId28"/>
    <p:sldId id="274" r:id="rId29"/>
    <p:sldId id="276" r:id="rId30"/>
    <p:sldId id="277" r:id="rId31"/>
    <p:sldId id="311" r:id="rId32"/>
    <p:sldId id="305" r:id="rId33"/>
    <p:sldId id="319" r:id="rId34"/>
    <p:sldId id="317" r:id="rId35"/>
    <p:sldId id="315" r:id="rId36"/>
    <p:sldId id="316" r:id="rId37"/>
    <p:sldId id="280" r:id="rId38"/>
    <p:sldId id="284" r:id="rId39"/>
    <p:sldId id="285" r:id="rId40"/>
    <p:sldId id="287" r:id="rId41"/>
    <p:sldId id="308" r:id="rId42"/>
    <p:sldId id="286" r:id="rId43"/>
    <p:sldId id="288" r:id="rId44"/>
    <p:sldId id="289" r:id="rId45"/>
    <p:sldId id="290" r:id="rId46"/>
    <p:sldId id="306" r:id="rId47"/>
    <p:sldId id="307" r:id="rId48"/>
    <p:sldId id="293" r:id="rId49"/>
    <p:sldId id="297" r:id="rId50"/>
    <p:sldId id="295" r:id="rId51"/>
    <p:sldId id="296" r:id="rId52"/>
    <p:sldId id="281" r:id="rId5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06" charset="0"/>
        <a:ea typeface="ＭＳ Ｐゴシック" pitchFamily="-106" charset="-128"/>
        <a:cs typeface="+mn-cs"/>
      </a:defRPr>
    </a:lvl1pPr>
    <a:lvl2pPr marL="457200" algn="l" rtl="0" fontAlgn="base">
      <a:spcBef>
        <a:spcPct val="0"/>
      </a:spcBef>
      <a:spcAft>
        <a:spcPct val="0"/>
      </a:spcAft>
      <a:defRPr sz="2400" kern="1200">
        <a:solidFill>
          <a:schemeClr val="tx1"/>
        </a:solidFill>
        <a:latin typeface="Times New Roman" pitchFamily="-106" charset="0"/>
        <a:ea typeface="ＭＳ Ｐゴシック" pitchFamily="-106" charset="-128"/>
        <a:cs typeface="+mn-cs"/>
      </a:defRPr>
    </a:lvl2pPr>
    <a:lvl3pPr marL="914400" algn="l" rtl="0" fontAlgn="base">
      <a:spcBef>
        <a:spcPct val="0"/>
      </a:spcBef>
      <a:spcAft>
        <a:spcPct val="0"/>
      </a:spcAft>
      <a:defRPr sz="2400" kern="1200">
        <a:solidFill>
          <a:schemeClr val="tx1"/>
        </a:solidFill>
        <a:latin typeface="Times New Roman" pitchFamily="-106" charset="0"/>
        <a:ea typeface="ＭＳ Ｐゴシック" pitchFamily="-106" charset="-128"/>
        <a:cs typeface="+mn-cs"/>
      </a:defRPr>
    </a:lvl3pPr>
    <a:lvl4pPr marL="1371600" algn="l" rtl="0" fontAlgn="base">
      <a:spcBef>
        <a:spcPct val="0"/>
      </a:spcBef>
      <a:spcAft>
        <a:spcPct val="0"/>
      </a:spcAft>
      <a:defRPr sz="2400" kern="1200">
        <a:solidFill>
          <a:schemeClr val="tx1"/>
        </a:solidFill>
        <a:latin typeface="Times New Roman" pitchFamily="-106" charset="0"/>
        <a:ea typeface="ＭＳ Ｐゴシック" pitchFamily="-106" charset="-128"/>
        <a:cs typeface="+mn-cs"/>
      </a:defRPr>
    </a:lvl4pPr>
    <a:lvl5pPr marL="1828800" algn="l" rtl="0" fontAlgn="base">
      <a:spcBef>
        <a:spcPct val="0"/>
      </a:spcBef>
      <a:spcAft>
        <a:spcPct val="0"/>
      </a:spcAft>
      <a:defRPr sz="2400" kern="1200">
        <a:solidFill>
          <a:schemeClr val="tx1"/>
        </a:solidFill>
        <a:latin typeface="Times New Roman"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New Roman"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New Roman"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New Roman"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New Roman" pitchFamily="-106"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08E"/>
    <a:srgbClr val="FFFF66"/>
    <a:srgbClr val="66FF66"/>
    <a:srgbClr val="FF9933"/>
    <a:srgbClr val="CE084A"/>
    <a:srgbClr val="B70724"/>
    <a:srgbClr val="EA2302"/>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2028"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ea typeface="+mn-ea"/>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ea typeface="+mn-ea"/>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AE6A700-141B-4F3A-BACC-C281ACB16678}" type="slidenum">
              <a:rPr lang="en-US"/>
              <a:pPr/>
              <a:t>‹#›</a:t>
            </a:fld>
            <a:endParaRPr lang="en-US"/>
          </a:p>
        </p:txBody>
      </p:sp>
    </p:spTree>
    <p:extLst>
      <p:ext uri="{BB962C8B-B14F-4D97-AF65-F5344CB8AC3E}">
        <p14:creationId xmlns:p14="http://schemas.microsoft.com/office/powerpoint/2010/main" val="2326420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smtClean="0">
                <a:latin typeface="Times New Roman" pitchFamily="-106" charset="0"/>
                <a:ea typeface="ＭＳ Ｐゴシック" pitchFamily="-106" charset="-128"/>
              </a:rPr>
              <a:t>donald_duck_pyth_clip.mp3</a:t>
            </a:r>
          </a:p>
          <a:p>
            <a:r>
              <a:rPr lang="en-US" smtClean="0">
                <a:latin typeface="Times New Roman" pitchFamily="-106" charset="0"/>
                <a:ea typeface="ＭＳ Ｐゴシック" pitchFamily="-106" charset="-128"/>
              </a:rPr>
              <a:t>play in quicktime or in VLC</a:t>
            </a:r>
          </a:p>
        </p:txBody>
      </p:sp>
      <p:sp>
        <p:nvSpPr>
          <p:cNvPr id="20484" name="Slide Number Placeholder 3"/>
          <p:cNvSpPr>
            <a:spLocks noGrp="1"/>
          </p:cNvSpPr>
          <p:nvPr>
            <p:ph type="sldNum" sz="quarter" idx="5"/>
          </p:nvPr>
        </p:nvSpPr>
        <p:spPr>
          <a:noFill/>
        </p:spPr>
        <p:txBody>
          <a:bodyPr/>
          <a:lstStyle/>
          <a:p>
            <a:fld id="{29C19333-D645-42D6-8978-B569833A4E15}"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1513B47-0525-437C-B38B-184E57513F4F}" type="slidenum">
              <a:rPr lang="en-US"/>
              <a:pPr/>
              <a:t>11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D914CA7-0B13-4F8C-986B-79C67FBCB274}" type="slidenum">
              <a:rPr lang="en-US"/>
              <a:pPr/>
              <a:t>12</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76AE06D-33FE-4C67-99B2-C2DD66706062}" type="slidenum">
              <a:rPr lang="en-US"/>
              <a:pPr/>
              <a:t>13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7F7221C-D136-4B33-B6A3-D216869FE84C}" type="slidenum">
              <a:rPr lang="en-US"/>
              <a:pPr/>
              <a:t>14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2C9EB05-61AA-4DB1-956F-9B8CA5DDC17D}" type="slidenum">
              <a:rPr lang="en-US"/>
              <a:pPr/>
              <a:t>15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p:spPr>
        <p:txBody>
          <a:bodyPr/>
          <a:lstStyle/>
          <a:p>
            <a:endParaRPr lang="en-US" smtClean="0">
              <a:latin typeface="Times New Roman" pitchFamily="-106" charset="0"/>
              <a:ea typeface="ＭＳ Ｐゴシック" pitchFamily="-106" charset="-128"/>
            </a:endParaRPr>
          </a:p>
        </p:txBody>
      </p:sp>
      <p:sp>
        <p:nvSpPr>
          <p:cNvPr id="49156" name="Slide Number Placeholder 3"/>
          <p:cNvSpPr>
            <a:spLocks noGrp="1"/>
          </p:cNvSpPr>
          <p:nvPr>
            <p:ph type="sldNum" sz="quarter" idx="5"/>
          </p:nvPr>
        </p:nvSpPr>
        <p:spPr>
          <a:noFill/>
        </p:spPr>
        <p:txBody>
          <a:bodyPr/>
          <a:lstStyle/>
          <a:p>
            <a:fld id="{39EAC622-4E80-4AD7-A55D-57133C55E066}" type="slidenum">
              <a:rPr lang="en-US"/>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C702481-83AE-4700-9197-65E53D7A6CCD}" type="slidenum">
              <a:rPr lang="en-US"/>
              <a:pPr/>
              <a:t>17</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048CC97-4F04-45C1-A88C-8A8E8427C0AF}" type="slidenum">
              <a:rPr lang="en-US"/>
              <a:pPr/>
              <a:t>18</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fiths.mp3</a:t>
            </a:r>
          </a:p>
          <a:p>
            <a:r>
              <a:rPr lang="en-US" smtClean="0">
                <a:latin typeface="Times New Roman" pitchFamily="-106" charset="0"/>
                <a:ea typeface="ＭＳ Ｐゴシック" pitchFamily="-106" charset="-128"/>
              </a:rPr>
              <a:t>thirds.mp3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B296528-92C0-414B-811A-B46EFB124794}" type="slidenum">
              <a:rPr lang="en-US"/>
              <a:pPr/>
              <a:t>19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D30EB8C-829E-42DD-A7A9-D748E0158A6E}" type="slidenum">
              <a:rPr lang="en-US"/>
              <a:pPr/>
              <a:t>20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15456D7-E540-4CE5-82F5-FE9974BB8CB9}" type="slidenum">
              <a:rPr lang="en-US"/>
              <a:pPr/>
              <a:t>2</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80BBD07-E73B-486A-85FE-DB9733F0CF06}" type="slidenum">
              <a:rPr lang="en-US"/>
              <a:pPr/>
              <a:t>21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majorchord.mp3</a:t>
            </a:r>
          </a:p>
          <a:p>
            <a:r>
              <a:rPr lang="en-US" smtClean="0">
                <a:latin typeface="Times New Roman" pitchFamily="-106" charset="0"/>
                <a:ea typeface="ＭＳ Ｐゴシック" pitchFamily="-106" charset="-128"/>
              </a:rPr>
              <a:t>minorchord.mp3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348F23E-76D0-4EF3-9F2A-4D54EA35F64A}" type="slidenum">
              <a:rPr lang="en-US"/>
              <a:pPr/>
              <a:t>22</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E2587A3-68BA-4315-BA2B-F902BBE971B1}" type="slidenum">
              <a:rPr lang="en-US"/>
              <a:pPr/>
              <a:t>23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950AE23-0500-4691-A59E-CC0EA91CB916}" type="slidenum">
              <a:rPr lang="en-US"/>
              <a:pPr/>
              <a:t>24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E283760-EDBF-49CC-92C3-6EE1C0DEEE81}" type="slidenum">
              <a:rPr lang="en-US"/>
              <a:pPr/>
              <a:t>25</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ButlerTrack3.12.mp3 extracted from CD Track3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EC845AD-CBBF-469B-A00D-53A1854C9B15}" type="slidenum">
              <a:rPr lang="en-US"/>
              <a:pPr/>
              <a:t>26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6040CEF-3FC9-4AA8-87DA-7A750D9F564B}" type="slidenum">
              <a:rPr lang="en-US"/>
              <a:pPr/>
              <a:t>27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1892308-1ED8-43D3-91B4-9D116FEA8A76}" type="slidenum">
              <a:rPr lang="en-US"/>
              <a:pPr/>
              <a:t>28</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210EDE3-66C5-45E9-A81B-EF71BA22B7BB}" type="slidenum">
              <a:rPr lang="en-US"/>
              <a:pPr/>
              <a:t>29</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982B7E7-91C8-4434-943D-6F4755FC8C4C}" type="slidenum">
              <a:rPr lang="en-US"/>
              <a:pPr/>
              <a:t>30</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1BBE5C21-FA86-4E03-AAC3-C09255B2AFA8}" type="slidenum">
              <a:rPr lang="en-US"/>
              <a:pPr/>
              <a:t>3</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a:ln/>
        </p:spPr>
      </p:sp>
      <p:sp>
        <p:nvSpPr>
          <p:cNvPr id="79875" name="Notes Placeholder 2"/>
          <p:cNvSpPr>
            <a:spLocks noGrp="1"/>
          </p:cNvSpPr>
          <p:nvPr>
            <p:ph type="body" idx="1"/>
          </p:nvPr>
        </p:nvSpPr>
        <p:spPr>
          <a:noFill/>
          <a:ln/>
        </p:spPr>
        <p:txBody>
          <a:bodyPr/>
          <a:lstStyle/>
          <a:p>
            <a:r>
              <a:rPr lang="en-US" smtClean="0">
                <a:latin typeface="Times New Roman" pitchFamily="-106" charset="0"/>
                <a:ea typeface="ＭＳ Ｐゴシック" pitchFamily="-106" charset="-128"/>
              </a:rPr>
              <a:t>answer 1.06</a:t>
            </a:r>
          </a:p>
        </p:txBody>
      </p:sp>
      <p:sp>
        <p:nvSpPr>
          <p:cNvPr id="79876" name="Slide Number Placeholder 3"/>
          <p:cNvSpPr>
            <a:spLocks noGrp="1"/>
          </p:cNvSpPr>
          <p:nvPr>
            <p:ph type="sldNum" sz="quarter" idx="5"/>
          </p:nvPr>
        </p:nvSpPr>
        <p:spPr>
          <a:noFill/>
        </p:spPr>
        <p:txBody>
          <a:bodyPr/>
          <a:lstStyle/>
          <a:p>
            <a:fld id="{F3B671B7-1A74-4C39-BE2C-1CBEE7F087E2}" type="slidenum">
              <a:rPr lang="en-US"/>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34DF4DB-1766-49FB-AB95-A407F8847EFE}" type="slidenum">
              <a:rPr lang="en-US"/>
              <a:pPr/>
              <a:t>32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ASADemo18a.mp3</a:t>
            </a:r>
          </a:p>
          <a:p>
            <a:r>
              <a:rPr lang="en-US" smtClean="0">
                <a:latin typeface="Times New Roman" pitchFamily="-106" charset="0"/>
                <a:ea typeface="ＭＳ Ｐゴシック" pitchFamily="-106" charset="-128"/>
              </a:rPr>
              <a:t>ASADemo18b.mp3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4B05951-A48A-48BC-A0FD-201B0DD7FA87}" type="slidenum">
              <a:rPr lang="en-US"/>
              <a:pPr/>
              <a:t>35</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if not covered previously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9CE52D22-3C0A-44B8-AA3F-FAD00AFC4456}" type="slidenum">
              <a:rPr lang="en-US"/>
              <a:pPr/>
              <a:t>37</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728EA31-698C-4980-AF21-34A708C41AA6}" type="slidenum">
              <a:rPr lang="en-US"/>
              <a:pPr/>
              <a:t>38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A9DA9F7-EFC1-451F-AA79-023A9947EA1D}" type="slidenum">
              <a:rPr lang="en-US"/>
              <a:pPr/>
              <a:t>39</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0774ECE-29FE-46D4-9F5B-05B010F99971}" type="slidenum">
              <a:rPr lang="en-US"/>
              <a:pPr/>
              <a:t>40</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8567F86-6098-4D97-AA64-3EBF1B772D46}" type="slidenum">
              <a:rPr lang="en-US"/>
              <a:pPr/>
              <a:t>41</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TwoStudiesonAncientGreekScales_Partch.mp3</a:t>
            </a:r>
          </a:p>
          <a:p>
            <a:r>
              <a:rPr lang="en-US" smtClean="0">
                <a:latin typeface="Times New Roman" pitchFamily="-106" charset="0"/>
                <a:ea typeface="ＭＳ Ｐゴシック" pitchFamily="-106" charset="-128"/>
              </a:rPr>
              <a:t>Columbus_DeanDrummond.mp3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7F953E0-F660-4CFC-8C05-F65854CDE856}" type="slidenum">
              <a:rPr lang="en-US"/>
              <a:pPr/>
              <a:t>42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prentrodgers+forthedownriders.mp3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9F1C99E-4D83-4216-9D74-678A8DA189CC}" type="slidenum">
              <a:rPr lang="en-US"/>
              <a:pPr/>
              <a:t>43</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D0A99AA-7588-4FD9-8C3C-E00CED79DC4D}" type="slidenum">
              <a:rPr lang="en-US"/>
              <a:pPr/>
              <a:t>4</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2519F8E-6589-45FC-B5BF-F3AE88F966B2}" type="slidenum">
              <a:rPr lang="en-US"/>
              <a:pPr/>
              <a:t>44</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Incidence_Coincidence.mp3</a:t>
            </a:r>
          </a:p>
          <a:p>
            <a:r>
              <a:rPr lang="en-US" smtClean="0">
                <a:latin typeface="Times New Roman" pitchFamily="-106" charset="0"/>
                <a:ea typeface="ＭＳ Ｐゴシック" pitchFamily="-106" charset="-128"/>
              </a:rPr>
              <a:t>Sympathetic metaphor.mp3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6B0FB07-5035-4757-8946-455B5D0012C2}" type="slidenum">
              <a:rPr lang="en-US"/>
              <a:pPr/>
              <a:t>45</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Three_Ears.mp3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F4992F1-E72F-429A-99B8-6B10A27A8B0D}" type="slidenum">
              <a:rPr lang="en-US"/>
              <a:pPr/>
              <a:t>46</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I would like to add music here Ab, D Eb, Ab, A Bb A Ab G ....</a:t>
            </a:r>
          </a:p>
          <a:p>
            <a:r>
              <a:rPr lang="en-US" smtClean="0">
                <a:latin typeface="Times New Roman" pitchFamily="-106" charset="0"/>
                <a:ea typeface="ＭＳ Ｐゴシック" pitchFamily="-106" charset="-128"/>
              </a:rPr>
              <a:t>cookdemo68.mp3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4D32C6B-B5E0-419C-8165-3323DF3D701D}" type="slidenum">
              <a:rPr lang="en-US"/>
              <a:pPr/>
              <a:t>47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Cookdemo62.mp3</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3D830F1-A49E-491D-9403-3FE0E33764D3}" type="slidenum">
              <a:rPr lang="en-US"/>
              <a:pPr/>
              <a:t>48</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CD8916D-5A8F-4101-98F5-17C2A944CDC9}" type="slidenum">
              <a:rPr lang="en-US"/>
              <a:pPr/>
              <a:t>49</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BD713A0-41BB-4908-9F13-F1A2DB1F6A0B}" type="slidenum">
              <a:rPr lang="en-US"/>
              <a:pPr/>
              <a:t>50</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alhaiya_bilayal.mp3</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5B66D61-A68D-4E9E-93A5-F2AFFB0817CC}" type="slidenum">
              <a:rPr lang="en-US"/>
              <a:pPr/>
              <a:t>51</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smtClean="0">
                <a:latin typeface="Times New Roman" pitchFamily="-106" charset="0"/>
                <a:ea typeface="ＭＳ Ｐゴシック" pitchFamily="-106" charset="-128"/>
              </a:rPr>
              <a:t>abhogi.mp3</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D09CB7C-D8C4-49CE-8217-7F721E45B9E3}" type="slidenum">
              <a:rPr lang="en-US"/>
              <a:pPr/>
              <a:t>52</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3AD3BCF-A9A1-4F06-8896-52B8B5EF7143}" type="slidenum">
              <a:rPr lang="en-US"/>
              <a:pPr/>
              <a:t>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13BAE4F-FC01-4C9A-BD85-3C92CA89A642}" type="slidenum">
              <a:rPr lang="en-US"/>
              <a:pPr/>
              <a:t>6</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05C9243-E55B-4464-ADBE-56F75D3FC673}" type="slidenum">
              <a:rPr lang="en-US"/>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1995768-B46E-46CE-A5F7-6F34BEB29BDA}" type="slidenum">
              <a:rPr lang="en-US"/>
              <a:pPr/>
              <a:t>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743CEF4-2D53-4877-B675-C6BE0D1CCC9D}" type="slidenum">
              <a:rPr lang="en-US"/>
              <a:pPr/>
              <a:t>10</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smtClean="0">
              <a:latin typeface="Times New Roman" pitchFamily="-106" charset="0"/>
              <a:ea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85937A4-658B-4FE5-BB67-940FF117EB0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624A8A-742E-4996-8FE0-7B3507D2D06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A9904F-C09F-477A-89BC-94397053671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89C83102-C267-43EA-8A06-5FFC59B1E90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C13E0B-3520-4D78-885D-7D39927AFE4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51ED0E-F9DD-4222-92C1-F624A119F30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7C1A2A-43D7-45CD-9BC2-05ECECD895C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D853801-DA4C-41EF-BBA2-25462970C60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3F0C81-6AA4-4BDC-BAD4-6CBE09EC0D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37934F1-629D-461E-BD4E-9B6E8E1EEDE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1B67D5D-0166-4F45-8E62-3598CDCEA39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5344AB-65C2-464A-9036-884ED26B0BE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BFFA39-1F57-41FB-BB76-BC36C7DC152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CCFF3A6-438A-46A6-8269-1142A9DE3A8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A0F7BFA-1DF5-4D6B-BEBC-FF582047A3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9.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0.xml"/><Relationship Id="rId7" Type="http://schemas.openxmlformats.org/officeDocument/2006/relationships/oleObject" Target="../embeddings/oleObject6.bin"/><Relationship Id="rId12" Type="http://schemas.openxmlformats.org/officeDocument/2006/relationships/image" Target="../media/image16.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5.wmf"/><Relationship Id="rId4" Type="http://schemas.openxmlformats.org/officeDocument/2006/relationships/image" Target="../media/image2.png"/><Relationship Id="rId9"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thirds.mp3" TargetMode="External"/><Relationship Id="rId1" Type="http://schemas.openxmlformats.org/officeDocument/2006/relationships/audio" Target="fiths.mp3" TargetMode="Externa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inorchord.mp3" TargetMode="External"/><Relationship Id="rId1" Type="http://schemas.openxmlformats.org/officeDocument/2006/relationships/audio" Target="majorchord.mp3" TargetMode="Externa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4.png"/><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ButlerTrack03.12.mp3" TargetMode="Externa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ASAdemo18b.mp3" TargetMode="External"/><Relationship Id="rId1" Type="http://schemas.openxmlformats.org/officeDocument/2006/relationships/audio" Target="ASAdemo18a.mp3" TargetMode="External"/><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microtonal-synthesi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prodgers13.home.comcast.net/Sub_Pages/DiamondMarimba.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Columbus_DeanDrummond.mp3" TargetMode="External"/><Relationship Id="rId1" Type="http://schemas.openxmlformats.org/officeDocument/2006/relationships/audio" Target="TwoStudiesonAncientGreekScales_Partch.mp3" TargetMode="External"/><Relationship Id="rId6" Type="http://schemas.openxmlformats.org/officeDocument/2006/relationships/image" Target="../media/image20.png"/><Relationship Id="rId5" Type="http://schemas.openxmlformats.org/officeDocument/2006/relationships/image" Target="../media/image30.jpe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prentrodgers+forthedownwinders.mp3" TargetMode="External"/><Relationship Id="rId5" Type="http://schemas.openxmlformats.org/officeDocument/2006/relationships/image" Target="../media/image20.pn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SympatheticMetaphor.mp3" TargetMode="External"/><Relationship Id="rId1" Type="http://schemas.openxmlformats.org/officeDocument/2006/relationships/audio" Target="Incidence_Coincidence.mp3" TargetMode="Externa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Three_Ears.mp3" TargetMode="External"/><Relationship Id="rId5" Type="http://schemas.openxmlformats.org/officeDocument/2006/relationships/image" Target="../media/image20.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Cookdemo68.mp3" TargetMode="External"/><Relationship Id="rId5" Type="http://schemas.openxmlformats.org/officeDocument/2006/relationships/image" Target="../media/image20.pn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audio" Target="Cookdemo62.mp3" TargetMode="Externa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38.jpe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alhaiya_bilaval.mp3" TargetMode="External"/><Relationship Id="rId6" Type="http://schemas.openxmlformats.org/officeDocument/2006/relationships/image" Target="../media/image20.png"/><Relationship Id="rId5" Type="http://schemas.openxmlformats.org/officeDocument/2006/relationships/image" Target="../media/image40.jpe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abhogi.mp3" TargetMode="External"/><Relationship Id="rId5" Type="http://schemas.openxmlformats.org/officeDocument/2006/relationships/image" Target="../media/image20.pn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CA" dirty="0" smtClean="0">
                <a:ea typeface="ＭＳ Ｐゴシック" pitchFamily="-106" charset="-128"/>
              </a:rPr>
              <a:t>Musical Scales</a:t>
            </a:r>
            <a:endParaRPr lang="en-US" dirty="0" smtClean="0">
              <a:ea typeface="ＭＳ Ｐゴシック" pitchFamily="-106" charset="-128"/>
            </a:endParaRPr>
          </a:p>
        </p:txBody>
      </p:sp>
      <p:pic>
        <p:nvPicPr>
          <p:cNvPr id="19459" name="Picture 3"/>
          <p:cNvPicPr>
            <a:picLocks noChangeAspect="1"/>
          </p:cNvPicPr>
          <p:nvPr/>
        </p:nvPicPr>
        <p:blipFill>
          <a:blip r:embed="rId3"/>
          <a:srcRect/>
          <a:stretch>
            <a:fillRect/>
          </a:stretch>
        </p:blipFill>
        <p:spPr bwMode="auto">
          <a:xfrm>
            <a:off x="1676400" y="2438400"/>
            <a:ext cx="5697538" cy="2743200"/>
          </a:xfrm>
          <a:prstGeom prst="rect">
            <a:avLst/>
          </a:prstGeom>
          <a:noFill/>
          <a:ln w="9525">
            <a:noFill/>
            <a:miter lim="800000"/>
            <a:headEnd/>
            <a:tailEnd/>
          </a:ln>
        </p:spPr>
      </p:pic>
      <p:sp>
        <p:nvSpPr>
          <p:cNvPr id="4" name="TextBox 3"/>
          <p:cNvSpPr txBox="1"/>
          <p:nvPr/>
        </p:nvSpPr>
        <p:spPr>
          <a:xfrm>
            <a:off x="6477000" y="6324600"/>
            <a:ext cx="2438400" cy="276999"/>
          </a:xfrm>
          <a:prstGeom prst="rect">
            <a:avLst/>
          </a:prstGeom>
          <a:noFill/>
        </p:spPr>
        <p:txBody>
          <a:bodyPr wrap="square" rtlCol="0">
            <a:spAutoFit/>
          </a:bodyPr>
          <a:lstStyle/>
          <a:p>
            <a:r>
              <a:rPr lang="en-CA" sz="1200" dirty="0" smtClean="0"/>
              <a:t>Special thanks to Alice </a:t>
            </a:r>
            <a:r>
              <a:rPr lang="en-CA" sz="1200" dirty="0" err="1" smtClean="0"/>
              <a:t>Quillen</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p:nvPr>
        </p:nvSpPr>
        <p:spPr/>
        <p:txBody>
          <a:bodyPr/>
          <a:lstStyle/>
          <a:p>
            <a:pPr eaLnBrk="1" hangingPunct="1"/>
            <a:r>
              <a:rPr lang="en-US" smtClean="0">
                <a:ea typeface="ＭＳ Ｐゴシック" pitchFamily="-106" charset="-128"/>
              </a:rPr>
              <a:t> Pythagorean scale (continued)</a:t>
            </a:r>
          </a:p>
        </p:txBody>
      </p:sp>
      <p:pic>
        <p:nvPicPr>
          <p:cNvPr id="35845" name="Picture 3" descr="pyth"/>
          <p:cNvPicPr>
            <a:picLocks noGrp="1" noChangeAspect="1" noChangeArrowheads="1"/>
          </p:cNvPicPr>
          <p:nvPr>
            <p:ph sz="half" idx="1"/>
          </p:nvPr>
        </p:nvPicPr>
        <p:blipFill>
          <a:blip r:embed="rId4"/>
          <a:srcRect r="18225" b="51526"/>
          <a:stretch>
            <a:fillRect/>
          </a:stretch>
        </p:blipFill>
        <p:spPr>
          <a:xfrm>
            <a:off x="76200" y="1981200"/>
            <a:ext cx="8763000" cy="1619250"/>
          </a:xfrm>
          <a:noFill/>
        </p:spPr>
      </p:pic>
      <p:sp>
        <p:nvSpPr>
          <p:cNvPr id="35846" name="Line 5"/>
          <p:cNvSpPr>
            <a:spLocks noChangeShapeType="1"/>
          </p:cNvSpPr>
          <p:nvPr/>
        </p:nvSpPr>
        <p:spPr bwMode="auto">
          <a:xfrm>
            <a:off x="2971800" y="1524000"/>
            <a:ext cx="0" cy="685800"/>
          </a:xfrm>
          <a:prstGeom prst="line">
            <a:avLst/>
          </a:prstGeom>
          <a:noFill/>
          <a:ln w="31750">
            <a:solidFill>
              <a:srgbClr val="0000FF"/>
            </a:solidFill>
            <a:round/>
            <a:headEnd/>
            <a:tailEnd type="triangle" w="lg" len="lg"/>
          </a:ln>
        </p:spPr>
        <p:txBody>
          <a:bodyPr/>
          <a:lstStyle/>
          <a:p>
            <a:endParaRPr lang="en-US"/>
          </a:p>
        </p:txBody>
      </p:sp>
      <p:sp>
        <p:nvSpPr>
          <p:cNvPr id="35847" name="Text Box 6"/>
          <p:cNvSpPr txBox="1">
            <a:spLocks noChangeArrowheads="1"/>
          </p:cNvSpPr>
          <p:nvPr/>
        </p:nvSpPr>
        <p:spPr bwMode="auto">
          <a:xfrm>
            <a:off x="3048000" y="1752600"/>
            <a:ext cx="1143000" cy="457200"/>
          </a:xfrm>
          <a:prstGeom prst="rect">
            <a:avLst/>
          </a:prstGeom>
          <a:noFill/>
          <a:ln w="9525">
            <a:noFill/>
            <a:miter lim="800000"/>
            <a:headEnd/>
            <a:tailEnd/>
          </a:ln>
        </p:spPr>
        <p:txBody>
          <a:bodyPr>
            <a:spAutoFit/>
          </a:bodyPr>
          <a:lstStyle/>
          <a:p>
            <a:pPr>
              <a:spcBef>
                <a:spcPct val="50000"/>
              </a:spcBef>
            </a:pPr>
            <a:r>
              <a:rPr lang="en-US">
                <a:solidFill>
                  <a:schemeClr val="accent2"/>
                </a:solidFill>
              </a:rPr>
              <a:t>sixth</a:t>
            </a:r>
          </a:p>
        </p:txBody>
      </p:sp>
      <p:sp>
        <p:nvSpPr>
          <p:cNvPr id="35848" name="Text Box 8"/>
          <p:cNvSpPr txBox="1">
            <a:spLocks noChangeArrowheads="1"/>
          </p:cNvSpPr>
          <p:nvPr/>
        </p:nvSpPr>
        <p:spPr bwMode="auto">
          <a:xfrm>
            <a:off x="914400" y="4114800"/>
            <a:ext cx="3352800" cy="1196975"/>
          </a:xfrm>
          <a:prstGeom prst="rect">
            <a:avLst/>
          </a:prstGeom>
          <a:noFill/>
          <a:ln w="9525">
            <a:solidFill>
              <a:schemeClr val="accent2"/>
            </a:solidFill>
            <a:miter lim="800000"/>
            <a:headEnd/>
            <a:tailEnd/>
          </a:ln>
        </p:spPr>
        <p:txBody>
          <a:bodyPr>
            <a:spAutoFit/>
          </a:bodyPr>
          <a:lstStyle/>
          <a:p>
            <a:pPr>
              <a:spcBef>
                <a:spcPct val="50000"/>
              </a:spcBef>
            </a:pPr>
            <a:r>
              <a:rPr lang="en-US"/>
              <a:t>The sixth is up a fifth 3 times and down an octave once  </a:t>
            </a:r>
          </a:p>
        </p:txBody>
      </p:sp>
      <p:graphicFrame>
        <p:nvGraphicFramePr>
          <p:cNvPr id="35842" name="Object 2"/>
          <p:cNvGraphicFramePr>
            <a:graphicFrameLocks noChangeAspect="1"/>
          </p:cNvGraphicFramePr>
          <p:nvPr/>
        </p:nvGraphicFramePr>
        <p:xfrm>
          <a:off x="855663" y="5281613"/>
          <a:ext cx="3387725" cy="922337"/>
        </p:xfrm>
        <a:graphic>
          <a:graphicData uri="http://schemas.openxmlformats.org/presentationml/2006/ole">
            <mc:AlternateContent xmlns:mc="http://schemas.openxmlformats.org/markup-compatibility/2006">
              <mc:Choice xmlns:v="urn:schemas-microsoft-com:vml" Requires="v">
                <p:oleObj spid="_x0000_s35848" name="Equation" r:id="rId5" imgW="1726920" imgH="469800" progId="Equation.DSMT4">
                  <p:embed/>
                </p:oleObj>
              </mc:Choice>
              <mc:Fallback>
                <p:oleObj name="Equation" r:id="rId5" imgW="1726920" imgH="4698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663" y="5281613"/>
                        <a:ext cx="3387725" cy="922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9" name="Text Box 10"/>
          <p:cNvSpPr txBox="1">
            <a:spLocks noChangeArrowheads="1"/>
          </p:cNvSpPr>
          <p:nvPr/>
        </p:nvSpPr>
        <p:spPr bwMode="auto">
          <a:xfrm>
            <a:off x="4876800" y="4038600"/>
            <a:ext cx="3429000" cy="1196975"/>
          </a:xfrm>
          <a:prstGeom prst="rect">
            <a:avLst/>
          </a:prstGeom>
          <a:noFill/>
          <a:ln w="9525">
            <a:solidFill>
              <a:srgbClr val="339966"/>
            </a:solidFill>
            <a:miter lim="800000"/>
            <a:headEnd/>
            <a:tailEnd/>
          </a:ln>
        </p:spPr>
        <p:txBody>
          <a:bodyPr>
            <a:spAutoFit/>
          </a:bodyPr>
          <a:lstStyle/>
          <a:p>
            <a:pPr>
              <a:spcBef>
                <a:spcPct val="50000"/>
              </a:spcBef>
            </a:pPr>
            <a:r>
              <a:rPr lang="en-US"/>
              <a:t>The minor third is down a fifth three times and up and octave twice.  </a:t>
            </a:r>
          </a:p>
        </p:txBody>
      </p:sp>
      <p:graphicFrame>
        <p:nvGraphicFramePr>
          <p:cNvPr id="35843" name="Object 3"/>
          <p:cNvGraphicFramePr>
            <a:graphicFrameLocks noGrp="1" noChangeAspect="1"/>
          </p:cNvGraphicFramePr>
          <p:nvPr>
            <p:ph sz="half" idx="2"/>
          </p:nvPr>
        </p:nvGraphicFramePr>
        <p:xfrm>
          <a:off x="5162550" y="5372100"/>
          <a:ext cx="2838450" cy="854075"/>
        </p:xfrm>
        <a:graphic>
          <a:graphicData uri="http://schemas.openxmlformats.org/presentationml/2006/ole">
            <mc:AlternateContent xmlns:mc="http://schemas.openxmlformats.org/markup-compatibility/2006">
              <mc:Choice xmlns:v="urn:schemas-microsoft-com:vml" Requires="v">
                <p:oleObj spid="_x0000_s35849" name="Equation" r:id="rId7" imgW="1562040" imgH="469800" progId="Equation.DSMT4">
                  <p:embed/>
                </p:oleObj>
              </mc:Choice>
              <mc:Fallback>
                <p:oleObj name="Equation" r:id="rId7" imgW="1562040" imgH="4698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372100"/>
                        <a:ext cx="2838450"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0" name="Line 12"/>
          <p:cNvSpPr>
            <a:spLocks noChangeShapeType="1"/>
          </p:cNvSpPr>
          <p:nvPr/>
        </p:nvSpPr>
        <p:spPr bwMode="auto">
          <a:xfrm>
            <a:off x="7772400" y="1752600"/>
            <a:ext cx="0" cy="533400"/>
          </a:xfrm>
          <a:prstGeom prst="line">
            <a:avLst/>
          </a:prstGeom>
          <a:noFill/>
          <a:ln w="31750">
            <a:solidFill>
              <a:srgbClr val="339966"/>
            </a:solidFill>
            <a:round/>
            <a:headEnd/>
            <a:tailEnd type="triangle" w="lg" len="lg"/>
          </a:ln>
        </p:spPr>
        <p:txBody>
          <a:bodyPr/>
          <a:lstStyle/>
          <a:p>
            <a:endParaRPr lang="en-US"/>
          </a:p>
        </p:txBody>
      </p:sp>
      <p:sp>
        <p:nvSpPr>
          <p:cNvPr id="35851" name="Text Box 14"/>
          <p:cNvSpPr txBox="1">
            <a:spLocks noChangeArrowheads="1"/>
          </p:cNvSpPr>
          <p:nvPr/>
        </p:nvSpPr>
        <p:spPr bwMode="auto">
          <a:xfrm>
            <a:off x="6934200" y="1600200"/>
            <a:ext cx="1143000" cy="676275"/>
          </a:xfrm>
          <a:prstGeom prst="rect">
            <a:avLst/>
          </a:prstGeom>
          <a:noFill/>
          <a:ln w="9525">
            <a:noFill/>
            <a:miter lim="800000"/>
            <a:headEnd/>
            <a:tailEnd/>
          </a:ln>
        </p:spPr>
        <p:txBody>
          <a:bodyPr>
            <a:spAutoFit/>
          </a:bodyPr>
          <a:lstStyle/>
          <a:p>
            <a:pPr>
              <a:lnSpc>
                <a:spcPct val="80000"/>
              </a:lnSpc>
              <a:spcBef>
                <a:spcPct val="35000"/>
              </a:spcBef>
            </a:pPr>
            <a:r>
              <a:rPr lang="en-US">
                <a:solidFill>
                  <a:schemeClr val="accent1"/>
                </a:solidFill>
              </a:rPr>
              <a:t>minor third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Rectangle 83"/>
          <p:cNvSpPr>
            <a:spLocks noGrp="1" noChangeArrowheads="1"/>
          </p:cNvSpPr>
          <p:nvPr>
            <p:ph type="title"/>
          </p:nvPr>
        </p:nvSpPr>
        <p:spPr>
          <a:xfrm>
            <a:off x="685800" y="609600"/>
            <a:ext cx="5638800" cy="685800"/>
          </a:xfrm>
        </p:spPr>
        <p:txBody>
          <a:bodyPr/>
          <a:lstStyle/>
          <a:p>
            <a:pPr eaLnBrk="1" hangingPunct="1"/>
            <a:r>
              <a:rPr lang="en-US" sz="3200" smtClean="0">
                <a:solidFill>
                  <a:schemeClr val="tx1"/>
                </a:solidFill>
                <a:ea typeface="ＭＳ Ｐゴシック" pitchFamily="-106" charset="-128"/>
              </a:rPr>
              <a:t>Pythagorean scale (continued)</a:t>
            </a:r>
            <a:br>
              <a:rPr lang="en-US" sz="3200" smtClean="0">
                <a:solidFill>
                  <a:schemeClr val="tx1"/>
                </a:solidFill>
                <a:ea typeface="ＭＳ Ｐゴシック" pitchFamily="-106" charset="-128"/>
              </a:rPr>
            </a:br>
            <a:endParaRPr lang="en-US" sz="3200" smtClean="0">
              <a:solidFill>
                <a:schemeClr val="tx1"/>
              </a:solidFill>
              <a:ea typeface="ＭＳ Ｐゴシック" pitchFamily="-106" charset="-128"/>
            </a:endParaRPr>
          </a:p>
        </p:txBody>
      </p:sp>
      <p:pic>
        <p:nvPicPr>
          <p:cNvPr id="37895" name="Picture 3" descr="CScale"/>
          <p:cNvPicPr>
            <a:picLocks noGrp="1" noChangeAspect="1" noChangeArrowheads="1"/>
          </p:cNvPicPr>
          <p:nvPr>
            <p:ph sz="quarter" idx="4294967295"/>
          </p:nvPr>
        </p:nvPicPr>
        <p:blipFill>
          <a:blip r:embed="rId4"/>
          <a:srcRect/>
          <a:stretch>
            <a:fillRect/>
          </a:stretch>
        </p:blipFill>
        <p:spPr>
          <a:xfrm>
            <a:off x="2057400" y="2743200"/>
            <a:ext cx="5105400" cy="3244850"/>
          </a:xfrm>
          <a:noFill/>
        </p:spPr>
      </p:pic>
      <p:sp>
        <p:nvSpPr>
          <p:cNvPr id="37896" name="Line 4"/>
          <p:cNvSpPr>
            <a:spLocks noChangeShapeType="1"/>
          </p:cNvSpPr>
          <p:nvPr/>
        </p:nvSpPr>
        <p:spPr bwMode="auto">
          <a:xfrm>
            <a:off x="5410200" y="3124200"/>
            <a:ext cx="0" cy="381000"/>
          </a:xfrm>
          <a:prstGeom prst="line">
            <a:avLst/>
          </a:prstGeom>
          <a:noFill/>
          <a:ln w="31750">
            <a:solidFill>
              <a:srgbClr val="FF0000"/>
            </a:solidFill>
            <a:round/>
            <a:headEnd/>
            <a:tailEnd type="triangle" w="lg" len="lg"/>
          </a:ln>
        </p:spPr>
        <p:txBody>
          <a:bodyPr/>
          <a:lstStyle/>
          <a:p>
            <a:endParaRPr lang="en-US"/>
          </a:p>
        </p:txBody>
      </p:sp>
      <p:sp>
        <p:nvSpPr>
          <p:cNvPr id="37897" name="Line 5"/>
          <p:cNvSpPr>
            <a:spLocks noChangeShapeType="1"/>
          </p:cNvSpPr>
          <p:nvPr/>
        </p:nvSpPr>
        <p:spPr bwMode="auto">
          <a:xfrm>
            <a:off x="4343400" y="3124200"/>
            <a:ext cx="0" cy="381000"/>
          </a:xfrm>
          <a:prstGeom prst="line">
            <a:avLst/>
          </a:prstGeom>
          <a:noFill/>
          <a:ln w="31750">
            <a:solidFill>
              <a:srgbClr val="339966"/>
            </a:solidFill>
            <a:round/>
            <a:headEnd/>
            <a:tailEnd type="triangle" w="lg" len="lg"/>
          </a:ln>
        </p:spPr>
        <p:txBody>
          <a:bodyPr/>
          <a:lstStyle/>
          <a:p>
            <a:endParaRPr lang="en-US"/>
          </a:p>
        </p:txBody>
      </p:sp>
      <p:sp>
        <p:nvSpPr>
          <p:cNvPr id="37898" name="Line 6"/>
          <p:cNvSpPr>
            <a:spLocks noChangeShapeType="1"/>
          </p:cNvSpPr>
          <p:nvPr/>
        </p:nvSpPr>
        <p:spPr bwMode="auto">
          <a:xfrm>
            <a:off x="4876800" y="3124200"/>
            <a:ext cx="0" cy="381000"/>
          </a:xfrm>
          <a:prstGeom prst="line">
            <a:avLst/>
          </a:prstGeom>
          <a:noFill/>
          <a:ln w="31750">
            <a:solidFill>
              <a:schemeClr val="accent2"/>
            </a:solidFill>
            <a:round/>
            <a:headEnd/>
            <a:tailEnd type="triangle" w="lg" len="lg"/>
          </a:ln>
        </p:spPr>
        <p:txBody>
          <a:bodyPr/>
          <a:lstStyle/>
          <a:p>
            <a:endParaRPr lang="en-US"/>
          </a:p>
        </p:txBody>
      </p:sp>
      <p:graphicFrame>
        <p:nvGraphicFramePr>
          <p:cNvPr id="19534" name="Group 78"/>
          <p:cNvGraphicFramePr>
            <a:graphicFrameLocks noGrp="1"/>
          </p:cNvGraphicFramePr>
          <p:nvPr/>
        </p:nvGraphicFramePr>
        <p:xfrm>
          <a:off x="2971800" y="990600"/>
          <a:ext cx="4343400" cy="2209800"/>
        </p:xfrm>
        <a:graphic>
          <a:graphicData uri="http://schemas.openxmlformats.org/drawingml/2006/table">
            <a:tbl>
              <a:tblPr/>
              <a:tblGrid>
                <a:gridCol w="542925"/>
                <a:gridCol w="542925"/>
                <a:gridCol w="542925"/>
                <a:gridCol w="542925"/>
                <a:gridCol w="542925"/>
                <a:gridCol w="542925"/>
                <a:gridCol w="542925"/>
                <a:gridCol w="542925"/>
              </a:tblGrid>
              <a:tr h="1250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88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charset="0"/>
                        </a:rPr>
                        <a:t>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7890" name="Object 2"/>
          <p:cNvGraphicFramePr>
            <a:graphicFrameLocks noChangeAspect="1"/>
          </p:cNvGraphicFramePr>
          <p:nvPr/>
        </p:nvGraphicFramePr>
        <p:xfrm>
          <a:off x="4675188" y="2286000"/>
          <a:ext cx="473075" cy="838200"/>
        </p:xfrm>
        <a:graphic>
          <a:graphicData uri="http://schemas.openxmlformats.org/presentationml/2006/ole">
            <mc:AlternateContent xmlns:mc="http://schemas.openxmlformats.org/markup-compatibility/2006">
              <mc:Choice xmlns:v="urn:schemas-microsoft-com:vml" Requires="v">
                <p:oleObj spid="_x0000_s37902" name="Equation" r:id="rId5" imgW="152280" imgH="393480" progId="Equation.DSMT4">
                  <p:embed/>
                </p:oleObj>
              </mc:Choice>
              <mc:Fallback>
                <p:oleObj name="Equation" r:id="rId5" imgW="152280" imgH="39348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188" y="2286000"/>
                        <a:ext cx="4730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1" name="Object 3"/>
          <p:cNvGraphicFramePr>
            <a:graphicFrameLocks noChangeAspect="1"/>
          </p:cNvGraphicFramePr>
          <p:nvPr/>
        </p:nvGraphicFramePr>
        <p:xfrm>
          <a:off x="5257800" y="2286000"/>
          <a:ext cx="341313" cy="882650"/>
        </p:xfrm>
        <a:graphic>
          <a:graphicData uri="http://schemas.openxmlformats.org/presentationml/2006/ole">
            <mc:AlternateContent xmlns:mc="http://schemas.openxmlformats.org/markup-compatibility/2006">
              <mc:Choice xmlns:v="urn:schemas-microsoft-com:vml" Requires="v">
                <p:oleObj spid="_x0000_s37903" name="Equation" r:id="rId7" imgW="152280" imgH="393480" progId="Equation.DSMT4">
                  <p:embed/>
                </p:oleObj>
              </mc:Choice>
              <mc:Fallback>
                <p:oleObj name="Equation" r:id="rId7" imgW="152280" imgH="39348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286000"/>
                        <a:ext cx="341313"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2" name="Object 4"/>
          <p:cNvGraphicFramePr>
            <a:graphicFrameLocks noChangeAspect="1"/>
          </p:cNvGraphicFramePr>
          <p:nvPr/>
        </p:nvGraphicFramePr>
        <p:xfrm>
          <a:off x="5715000" y="2209800"/>
          <a:ext cx="484188" cy="938213"/>
        </p:xfrm>
        <a:graphic>
          <a:graphicData uri="http://schemas.openxmlformats.org/presentationml/2006/ole">
            <mc:AlternateContent xmlns:mc="http://schemas.openxmlformats.org/markup-compatibility/2006">
              <mc:Choice xmlns:v="urn:schemas-microsoft-com:vml" Requires="v">
                <p:oleObj spid="_x0000_s37904" name="Equation" r:id="rId9" imgW="215640" imgH="419040" progId="Equation.DSMT4">
                  <p:embed/>
                </p:oleObj>
              </mc:Choice>
              <mc:Fallback>
                <p:oleObj name="Equation" r:id="rId9" imgW="215640" imgH="41904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2209800"/>
                        <a:ext cx="484188" cy="938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4038600" y="2209800"/>
          <a:ext cx="484188" cy="939800"/>
        </p:xfrm>
        <a:graphic>
          <a:graphicData uri="http://schemas.openxmlformats.org/presentationml/2006/ole">
            <mc:AlternateContent xmlns:mc="http://schemas.openxmlformats.org/markup-compatibility/2006">
              <mc:Choice xmlns:v="urn:schemas-microsoft-com:vml" Requires="v">
                <p:oleObj spid="_x0000_s37905" name="Equation" r:id="rId11" imgW="215640" imgH="419040" progId="Equation.DSMT4">
                  <p:embed/>
                </p:oleObj>
              </mc:Choice>
              <mc:Fallback>
                <p:oleObj name="Equation" r:id="rId11" imgW="215640" imgH="41904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8600" y="2209800"/>
                        <a:ext cx="484188"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928" name="Text Box 74"/>
          <p:cNvSpPr txBox="1">
            <a:spLocks noChangeArrowheads="1"/>
          </p:cNvSpPr>
          <p:nvPr/>
        </p:nvSpPr>
        <p:spPr bwMode="auto">
          <a:xfrm rot="-5400000">
            <a:off x="6515100" y="1333500"/>
            <a:ext cx="990600" cy="457200"/>
          </a:xfrm>
          <a:prstGeom prst="rect">
            <a:avLst/>
          </a:prstGeom>
          <a:noFill/>
          <a:ln w="9525">
            <a:noFill/>
            <a:miter lim="800000"/>
            <a:headEnd/>
            <a:tailEnd/>
          </a:ln>
        </p:spPr>
        <p:txBody>
          <a:bodyPr>
            <a:spAutoFit/>
          </a:bodyPr>
          <a:lstStyle/>
          <a:p>
            <a:pPr>
              <a:spcBef>
                <a:spcPct val="50000"/>
              </a:spcBef>
            </a:pPr>
            <a:r>
              <a:rPr lang="en-US"/>
              <a:t>octave</a:t>
            </a:r>
          </a:p>
        </p:txBody>
      </p:sp>
      <p:sp>
        <p:nvSpPr>
          <p:cNvPr id="37929" name="Text Box 75"/>
          <p:cNvSpPr txBox="1">
            <a:spLocks noChangeArrowheads="1"/>
          </p:cNvSpPr>
          <p:nvPr/>
        </p:nvSpPr>
        <p:spPr bwMode="auto">
          <a:xfrm rot="-5400000">
            <a:off x="4914900" y="1333500"/>
            <a:ext cx="990600" cy="457200"/>
          </a:xfrm>
          <a:prstGeom prst="rect">
            <a:avLst/>
          </a:prstGeom>
          <a:noFill/>
          <a:ln w="9525">
            <a:noFill/>
            <a:miter lim="800000"/>
            <a:headEnd/>
            <a:tailEnd/>
          </a:ln>
        </p:spPr>
        <p:txBody>
          <a:bodyPr>
            <a:spAutoFit/>
          </a:bodyPr>
          <a:lstStyle/>
          <a:p>
            <a:pPr>
              <a:spcBef>
                <a:spcPct val="50000"/>
              </a:spcBef>
            </a:pPr>
            <a:r>
              <a:rPr lang="en-US"/>
              <a:t>fifth</a:t>
            </a:r>
          </a:p>
        </p:txBody>
      </p:sp>
      <p:sp>
        <p:nvSpPr>
          <p:cNvPr id="37930" name="Text Box 76"/>
          <p:cNvSpPr txBox="1">
            <a:spLocks noChangeArrowheads="1"/>
          </p:cNvSpPr>
          <p:nvPr/>
        </p:nvSpPr>
        <p:spPr bwMode="auto">
          <a:xfrm rot="-5400000">
            <a:off x="4381500" y="1333500"/>
            <a:ext cx="990600" cy="457200"/>
          </a:xfrm>
          <a:prstGeom prst="rect">
            <a:avLst/>
          </a:prstGeom>
          <a:noFill/>
          <a:ln w="9525">
            <a:noFill/>
            <a:miter lim="800000"/>
            <a:headEnd/>
            <a:tailEnd/>
          </a:ln>
        </p:spPr>
        <p:txBody>
          <a:bodyPr>
            <a:spAutoFit/>
          </a:bodyPr>
          <a:lstStyle/>
          <a:p>
            <a:pPr>
              <a:spcBef>
                <a:spcPct val="50000"/>
              </a:spcBef>
            </a:pPr>
            <a:r>
              <a:rPr lang="en-US"/>
              <a:t>fourth</a:t>
            </a:r>
          </a:p>
        </p:txBody>
      </p:sp>
      <p:sp>
        <p:nvSpPr>
          <p:cNvPr id="37931" name="Text Box 77"/>
          <p:cNvSpPr txBox="1">
            <a:spLocks noChangeArrowheads="1"/>
          </p:cNvSpPr>
          <p:nvPr/>
        </p:nvSpPr>
        <p:spPr bwMode="auto">
          <a:xfrm rot="-5400000">
            <a:off x="3771900" y="1333500"/>
            <a:ext cx="990600" cy="457200"/>
          </a:xfrm>
          <a:prstGeom prst="rect">
            <a:avLst/>
          </a:prstGeom>
          <a:noFill/>
          <a:ln w="9525">
            <a:noFill/>
            <a:miter lim="800000"/>
            <a:headEnd/>
            <a:tailEnd/>
          </a:ln>
        </p:spPr>
        <p:txBody>
          <a:bodyPr>
            <a:spAutoFit/>
          </a:bodyPr>
          <a:lstStyle/>
          <a:p>
            <a:pPr>
              <a:spcBef>
                <a:spcPct val="50000"/>
              </a:spcBef>
            </a:pPr>
            <a:r>
              <a:rPr lang="en-US"/>
              <a:t>third</a:t>
            </a:r>
          </a:p>
        </p:txBody>
      </p:sp>
      <p:sp>
        <p:nvSpPr>
          <p:cNvPr id="37932" name="Text Box 79"/>
          <p:cNvSpPr txBox="1">
            <a:spLocks noChangeArrowheads="1"/>
          </p:cNvSpPr>
          <p:nvPr/>
        </p:nvSpPr>
        <p:spPr bwMode="auto">
          <a:xfrm rot="-5400000">
            <a:off x="5372100" y="1333500"/>
            <a:ext cx="990600" cy="457200"/>
          </a:xfrm>
          <a:prstGeom prst="rect">
            <a:avLst/>
          </a:prstGeom>
          <a:noFill/>
          <a:ln w="9525">
            <a:noFill/>
            <a:miter lim="800000"/>
            <a:headEnd/>
            <a:tailEnd/>
          </a:ln>
        </p:spPr>
        <p:txBody>
          <a:bodyPr>
            <a:spAutoFit/>
          </a:bodyPr>
          <a:lstStyle/>
          <a:p>
            <a:pPr>
              <a:spcBef>
                <a:spcPct val="50000"/>
              </a:spcBef>
            </a:pPr>
            <a:r>
              <a:rPr lang="en-US"/>
              <a:t>sixth</a:t>
            </a:r>
          </a:p>
        </p:txBody>
      </p:sp>
      <p:sp>
        <p:nvSpPr>
          <p:cNvPr id="37933" name="Line 80"/>
          <p:cNvSpPr>
            <a:spLocks noChangeShapeType="1"/>
          </p:cNvSpPr>
          <p:nvPr/>
        </p:nvSpPr>
        <p:spPr bwMode="auto">
          <a:xfrm>
            <a:off x="5943600" y="3124200"/>
            <a:ext cx="0" cy="381000"/>
          </a:xfrm>
          <a:prstGeom prst="line">
            <a:avLst/>
          </a:prstGeom>
          <a:noFill/>
          <a:ln w="31750">
            <a:solidFill>
              <a:srgbClr val="339966"/>
            </a:solidFill>
            <a:round/>
            <a:headEnd/>
            <a:tailEnd type="triangle" w="lg" len="lg"/>
          </a:ln>
        </p:spPr>
        <p:txBody>
          <a:bodyPr/>
          <a:lstStyle/>
          <a:p>
            <a:endParaRPr lang="en-US"/>
          </a:p>
        </p:txBody>
      </p:sp>
      <p:sp>
        <p:nvSpPr>
          <p:cNvPr id="37934" name="Text Box 82"/>
          <p:cNvSpPr txBox="1">
            <a:spLocks noChangeArrowheads="1"/>
          </p:cNvSpPr>
          <p:nvPr/>
        </p:nvSpPr>
        <p:spPr bwMode="auto">
          <a:xfrm>
            <a:off x="1066800" y="5791200"/>
            <a:ext cx="5943600" cy="822325"/>
          </a:xfrm>
          <a:prstGeom prst="rect">
            <a:avLst/>
          </a:prstGeom>
          <a:noFill/>
          <a:ln w="9525">
            <a:noFill/>
            <a:miter lim="800000"/>
            <a:headEnd/>
            <a:tailEnd/>
          </a:ln>
        </p:spPr>
        <p:txBody>
          <a:bodyPr>
            <a:spAutoFit/>
          </a:bodyPr>
          <a:lstStyle/>
          <a:p>
            <a:pPr>
              <a:spcBef>
                <a:spcPct val="50000"/>
              </a:spcBef>
            </a:pPr>
            <a:r>
              <a:rPr lang="en-US" i="1"/>
              <a:t>The musical scale related to pure fractions! Mathematical beauty is found in music.</a:t>
            </a:r>
          </a:p>
        </p:txBody>
      </p:sp>
      <p:sp>
        <p:nvSpPr>
          <p:cNvPr id="37935" name="TextBox 18"/>
          <p:cNvSpPr txBox="1">
            <a:spLocks noChangeArrowheads="1"/>
          </p:cNvSpPr>
          <p:nvPr/>
        </p:nvSpPr>
        <p:spPr bwMode="auto">
          <a:xfrm>
            <a:off x="533400" y="2438400"/>
            <a:ext cx="1524000" cy="461963"/>
          </a:xfrm>
          <a:prstGeom prst="rect">
            <a:avLst/>
          </a:prstGeom>
          <a:noFill/>
          <a:ln w="9525">
            <a:noFill/>
            <a:miter lim="800000"/>
            <a:headEnd/>
            <a:tailEnd/>
          </a:ln>
        </p:spPr>
        <p:txBody>
          <a:bodyPr>
            <a:spAutoFit/>
          </a:bodyPr>
          <a:lstStyle/>
          <a:p>
            <a:r>
              <a:rPr lang="en-US"/>
              <a:t>frequency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ea typeface="ＭＳ Ｐゴシック" pitchFamily="-106" charset="-128"/>
              </a:rPr>
              <a:t>The circle doesn’t exactly close</a:t>
            </a:r>
          </a:p>
        </p:txBody>
      </p:sp>
      <p:sp>
        <p:nvSpPr>
          <p:cNvPr id="39939" name="Rectangle 3"/>
          <p:cNvSpPr>
            <a:spLocks noGrp="1" noChangeArrowheads="1"/>
          </p:cNvSpPr>
          <p:nvPr>
            <p:ph type="body" idx="1"/>
          </p:nvPr>
        </p:nvSpPr>
        <p:spPr/>
        <p:txBody>
          <a:bodyPr/>
          <a:lstStyle/>
          <a:p>
            <a:pPr marL="0" indent="0" eaLnBrk="1" hangingPunct="1">
              <a:buFontTx/>
              <a:buNone/>
            </a:pPr>
            <a:r>
              <a:rPr lang="en-US" sz="2800" smtClean="0">
                <a:ea typeface="ＭＳ Ｐゴシック" pitchFamily="-106" charset="-128"/>
              </a:rPr>
              <a:t>What happens if you go up by a fifth 12 times?   The circle of fifths leads us to expect that we will get back to the same note.</a:t>
            </a:r>
          </a:p>
          <a:p>
            <a:pPr marL="0" indent="0" eaLnBrk="1" hangingPunct="1">
              <a:buFontTx/>
              <a:buNone/>
            </a:pPr>
            <a:r>
              <a:rPr lang="en-US" sz="2800" smtClean="0">
                <a:ea typeface="ＭＳ Ｐゴシック" pitchFamily="-106" charset="-128"/>
              </a:rPr>
              <a:t>       (3/2)</a:t>
            </a:r>
            <a:r>
              <a:rPr lang="en-US" sz="2800" baseline="30000" smtClean="0">
                <a:ea typeface="ＭＳ Ｐゴシック" pitchFamily="-106" charset="-128"/>
              </a:rPr>
              <a:t>12</a:t>
            </a:r>
            <a:r>
              <a:rPr lang="en-US" sz="2800" b="1" smtClean="0">
                <a:ea typeface="ＭＳ Ｐゴシック" pitchFamily="-106" charset="-128"/>
              </a:rPr>
              <a:t>=</a:t>
            </a:r>
            <a:r>
              <a:rPr lang="en-US" sz="2800" smtClean="0">
                <a:ea typeface="ＭＳ Ｐゴシック" pitchFamily="-106" charset="-128"/>
              </a:rPr>
              <a:t>129.746337890625 </a:t>
            </a:r>
          </a:p>
          <a:p>
            <a:pPr marL="0" indent="0" eaLnBrk="1" hangingPunct="1">
              <a:buFontTx/>
              <a:buNone/>
            </a:pPr>
            <a:r>
              <a:rPr lang="en-US" sz="2800" smtClean="0">
                <a:ea typeface="ＭＳ Ｐゴシック" pitchFamily="-106" charset="-128"/>
              </a:rPr>
              <a:t>An octave is 2 times the base frequency</a:t>
            </a:r>
          </a:p>
          <a:p>
            <a:pPr marL="0" indent="0" eaLnBrk="1" hangingPunct="1">
              <a:buFontTx/>
              <a:buNone/>
            </a:pPr>
            <a:r>
              <a:rPr lang="en-US" sz="2800" smtClean="0">
                <a:ea typeface="ＭＳ Ｐゴシック" pitchFamily="-106" charset="-128"/>
              </a:rPr>
              <a:t>7 octaves above is 2</a:t>
            </a:r>
            <a:r>
              <a:rPr lang="en-US" sz="2800" baseline="30000" smtClean="0">
                <a:ea typeface="ＭＳ Ｐゴシック" pitchFamily="-106" charset="-128"/>
              </a:rPr>
              <a:t>7</a:t>
            </a:r>
            <a:r>
              <a:rPr lang="en-US" sz="2800" smtClean="0">
                <a:ea typeface="ＭＳ Ｐゴシック" pitchFamily="-106" charset="-128"/>
              </a:rPr>
              <a:t> times the base frequency. </a:t>
            </a:r>
          </a:p>
          <a:p>
            <a:pPr marL="0" indent="0" eaLnBrk="1" hangingPunct="1">
              <a:buFontTx/>
              <a:buNone/>
            </a:pPr>
            <a:r>
              <a:rPr lang="en-US" sz="2800" smtClean="0">
                <a:ea typeface="ＭＳ Ｐゴシック" pitchFamily="-106" charset="-128"/>
              </a:rPr>
              <a:t>        2</a:t>
            </a:r>
            <a:r>
              <a:rPr lang="en-US" sz="2800" baseline="30000" smtClean="0">
                <a:ea typeface="ＭＳ Ｐゴシック" pitchFamily="-106" charset="-128"/>
              </a:rPr>
              <a:t>7</a:t>
            </a:r>
            <a:r>
              <a:rPr lang="en-US" sz="2800" smtClean="0">
                <a:ea typeface="ＭＳ Ｐゴシック" pitchFamily="-106" charset="-128"/>
              </a:rPr>
              <a:t>=128.0000</a:t>
            </a:r>
          </a:p>
          <a:p>
            <a:pPr marL="0" indent="0" eaLnBrk="1" hangingPunct="1">
              <a:buFontTx/>
              <a:buNone/>
            </a:pPr>
            <a:r>
              <a:rPr lang="en-US" sz="2800" smtClean="0">
                <a:ea typeface="ＭＳ Ｐゴシック" pitchFamily="-106" charset="-128"/>
              </a:rPr>
              <a:t>However  2</a:t>
            </a:r>
            <a:r>
              <a:rPr lang="en-US" sz="2800" baseline="30000" smtClean="0">
                <a:ea typeface="ＭＳ Ｐゴシック" pitchFamily="-106" charset="-128"/>
              </a:rPr>
              <a:t>7</a:t>
            </a:r>
            <a:r>
              <a:rPr lang="en-US" b="1" smtClean="0">
                <a:ea typeface="ＭＳ Ｐゴシック" pitchFamily="-106" charset="-128"/>
                <a:cs typeface="Times New Roman" pitchFamily="-106" charset="0"/>
              </a:rPr>
              <a:t>≠</a:t>
            </a:r>
            <a:r>
              <a:rPr lang="en-US" sz="2800" smtClean="0">
                <a:ea typeface="ＭＳ Ｐゴシック" pitchFamily="-106" charset="-128"/>
              </a:rPr>
              <a:t> (3/2)</a:t>
            </a:r>
            <a:r>
              <a:rPr lang="en-US" sz="2800" baseline="30000" smtClean="0">
                <a:ea typeface="ＭＳ Ｐゴシック" pitchFamily="-106" charset="-128"/>
              </a:rPr>
              <a:t>12</a:t>
            </a:r>
            <a:endParaRPr lang="en-US" sz="2800" smtClean="0">
              <a:ea typeface="ＭＳ Ｐゴシック" pitchFamily="-106" charset="-128"/>
            </a:endParaRPr>
          </a:p>
          <a:p>
            <a:pPr marL="0" indent="0" eaLnBrk="1" hangingPunct="1"/>
            <a:endParaRPr lang="en-US" sz="2800" smtClean="0">
              <a:ea typeface="ＭＳ Ｐゴシック" pitchFamily="-106"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ea typeface="ＭＳ Ｐゴシック" pitchFamily="-106" charset="-128"/>
              </a:rPr>
              <a:t>Getting all the notes</a:t>
            </a:r>
          </a:p>
        </p:txBody>
      </p:sp>
      <p:pic>
        <p:nvPicPr>
          <p:cNvPr id="41987" name="Picture 3" descr="pyth"/>
          <p:cNvPicPr>
            <a:picLocks noGrp="1" noChangeAspect="1" noChangeArrowheads="1"/>
          </p:cNvPicPr>
          <p:nvPr>
            <p:ph idx="1"/>
          </p:nvPr>
        </p:nvPicPr>
        <p:blipFill>
          <a:blip r:embed="rId3"/>
          <a:srcRect r="18225" b="25763"/>
          <a:stretch>
            <a:fillRect/>
          </a:stretch>
        </p:blipFill>
        <p:spPr>
          <a:xfrm>
            <a:off x="6350" y="1828800"/>
            <a:ext cx="8604250" cy="2433638"/>
          </a:xfrm>
          <a:noFill/>
        </p:spPr>
      </p:pic>
      <p:sp>
        <p:nvSpPr>
          <p:cNvPr id="41988" name="Text Box 4"/>
          <p:cNvSpPr txBox="1">
            <a:spLocks noChangeArrowheads="1"/>
          </p:cNvSpPr>
          <p:nvPr/>
        </p:nvSpPr>
        <p:spPr bwMode="auto">
          <a:xfrm>
            <a:off x="1371600" y="4419600"/>
            <a:ext cx="6629400" cy="1587500"/>
          </a:xfrm>
          <a:prstGeom prst="rect">
            <a:avLst/>
          </a:prstGeom>
          <a:noFill/>
          <a:ln w="9525">
            <a:noFill/>
            <a:miter lim="800000"/>
            <a:headEnd/>
            <a:tailEnd/>
          </a:ln>
        </p:spPr>
        <p:txBody>
          <a:bodyPr>
            <a:spAutoFit/>
          </a:bodyPr>
          <a:lstStyle/>
          <a:p>
            <a:pPr>
              <a:spcBef>
                <a:spcPct val="50000"/>
              </a:spcBef>
            </a:pPr>
            <a:r>
              <a:rPr lang="en-US" sz="2800"/>
              <a:t>One fifth has to be bad.  The Wolf fifth.</a:t>
            </a:r>
          </a:p>
          <a:p>
            <a:pPr>
              <a:spcBef>
                <a:spcPct val="50000"/>
              </a:spcBef>
            </a:pPr>
            <a:r>
              <a:rPr lang="en-US" sz="2800"/>
              <a:t>So the subdominant chords can be played the bad fifth is placed between C</a:t>
            </a:r>
            <a:r>
              <a:rPr lang="en-US" sz="2800">
                <a:cs typeface="Times New Roman" pitchFamily="-106" charset="0"/>
              </a:rPr>
              <a:t># and A</a:t>
            </a:r>
          </a:p>
        </p:txBody>
      </p:sp>
      <p:pic>
        <p:nvPicPr>
          <p:cNvPr id="41989" name="Picture 6" descr="Screen shot 2010-10-03 at 11.48.42 AM.png"/>
          <p:cNvPicPr>
            <a:picLocks noChangeAspect="1"/>
          </p:cNvPicPr>
          <p:nvPr/>
        </p:nvPicPr>
        <p:blipFill>
          <a:blip r:embed="rId4"/>
          <a:srcRect l="17561" r="17561"/>
          <a:stretch>
            <a:fillRect/>
          </a:stretch>
        </p:blipFill>
        <p:spPr bwMode="auto">
          <a:xfrm>
            <a:off x="6721475" y="5486400"/>
            <a:ext cx="336550" cy="5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3" descr="CircleLarge"/>
          <p:cNvPicPr>
            <a:picLocks noGrp="1" noChangeAspect="1" noChangeArrowheads="1"/>
          </p:cNvPicPr>
          <p:nvPr>
            <p:ph idx="1"/>
          </p:nvPr>
        </p:nvPicPr>
        <p:blipFill>
          <a:blip r:embed="rId3"/>
          <a:srcRect t="27429"/>
          <a:stretch>
            <a:fillRect/>
          </a:stretch>
        </p:blipFill>
        <p:spPr>
          <a:xfrm>
            <a:off x="762000" y="1600200"/>
            <a:ext cx="4876800" cy="4814888"/>
          </a:xfrm>
          <a:noFill/>
        </p:spPr>
      </p:pic>
      <p:sp>
        <p:nvSpPr>
          <p:cNvPr id="44035" name="Rectangle 14"/>
          <p:cNvSpPr>
            <a:spLocks noGrp="1" noChangeArrowheads="1"/>
          </p:cNvSpPr>
          <p:nvPr>
            <p:ph type="title"/>
          </p:nvPr>
        </p:nvSpPr>
        <p:spPr>
          <a:xfrm>
            <a:off x="685800" y="609600"/>
            <a:ext cx="5334000" cy="1143000"/>
          </a:xfrm>
        </p:spPr>
        <p:txBody>
          <a:bodyPr/>
          <a:lstStyle/>
          <a:p>
            <a:pPr eaLnBrk="1" hangingPunct="1"/>
            <a:r>
              <a:rPr lang="en-US" smtClean="0">
                <a:solidFill>
                  <a:schemeClr val="bg1"/>
                </a:solidFill>
                <a:ea typeface="ＭＳ Ｐゴシック" pitchFamily="-106" charset="-128"/>
              </a:rPr>
              <a:t>Circle of fifths</a:t>
            </a:r>
          </a:p>
        </p:txBody>
      </p:sp>
      <p:sp>
        <p:nvSpPr>
          <p:cNvPr id="44036" name="Text Box 16"/>
          <p:cNvSpPr txBox="1">
            <a:spLocks noChangeArrowheads="1"/>
          </p:cNvSpPr>
          <p:nvPr/>
        </p:nvSpPr>
        <p:spPr bwMode="auto">
          <a:xfrm>
            <a:off x="5715000" y="1905000"/>
            <a:ext cx="2438400" cy="4291013"/>
          </a:xfrm>
          <a:prstGeom prst="rect">
            <a:avLst/>
          </a:prstGeom>
          <a:noFill/>
          <a:ln w="9525">
            <a:noFill/>
            <a:miter lim="800000"/>
            <a:headEnd/>
            <a:tailEnd/>
          </a:ln>
        </p:spPr>
        <p:txBody>
          <a:bodyPr>
            <a:spAutoFit/>
          </a:bodyPr>
          <a:lstStyle/>
          <a:p>
            <a:pPr>
              <a:spcBef>
                <a:spcPct val="50000"/>
              </a:spcBef>
            </a:pPr>
            <a:r>
              <a:rPr lang="en-US">
                <a:solidFill>
                  <a:srgbClr val="FF9933"/>
                </a:solidFill>
              </a:rPr>
              <a:t>Guides harmonic structure and key signatures for baroque, romantic and much folk music.</a:t>
            </a:r>
          </a:p>
          <a:p>
            <a:pPr>
              <a:spcBef>
                <a:spcPct val="50000"/>
              </a:spcBef>
            </a:pPr>
            <a:r>
              <a:rPr lang="en-US">
                <a:solidFill>
                  <a:srgbClr val="FF9933"/>
                </a:solidFill>
              </a:rPr>
              <a:t>Keeping chords in tune in one key is sufficient for much of baroque and folk music.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13" descr="CircleLarge"/>
          <p:cNvPicPr>
            <a:picLocks noGrp="1" noChangeAspect="1" noChangeArrowheads="1"/>
          </p:cNvPicPr>
          <p:nvPr>
            <p:ph idx="1"/>
          </p:nvPr>
        </p:nvPicPr>
        <p:blipFill>
          <a:blip r:embed="rId3"/>
          <a:srcRect t="27429"/>
          <a:stretch>
            <a:fillRect/>
          </a:stretch>
        </p:blipFill>
        <p:spPr>
          <a:xfrm>
            <a:off x="762000" y="1600200"/>
            <a:ext cx="4876800" cy="4814888"/>
          </a:xfrm>
          <a:noFill/>
        </p:spPr>
      </p:pic>
      <p:sp>
        <p:nvSpPr>
          <p:cNvPr id="46083" name="Rectangle 14"/>
          <p:cNvSpPr>
            <a:spLocks noGrp="1" noChangeArrowheads="1"/>
          </p:cNvSpPr>
          <p:nvPr>
            <p:ph type="title"/>
          </p:nvPr>
        </p:nvSpPr>
        <p:spPr>
          <a:xfrm>
            <a:off x="685800" y="609600"/>
            <a:ext cx="5334000" cy="1143000"/>
          </a:xfrm>
        </p:spPr>
        <p:txBody>
          <a:bodyPr/>
          <a:lstStyle/>
          <a:p>
            <a:pPr eaLnBrk="1" hangingPunct="1"/>
            <a:r>
              <a:rPr lang="en-US" smtClean="0">
                <a:solidFill>
                  <a:schemeClr val="bg1"/>
                </a:solidFill>
                <a:ea typeface="ＭＳ Ｐゴシック" pitchFamily="-106" charset="-128"/>
              </a:rPr>
              <a:t>Equivalency over the octave</a:t>
            </a:r>
          </a:p>
        </p:txBody>
      </p:sp>
      <p:sp>
        <p:nvSpPr>
          <p:cNvPr id="46084" name="Text Box 16"/>
          <p:cNvSpPr txBox="1">
            <a:spLocks noChangeArrowheads="1"/>
          </p:cNvSpPr>
          <p:nvPr/>
        </p:nvSpPr>
        <p:spPr bwMode="auto">
          <a:xfrm>
            <a:off x="5486400" y="1066800"/>
            <a:ext cx="3048000" cy="4894263"/>
          </a:xfrm>
          <a:prstGeom prst="rect">
            <a:avLst/>
          </a:prstGeom>
          <a:noFill/>
          <a:ln w="9525">
            <a:noFill/>
            <a:miter lim="800000"/>
            <a:headEnd/>
            <a:tailEnd/>
          </a:ln>
        </p:spPr>
        <p:txBody>
          <a:bodyPr>
            <a:spAutoFit/>
          </a:bodyPr>
          <a:lstStyle/>
          <a:p>
            <a:pPr>
              <a:spcBef>
                <a:spcPct val="50000"/>
              </a:spcBef>
            </a:pPr>
            <a:r>
              <a:rPr lang="en-US" dirty="0">
                <a:solidFill>
                  <a:srgbClr val="FF9933"/>
                </a:solidFill>
              </a:rPr>
              <a:t>We associate notes an octave apart as the same note</a:t>
            </a:r>
          </a:p>
          <a:p>
            <a:pPr>
              <a:spcBef>
                <a:spcPct val="50000"/>
              </a:spcBef>
            </a:pPr>
            <a:r>
              <a:rPr lang="en-US" dirty="0">
                <a:solidFill>
                  <a:srgbClr val="FF9933"/>
                </a:solidFill>
              </a:rPr>
              <a:t>It is difficult to determine the octave of a note.  Some people sing an octave off by mistake.</a:t>
            </a:r>
          </a:p>
          <a:p>
            <a:pPr>
              <a:spcBef>
                <a:spcPct val="50000"/>
              </a:spcBef>
            </a:pPr>
            <a:r>
              <a:rPr lang="en-US" dirty="0">
                <a:solidFill>
                  <a:srgbClr val="FF9933"/>
                </a:solidFill>
              </a:rPr>
              <a:t>Other animals (birds) </a:t>
            </a:r>
            <a:r>
              <a:rPr lang="en-US" dirty="0" smtClean="0">
                <a:solidFill>
                  <a:srgbClr val="FF9933"/>
                </a:solidFill>
              </a:rPr>
              <a:t>will </a:t>
            </a:r>
            <a:r>
              <a:rPr lang="en-US" dirty="0">
                <a:solidFill>
                  <a:srgbClr val="FF9933"/>
                </a:solidFill>
              </a:rPr>
              <a:t>not recognize songs played in a different octave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008E"/>
        </a:solidFill>
        <a:effectLst/>
      </p:bgPr>
    </p:bg>
    <p:spTree>
      <p:nvGrpSpPr>
        <p:cNvPr id="1" name=""/>
        <p:cNvGrpSpPr/>
        <p:nvPr/>
      </p:nvGrpSpPr>
      <p:grpSpPr>
        <a:xfrm>
          <a:off x="0" y="0"/>
          <a:ext cx="0" cy="0"/>
          <a:chOff x="0" y="0"/>
          <a:chExt cx="0" cy="0"/>
        </a:xfrm>
      </p:grpSpPr>
      <p:pic>
        <p:nvPicPr>
          <p:cNvPr id="48130" name="Picture 2" descr="Screen Shot 2014-09-16 at 12.29.27 PM.png"/>
          <p:cNvPicPr>
            <a:picLocks noChangeAspect="1"/>
          </p:cNvPicPr>
          <p:nvPr/>
        </p:nvPicPr>
        <p:blipFill>
          <a:blip r:embed="rId3"/>
          <a:srcRect/>
          <a:stretch>
            <a:fillRect/>
          </a:stretch>
        </p:blipFill>
        <p:spPr bwMode="auto">
          <a:xfrm>
            <a:off x="762000" y="1028700"/>
            <a:ext cx="6197600" cy="4838700"/>
          </a:xfrm>
          <a:prstGeom prst="rect">
            <a:avLst/>
          </a:prstGeom>
          <a:noFill/>
          <a:ln w="9525">
            <a:noFill/>
            <a:miter lim="800000"/>
            <a:headEnd/>
            <a:tailEnd/>
          </a:ln>
        </p:spPr>
      </p:pic>
      <p:sp>
        <p:nvSpPr>
          <p:cNvPr id="48131" name="TextBox 3"/>
          <p:cNvSpPr txBox="1">
            <a:spLocks noChangeArrowheads="1"/>
          </p:cNvSpPr>
          <p:nvPr/>
        </p:nvSpPr>
        <p:spPr bwMode="auto">
          <a:xfrm>
            <a:off x="1143000" y="5867400"/>
            <a:ext cx="4876800" cy="461963"/>
          </a:xfrm>
          <a:prstGeom prst="rect">
            <a:avLst/>
          </a:prstGeom>
          <a:noFill/>
          <a:ln w="9525">
            <a:noFill/>
            <a:miter lim="800000"/>
            <a:headEnd/>
            <a:tailEnd/>
          </a:ln>
        </p:spPr>
        <p:txBody>
          <a:bodyPr>
            <a:spAutoFit/>
          </a:bodyPr>
          <a:lstStyle/>
          <a:p>
            <a:r>
              <a:rPr lang="en-US">
                <a:solidFill>
                  <a:srgbClr val="FFFFFF"/>
                </a:solidFill>
              </a:rPr>
              <a:t>plucked is a major chord</a:t>
            </a:r>
          </a:p>
        </p:txBody>
      </p:sp>
      <p:sp>
        <p:nvSpPr>
          <p:cNvPr id="48132" name="TextBox 4"/>
          <p:cNvSpPr txBox="1">
            <a:spLocks noChangeArrowheads="1"/>
          </p:cNvSpPr>
          <p:nvPr/>
        </p:nvSpPr>
        <p:spPr bwMode="auto">
          <a:xfrm>
            <a:off x="2209800" y="1219200"/>
            <a:ext cx="1219200" cy="461963"/>
          </a:xfrm>
          <a:prstGeom prst="rect">
            <a:avLst/>
          </a:prstGeom>
          <a:noFill/>
          <a:ln w="9525">
            <a:noFill/>
            <a:miter lim="800000"/>
            <a:headEnd/>
            <a:tailEnd/>
          </a:ln>
        </p:spPr>
        <p:txBody>
          <a:bodyPr>
            <a:spAutoFit/>
          </a:bodyPr>
          <a:lstStyle/>
          <a:p>
            <a:r>
              <a:rPr lang="en-US">
                <a:solidFill>
                  <a:schemeClr val="bg1"/>
                </a:solidFill>
              </a:rPr>
              <a:t>2 x 2/3</a:t>
            </a:r>
          </a:p>
        </p:txBody>
      </p:sp>
      <p:cxnSp>
        <p:nvCxnSpPr>
          <p:cNvPr id="7" name="Straight Arrow Connector 6"/>
          <p:cNvCxnSpPr>
            <a:cxnSpLocks noChangeShapeType="1"/>
          </p:cNvCxnSpPr>
          <p:nvPr/>
        </p:nvCxnSpPr>
        <p:spPr bwMode="auto">
          <a:xfrm rot="16200000" flipH="1">
            <a:off x="2705100" y="1866900"/>
            <a:ext cx="533400" cy="30480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48134" name="TextBox 9"/>
          <p:cNvSpPr txBox="1">
            <a:spLocks noChangeArrowheads="1"/>
          </p:cNvSpPr>
          <p:nvPr/>
        </p:nvSpPr>
        <p:spPr bwMode="auto">
          <a:xfrm>
            <a:off x="533400" y="1143000"/>
            <a:ext cx="1752600" cy="830263"/>
          </a:xfrm>
          <a:prstGeom prst="rect">
            <a:avLst/>
          </a:prstGeom>
          <a:noFill/>
          <a:ln w="9525">
            <a:noFill/>
            <a:miter lim="800000"/>
            <a:headEnd/>
            <a:tailEnd/>
          </a:ln>
        </p:spPr>
        <p:txBody>
          <a:bodyPr>
            <a:spAutoFit/>
          </a:bodyPr>
          <a:lstStyle/>
          <a:p>
            <a:r>
              <a:rPr lang="en-US">
                <a:solidFill>
                  <a:srgbClr val="FFFFFF"/>
                </a:solidFill>
              </a:rPr>
              <a:t>fifth of long </a:t>
            </a:r>
          </a:p>
          <a:p>
            <a:r>
              <a:rPr lang="en-US">
                <a:solidFill>
                  <a:srgbClr val="FFFFFF"/>
                </a:solidFill>
              </a:rPr>
              <a:t>string</a:t>
            </a:r>
          </a:p>
        </p:txBody>
      </p:sp>
      <p:sp>
        <p:nvSpPr>
          <p:cNvPr id="48135" name="TextBox 10"/>
          <p:cNvSpPr txBox="1">
            <a:spLocks noChangeArrowheads="1"/>
          </p:cNvSpPr>
          <p:nvPr/>
        </p:nvSpPr>
        <p:spPr bwMode="auto">
          <a:xfrm>
            <a:off x="3581400" y="1143000"/>
            <a:ext cx="1219200" cy="461963"/>
          </a:xfrm>
          <a:prstGeom prst="rect">
            <a:avLst/>
          </a:prstGeom>
          <a:noFill/>
          <a:ln w="9525">
            <a:noFill/>
            <a:miter lim="800000"/>
            <a:headEnd/>
            <a:tailEnd/>
          </a:ln>
        </p:spPr>
        <p:txBody>
          <a:bodyPr>
            <a:spAutoFit/>
          </a:bodyPr>
          <a:lstStyle/>
          <a:p>
            <a:r>
              <a:rPr lang="en-US">
                <a:solidFill>
                  <a:schemeClr val="bg1"/>
                </a:solidFill>
              </a:rPr>
              <a:t>2 x 4/5</a:t>
            </a:r>
          </a:p>
        </p:txBody>
      </p:sp>
      <p:cxnSp>
        <p:nvCxnSpPr>
          <p:cNvPr id="12" name="Straight Arrow Connector 11"/>
          <p:cNvCxnSpPr>
            <a:cxnSpLocks noChangeShapeType="1"/>
            <a:stCxn id="48135" idx="2"/>
          </p:cNvCxnSpPr>
          <p:nvPr/>
        </p:nvCxnSpPr>
        <p:spPr bwMode="auto">
          <a:xfrm rot="16200000" flipH="1">
            <a:off x="4040981" y="1754982"/>
            <a:ext cx="300037"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48137" name="TextBox 13"/>
          <p:cNvSpPr txBox="1">
            <a:spLocks noChangeArrowheads="1"/>
          </p:cNvSpPr>
          <p:nvPr/>
        </p:nvSpPr>
        <p:spPr bwMode="auto">
          <a:xfrm>
            <a:off x="3657600" y="609600"/>
            <a:ext cx="4724400" cy="461963"/>
          </a:xfrm>
          <a:prstGeom prst="rect">
            <a:avLst/>
          </a:prstGeom>
          <a:noFill/>
          <a:ln w="9525">
            <a:noFill/>
            <a:miter lim="800000"/>
            <a:headEnd/>
            <a:tailEnd/>
          </a:ln>
        </p:spPr>
        <p:txBody>
          <a:bodyPr>
            <a:spAutoFit/>
          </a:bodyPr>
          <a:lstStyle/>
          <a:p>
            <a:r>
              <a:rPr lang="en-US">
                <a:solidFill>
                  <a:srgbClr val="FFFFFF"/>
                </a:solidFill>
              </a:rPr>
              <a:t>third of longest string</a:t>
            </a:r>
          </a:p>
        </p:txBody>
      </p:sp>
      <p:sp>
        <p:nvSpPr>
          <p:cNvPr id="48138" name="TextBox 16"/>
          <p:cNvSpPr txBox="1">
            <a:spLocks noChangeArrowheads="1"/>
          </p:cNvSpPr>
          <p:nvPr/>
        </p:nvSpPr>
        <p:spPr bwMode="auto">
          <a:xfrm>
            <a:off x="6705600" y="1828800"/>
            <a:ext cx="2057400" cy="2308225"/>
          </a:xfrm>
          <a:prstGeom prst="rect">
            <a:avLst/>
          </a:prstGeom>
          <a:noFill/>
          <a:ln w="9525">
            <a:noFill/>
            <a:miter lim="800000"/>
            <a:headEnd/>
            <a:tailEnd/>
          </a:ln>
        </p:spPr>
        <p:txBody>
          <a:bodyPr>
            <a:spAutoFit/>
          </a:bodyPr>
          <a:lstStyle/>
          <a:p>
            <a:r>
              <a:rPr lang="en-US">
                <a:solidFill>
                  <a:srgbClr val="CCFFCC"/>
                </a:solidFill>
              </a:rPr>
              <a:t>Pythagorean third: </a:t>
            </a:r>
          </a:p>
          <a:p>
            <a:r>
              <a:rPr lang="en-US">
                <a:solidFill>
                  <a:srgbClr val="CCFFCC"/>
                </a:solidFill>
              </a:rPr>
              <a:t>In frequency 3</a:t>
            </a:r>
            <a:r>
              <a:rPr lang="en-US" baseline="30000">
                <a:solidFill>
                  <a:srgbClr val="CCFFCC"/>
                </a:solidFill>
              </a:rPr>
              <a:t>4</a:t>
            </a:r>
            <a:r>
              <a:rPr lang="en-US">
                <a:solidFill>
                  <a:srgbClr val="CCFFCC"/>
                </a:solidFill>
              </a:rPr>
              <a:t>/2</a:t>
            </a:r>
            <a:r>
              <a:rPr lang="en-US" baseline="30000">
                <a:solidFill>
                  <a:srgbClr val="CCFFCC"/>
                </a:solidFill>
              </a:rPr>
              <a:t>6</a:t>
            </a:r>
            <a:r>
              <a:rPr lang="en-US">
                <a:solidFill>
                  <a:srgbClr val="CCFFCC"/>
                </a:solidFill>
              </a:rPr>
              <a:t> </a:t>
            </a:r>
          </a:p>
          <a:p>
            <a:r>
              <a:rPr lang="en-US">
                <a:solidFill>
                  <a:srgbClr val="CCFFCC"/>
                </a:solidFill>
              </a:rPr>
              <a:t>In length</a:t>
            </a:r>
          </a:p>
          <a:p>
            <a:r>
              <a:rPr lang="en-US">
                <a:solidFill>
                  <a:srgbClr val="CCFFCC"/>
                </a:solidFill>
              </a:rPr>
              <a:t>2x 2</a:t>
            </a:r>
            <a:r>
              <a:rPr lang="en-US" baseline="30000">
                <a:solidFill>
                  <a:srgbClr val="CCFFCC"/>
                </a:solidFill>
              </a:rPr>
              <a:t>6</a:t>
            </a:r>
            <a:r>
              <a:rPr lang="en-US">
                <a:solidFill>
                  <a:srgbClr val="CCFFCC"/>
                </a:solidFill>
              </a:rPr>
              <a:t> /3</a:t>
            </a:r>
            <a:r>
              <a:rPr lang="en-US" baseline="30000">
                <a:solidFill>
                  <a:srgbClr val="CCFFCC"/>
                </a:solidFill>
              </a:rPr>
              <a:t>4</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ea typeface="ＭＳ Ｐゴシック" pitchFamily="-106" charset="-128"/>
              </a:rPr>
              <a:t>Perfect fifths and thirds</a:t>
            </a:r>
          </a:p>
        </p:txBody>
      </p:sp>
      <p:sp>
        <p:nvSpPr>
          <p:cNvPr id="50179" name="Rectangle 3"/>
          <p:cNvSpPr>
            <a:spLocks noGrp="1" noChangeArrowheads="1"/>
          </p:cNvSpPr>
          <p:nvPr>
            <p:ph type="body" idx="1"/>
          </p:nvPr>
        </p:nvSpPr>
        <p:spPr/>
        <p:txBody>
          <a:bodyPr/>
          <a:lstStyle/>
          <a:p>
            <a:pPr eaLnBrk="1" hangingPunct="1">
              <a:lnSpc>
                <a:spcPct val="80000"/>
              </a:lnSpc>
              <a:buFontTx/>
              <a:buNone/>
            </a:pPr>
            <a:r>
              <a:rPr lang="en-US" sz="2800" smtClean="0">
                <a:ea typeface="ＭＳ Ｐゴシック" pitchFamily="-106" charset="-128"/>
              </a:rPr>
              <a:t>What’s so perfect about the perfect fifth?</a:t>
            </a:r>
          </a:p>
          <a:p>
            <a:pPr eaLnBrk="1" hangingPunct="1">
              <a:lnSpc>
                <a:spcPct val="80000"/>
              </a:lnSpc>
            </a:pPr>
            <a:r>
              <a:rPr lang="en-US" sz="2800" smtClean="0">
                <a:ea typeface="ＭＳ Ｐゴシック" pitchFamily="-106" charset="-128"/>
              </a:rPr>
              <a:t>We started with a </a:t>
            </a:r>
            <a:r>
              <a:rPr lang="en-US" sz="2800" b="1" smtClean="0">
                <a:ea typeface="ＭＳ Ｐゴシック" pitchFamily="-106" charset="-128"/>
              </a:rPr>
              <a:t>harmonic</a:t>
            </a:r>
            <a:r>
              <a:rPr lang="en-US" sz="2800" smtClean="0">
                <a:ea typeface="ＭＳ Ｐゴシック" pitchFamily="-106" charset="-128"/>
              </a:rPr>
              <a:t>  3</a:t>
            </a:r>
            <a:r>
              <a:rPr lang="en-US" sz="2800" i="1" smtClean="0">
                <a:ea typeface="ＭＳ Ｐゴシック" pitchFamily="-106" charset="-128"/>
              </a:rPr>
              <a:t>f </a:t>
            </a:r>
            <a:r>
              <a:rPr lang="en-US" sz="2800" smtClean="0">
                <a:ea typeface="ＭＳ Ｐゴシック" pitchFamily="-106" charset="-128"/>
              </a:rPr>
              <a:t>and then took it down an octave to 3</a:t>
            </a:r>
            <a:r>
              <a:rPr lang="en-US" sz="2800" i="1" smtClean="0">
                <a:ea typeface="ＭＳ Ｐゴシック" pitchFamily="-106" charset="-128"/>
              </a:rPr>
              <a:t>f</a:t>
            </a:r>
            <a:r>
              <a:rPr lang="en-US" sz="2800" smtClean="0">
                <a:ea typeface="ＭＳ Ｐゴシック" pitchFamily="-106" charset="-128"/>
              </a:rPr>
              <a:t>/2     Frequency ratio 1:3/2</a:t>
            </a:r>
          </a:p>
          <a:p>
            <a:pPr eaLnBrk="1" hangingPunct="1">
              <a:lnSpc>
                <a:spcPct val="80000"/>
              </a:lnSpc>
              <a:buFontTx/>
              <a:buNone/>
            </a:pPr>
            <a:r>
              <a:rPr lang="en-US" sz="2800" smtClean="0">
                <a:ea typeface="ＭＳ Ｐゴシック" pitchFamily="-106" charset="-128"/>
              </a:rPr>
              <a:t>Is the Pythagorean third perfect?</a:t>
            </a:r>
          </a:p>
          <a:p>
            <a:pPr eaLnBrk="1" hangingPunct="1">
              <a:lnSpc>
                <a:spcPct val="80000"/>
              </a:lnSpc>
            </a:pPr>
            <a:r>
              <a:rPr lang="en-US" sz="2800" smtClean="0">
                <a:ea typeface="ＭＳ Ｐゴシック" pitchFamily="-106" charset="-128"/>
              </a:rPr>
              <a:t>Fifth </a:t>
            </a:r>
            <a:r>
              <a:rPr lang="en-US" sz="2800" b="1" smtClean="0">
                <a:ea typeface="ＭＳ Ｐゴシック" pitchFamily="-106" charset="-128"/>
              </a:rPr>
              <a:t>harmonic </a:t>
            </a:r>
            <a:r>
              <a:rPr lang="en-US" sz="2800" smtClean="0">
                <a:ea typeface="ＭＳ Ｐゴシック" pitchFamily="-106" charset="-128"/>
              </a:rPr>
              <a:t>5</a:t>
            </a:r>
            <a:r>
              <a:rPr lang="en-US" sz="2800" i="1" smtClean="0">
                <a:ea typeface="ＭＳ Ｐゴシック" pitchFamily="-106" charset="-128"/>
              </a:rPr>
              <a:t>f</a:t>
            </a:r>
            <a:r>
              <a:rPr lang="en-US" sz="2800" smtClean="0">
                <a:ea typeface="ＭＳ Ｐゴシック" pitchFamily="-106" charset="-128"/>
              </a:rPr>
              <a:t> is 2octaves +a major third</a:t>
            </a:r>
          </a:p>
          <a:p>
            <a:pPr eaLnBrk="1" hangingPunct="1">
              <a:lnSpc>
                <a:spcPct val="80000"/>
              </a:lnSpc>
            </a:pPr>
            <a:r>
              <a:rPr lang="en-US" sz="2800" smtClean="0">
                <a:ea typeface="ＭＳ Ｐゴシック" pitchFamily="-106" charset="-128"/>
              </a:rPr>
              <a:t>Take this down two octaves and we find a major third should be 5</a:t>
            </a:r>
            <a:r>
              <a:rPr lang="en-US" sz="2800" i="1" smtClean="0">
                <a:ea typeface="ＭＳ Ｐゴシック" pitchFamily="-106" charset="-128"/>
              </a:rPr>
              <a:t>f</a:t>
            </a:r>
            <a:r>
              <a:rPr lang="en-US" sz="2800" smtClean="0">
                <a:ea typeface="ＭＳ Ｐゴシック" pitchFamily="-106" charset="-128"/>
              </a:rPr>
              <a:t>/4 = 1.25</a:t>
            </a:r>
            <a:r>
              <a:rPr lang="en-US" sz="2800" i="1" smtClean="0">
                <a:ea typeface="ＭＳ Ｐゴシック" pitchFamily="-106" charset="-128"/>
              </a:rPr>
              <a:t>f</a:t>
            </a:r>
            <a:r>
              <a:rPr lang="en-US" sz="2800" smtClean="0">
                <a:ea typeface="ＭＳ Ｐゴシック" pitchFamily="-106" charset="-128"/>
              </a:rPr>
              <a:t>.   </a:t>
            </a:r>
          </a:p>
          <a:p>
            <a:pPr eaLnBrk="1" hangingPunct="1">
              <a:lnSpc>
                <a:spcPct val="80000"/>
              </a:lnSpc>
              <a:buFontTx/>
              <a:buNone/>
            </a:pPr>
            <a:r>
              <a:rPr lang="en-US" sz="2800" smtClean="0">
                <a:ea typeface="ＭＳ Ｐゴシック" pitchFamily="-106" charset="-128"/>
              </a:rPr>
              <a:t>      Frequency ratio 1:5/4</a:t>
            </a:r>
          </a:p>
          <a:p>
            <a:pPr eaLnBrk="1" hangingPunct="1">
              <a:lnSpc>
                <a:spcPct val="80000"/>
              </a:lnSpc>
            </a:pPr>
            <a:r>
              <a:rPr lang="en-US" sz="2800" smtClean="0">
                <a:ea typeface="ＭＳ Ｐゴシック" pitchFamily="-106" charset="-128"/>
              </a:rPr>
              <a:t>However the Pythagorean major third is 1</a:t>
            </a:r>
            <a:r>
              <a:rPr lang="en-US" sz="2800" smtClean="0">
                <a:ea typeface="ＭＳ Ｐゴシック" pitchFamily="-106" charset="-128"/>
                <a:sym typeface="Wingdings" pitchFamily="-106" charset="2"/>
              </a:rPr>
              <a:t>:(</a:t>
            </a:r>
            <a:r>
              <a:rPr lang="en-US" sz="2800" smtClean="0">
                <a:ea typeface="ＭＳ Ｐゴシック" pitchFamily="-106" charset="-128"/>
              </a:rPr>
              <a:t>3</a:t>
            </a:r>
            <a:r>
              <a:rPr lang="en-US" sz="2800" baseline="30000" smtClean="0">
                <a:ea typeface="ＭＳ Ｐゴシック" pitchFamily="-106" charset="-128"/>
              </a:rPr>
              <a:t>4</a:t>
            </a:r>
            <a:r>
              <a:rPr lang="en-US" sz="2800" smtClean="0">
                <a:ea typeface="ＭＳ Ｐゴシック" pitchFamily="-106" charset="-128"/>
              </a:rPr>
              <a:t>/2</a:t>
            </a:r>
            <a:r>
              <a:rPr lang="en-US" sz="2800" baseline="30000" smtClean="0">
                <a:ea typeface="ＭＳ Ｐゴシック" pitchFamily="-106" charset="-128"/>
              </a:rPr>
              <a:t>6</a:t>
            </a:r>
            <a:r>
              <a:rPr lang="en-US" sz="2800" smtClean="0">
                <a:ea typeface="ＭＳ Ｐゴシック" pitchFamily="-106" charset="-128"/>
              </a:rPr>
              <a:t>)=1.2656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p:txBody>
          <a:bodyPr/>
          <a:lstStyle/>
          <a:p>
            <a:pPr eaLnBrk="1" hangingPunct="1"/>
            <a:r>
              <a:rPr lang="en-US" smtClean="0">
                <a:ea typeface="ＭＳ Ｐゴシック" pitchFamily="-106" charset="-128"/>
              </a:rPr>
              <a:t>What do they sound like?</a:t>
            </a:r>
          </a:p>
        </p:txBody>
      </p:sp>
      <p:sp>
        <p:nvSpPr>
          <p:cNvPr id="52227" name="Text Box 12"/>
          <p:cNvSpPr txBox="1">
            <a:spLocks noChangeArrowheads="1"/>
          </p:cNvSpPr>
          <p:nvPr/>
        </p:nvSpPr>
        <p:spPr bwMode="auto">
          <a:xfrm rot="3425685">
            <a:off x="1939925" y="809626"/>
            <a:ext cx="733425" cy="641350"/>
          </a:xfrm>
          <a:prstGeom prst="rect">
            <a:avLst/>
          </a:prstGeom>
          <a:noFill/>
          <a:ln w="9525">
            <a:noFill/>
            <a:miter lim="800000"/>
            <a:headEnd/>
            <a:tailEnd/>
          </a:ln>
        </p:spPr>
        <p:txBody>
          <a:bodyPr rot="10800000" vert="eaVert">
            <a:spAutoFit/>
          </a:bodyPr>
          <a:lstStyle/>
          <a:p>
            <a:pPr>
              <a:spcBef>
                <a:spcPct val="50000"/>
              </a:spcBef>
            </a:pPr>
            <a:endParaRPr lang="en-US" sz="3600"/>
          </a:p>
        </p:txBody>
      </p:sp>
      <p:sp>
        <p:nvSpPr>
          <p:cNvPr id="52228" name="Text Box 18"/>
          <p:cNvSpPr txBox="1">
            <a:spLocks noChangeArrowheads="1"/>
          </p:cNvSpPr>
          <p:nvPr/>
        </p:nvSpPr>
        <p:spPr bwMode="auto">
          <a:xfrm>
            <a:off x="5410200" y="2514600"/>
            <a:ext cx="3276600" cy="4094163"/>
          </a:xfrm>
          <a:prstGeom prst="rect">
            <a:avLst/>
          </a:prstGeom>
          <a:noFill/>
          <a:ln w="9525">
            <a:noFill/>
            <a:miter lim="800000"/>
            <a:headEnd/>
            <a:tailEnd/>
          </a:ln>
        </p:spPr>
        <p:txBody>
          <a:bodyPr>
            <a:spAutoFit/>
          </a:bodyPr>
          <a:lstStyle/>
          <a:p>
            <a:pPr>
              <a:spcBef>
                <a:spcPct val="50000"/>
              </a:spcBef>
            </a:pPr>
            <a:r>
              <a:rPr lang="en-US" sz="2000" dirty="0"/>
              <a:t>I used the </a:t>
            </a:r>
            <a:r>
              <a:rPr lang="en-US" sz="2000" i="1" dirty="0"/>
              <a:t>generate </a:t>
            </a:r>
            <a:r>
              <a:rPr lang="en-US" sz="2000" dirty="0"/>
              <a:t>tones function in the old Audition</a:t>
            </a:r>
          </a:p>
          <a:p>
            <a:pPr>
              <a:spcBef>
                <a:spcPct val="50000"/>
              </a:spcBef>
            </a:pPr>
            <a:r>
              <a:rPr lang="en-US" sz="2000" dirty="0"/>
              <a:t>Sequence: </a:t>
            </a:r>
          </a:p>
          <a:p>
            <a:pPr>
              <a:spcBef>
                <a:spcPct val="50000"/>
              </a:spcBef>
            </a:pPr>
            <a:r>
              <a:rPr lang="en-US" sz="2000" dirty="0"/>
              <a:t>Sum of 2 </a:t>
            </a:r>
            <a:r>
              <a:rPr lang="en-US" sz="2000" dirty="0" err="1"/>
              <a:t>sines</a:t>
            </a:r>
            <a:r>
              <a:rPr lang="en-US" sz="2000" dirty="0"/>
              <a:t> </a:t>
            </a:r>
            <a:r>
              <a:rPr lang="en-US" sz="2000" dirty="0" smtClean="0"/>
              <a:t>perfect</a:t>
            </a:r>
            <a:r>
              <a:rPr lang="en-US" sz="2000" dirty="0"/>
              <a:t>, interval followed by Pythagorean interval</a:t>
            </a:r>
          </a:p>
          <a:p>
            <a:pPr>
              <a:spcBef>
                <a:spcPct val="50000"/>
              </a:spcBef>
            </a:pPr>
            <a:r>
              <a:rPr lang="en-US" sz="2000" dirty="0"/>
              <a:t>Then sum of 2 sets of 5 harmonics, perfect </a:t>
            </a:r>
            <a:r>
              <a:rPr lang="en-US" sz="2000" dirty="0" smtClean="0"/>
              <a:t>interval </a:t>
            </a:r>
            <a:r>
              <a:rPr lang="en-US" sz="2000" dirty="0"/>
              <a:t>followed by Pythagorean interval</a:t>
            </a:r>
          </a:p>
          <a:p>
            <a:pPr>
              <a:spcBef>
                <a:spcPct val="50000"/>
              </a:spcBef>
            </a:pPr>
            <a:r>
              <a:rPr lang="en-US" sz="2000" dirty="0"/>
              <a:t> </a:t>
            </a:r>
          </a:p>
        </p:txBody>
      </p:sp>
      <p:sp>
        <p:nvSpPr>
          <p:cNvPr id="52229" name="Text Box 19"/>
          <p:cNvSpPr txBox="1">
            <a:spLocks noChangeArrowheads="1"/>
          </p:cNvSpPr>
          <p:nvPr/>
        </p:nvSpPr>
        <p:spPr bwMode="auto">
          <a:xfrm>
            <a:off x="2270125" y="-34925"/>
            <a:ext cx="184150" cy="457200"/>
          </a:xfrm>
          <a:prstGeom prst="rect">
            <a:avLst/>
          </a:prstGeom>
          <a:noFill/>
          <a:ln w="9525">
            <a:noFill/>
            <a:miter lim="800000"/>
            <a:headEnd/>
            <a:tailEnd/>
          </a:ln>
        </p:spPr>
        <p:txBody>
          <a:bodyPr wrap="none">
            <a:spAutoFit/>
          </a:bodyPr>
          <a:lstStyle/>
          <a:p>
            <a:endParaRPr lang="en-US"/>
          </a:p>
        </p:txBody>
      </p:sp>
      <p:sp>
        <p:nvSpPr>
          <p:cNvPr id="52230" name="Text Box 116"/>
          <p:cNvSpPr txBox="1">
            <a:spLocks noChangeArrowheads="1"/>
          </p:cNvSpPr>
          <p:nvPr/>
        </p:nvSpPr>
        <p:spPr bwMode="auto">
          <a:xfrm>
            <a:off x="762000" y="2057400"/>
            <a:ext cx="3962400" cy="3786188"/>
          </a:xfrm>
          <a:prstGeom prst="rect">
            <a:avLst/>
          </a:prstGeom>
          <a:noFill/>
          <a:ln w="9525">
            <a:noFill/>
            <a:miter lim="800000"/>
            <a:headEnd/>
            <a:tailEnd/>
          </a:ln>
        </p:spPr>
        <p:txBody>
          <a:bodyPr>
            <a:spAutoFit/>
          </a:bodyPr>
          <a:lstStyle/>
          <a:p>
            <a:r>
              <a:rPr lang="en-US"/>
              <a:t>Perfect fifth with frequency ratio 1:3/2</a:t>
            </a:r>
          </a:p>
          <a:p>
            <a:r>
              <a:rPr lang="en-US"/>
              <a:t>Wolf fifth      </a:t>
            </a:r>
          </a:p>
          <a:p>
            <a:r>
              <a:rPr lang="en-US"/>
              <a:t>(between C# and A   </a:t>
            </a:r>
            <a:r>
              <a:rPr lang="en-US">
                <a:sym typeface="Euclid Math One" pitchFamily="18" charset="2"/>
              </a:rPr>
              <a:t>) 1:</a:t>
            </a:r>
            <a:r>
              <a:rPr lang="en-US"/>
              <a:t>218/311=1.4798</a:t>
            </a:r>
          </a:p>
          <a:p>
            <a:endParaRPr lang="en-US"/>
          </a:p>
          <a:p>
            <a:r>
              <a:rPr lang="en-US"/>
              <a:t>Perfect third </a:t>
            </a:r>
          </a:p>
          <a:p>
            <a:r>
              <a:rPr lang="en-US"/>
              <a:t>1:5/4</a:t>
            </a:r>
          </a:p>
          <a:p>
            <a:r>
              <a:rPr lang="en-US"/>
              <a:t>Pythagorean third     1:34/26=1.2656</a:t>
            </a:r>
          </a:p>
        </p:txBody>
      </p:sp>
      <p:pic>
        <p:nvPicPr>
          <p:cNvPr id="52231" name="Picture 10" descr="Screen shot 2010-10-03 at 11.48.42 AM.png"/>
          <p:cNvPicPr>
            <a:picLocks noChangeAspect="1"/>
          </p:cNvPicPr>
          <p:nvPr/>
        </p:nvPicPr>
        <p:blipFill>
          <a:blip r:embed="rId5"/>
          <a:srcRect l="35123" r="17561"/>
          <a:stretch>
            <a:fillRect/>
          </a:stretch>
        </p:blipFill>
        <p:spPr bwMode="auto">
          <a:xfrm>
            <a:off x="3192463" y="3175000"/>
            <a:ext cx="246062" cy="508000"/>
          </a:xfrm>
          <a:prstGeom prst="rect">
            <a:avLst/>
          </a:prstGeom>
          <a:noFill/>
          <a:ln w="9525">
            <a:noFill/>
            <a:miter lim="800000"/>
            <a:headEnd/>
            <a:tailEnd/>
          </a:ln>
        </p:spPr>
      </p:pic>
      <p:pic>
        <p:nvPicPr>
          <p:cNvPr id="10" name="fiths.mp3">
            <a:hlinkClick r:id="" action="ppaction://media"/>
          </p:cNvPr>
          <p:cNvPicPr>
            <a:picLocks noRot="1" noChangeAspect="1"/>
          </p:cNvPicPr>
          <p:nvPr>
            <a:audioFile r:link="rId1"/>
          </p:nvPr>
        </p:nvPicPr>
        <p:blipFill>
          <a:blip r:embed="rId6"/>
          <a:srcRect/>
          <a:stretch>
            <a:fillRect/>
          </a:stretch>
        </p:blipFill>
        <p:spPr bwMode="auto">
          <a:xfrm>
            <a:off x="4495800" y="3505200"/>
            <a:ext cx="282575" cy="282575"/>
          </a:xfrm>
          <a:prstGeom prst="rect">
            <a:avLst/>
          </a:prstGeom>
          <a:noFill/>
          <a:ln w="9525">
            <a:noFill/>
            <a:miter lim="800000"/>
            <a:headEnd/>
            <a:tailEnd/>
          </a:ln>
        </p:spPr>
      </p:pic>
      <p:pic>
        <p:nvPicPr>
          <p:cNvPr id="11" name="thirds.mp3">
            <a:hlinkClick r:id="" action="ppaction://media"/>
          </p:cNvPr>
          <p:cNvPicPr>
            <a:picLocks noRot="1" noChangeAspect="1"/>
          </p:cNvPicPr>
          <p:nvPr>
            <a:audioFile r:link="rId2"/>
          </p:nvPr>
        </p:nvPicPr>
        <p:blipFill>
          <a:blip r:embed="rId6"/>
          <a:srcRect/>
          <a:stretch>
            <a:fillRect/>
          </a:stretch>
        </p:blipFill>
        <p:spPr bwMode="auto">
          <a:xfrm>
            <a:off x="4419600" y="44958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3"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553"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4000" smtClean="0">
                <a:solidFill>
                  <a:srgbClr val="66FF66"/>
                </a:solidFill>
                <a:ea typeface="ＭＳ Ｐゴシック" pitchFamily="-106" charset="-128"/>
              </a:rPr>
              <a:t>What do the waveforms look like?</a:t>
            </a:r>
          </a:p>
        </p:txBody>
      </p:sp>
      <p:pic>
        <p:nvPicPr>
          <p:cNvPr id="54275" name="Picture 6" descr="perfectthird"/>
          <p:cNvPicPr>
            <a:picLocks noGrp="1" noChangeAspect="1" noChangeArrowheads="1"/>
          </p:cNvPicPr>
          <p:nvPr>
            <p:ph sz="half" idx="2"/>
          </p:nvPr>
        </p:nvPicPr>
        <p:blipFill>
          <a:blip r:embed="rId3"/>
          <a:srcRect t="5603"/>
          <a:stretch>
            <a:fillRect/>
          </a:stretch>
        </p:blipFill>
        <p:spPr>
          <a:xfrm>
            <a:off x="304800" y="3276600"/>
            <a:ext cx="8610600" cy="2209800"/>
          </a:xfrm>
          <a:noFill/>
        </p:spPr>
      </p:pic>
      <p:sp>
        <p:nvSpPr>
          <p:cNvPr id="54276" name="Text Box 8"/>
          <p:cNvSpPr txBox="1">
            <a:spLocks noChangeArrowheads="1"/>
          </p:cNvSpPr>
          <p:nvPr/>
        </p:nvSpPr>
        <p:spPr bwMode="auto">
          <a:xfrm>
            <a:off x="1143000" y="5486400"/>
            <a:ext cx="7543800" cy="946150"/>
          </a:xfrm>
          <a:prstGeom prst="rect">
            <a:avLst/>
          </a:prstGeom>
          <a:noFill/>
          <a:ln w="9525">
            <a:noFill/>
            <a:miter lim="800000"/>
            <a:headEnd/>
            <a:tailEnd/>
          </a:ln>
        </p:spPr>
        <p:txBody>
          <a:bodyPr>
            <a:spAutoFit/>
          </a:bodyPr>
          <a:lstStyle/>
          <a:p>
            <a:pPr>
              <a:spcBef>
                <a:spcPct val="50000"/>
              </a:spcBef>
            </a:pPr>
            <a:r>
              <a:rPr lang="en-US" sz="2800">
                <a:solidFill>
                  <a:srgbClr val="66FF66"/>
                </a:solidFill>
              </a:rPr>
              <a:t>One of these is a perfect third, the other is the Pythagorean third. Which one is which?</a:t>
            </a:r>
          </a:p>
        </p:txBody>
      </p:sp>
      <p:pic>
        <p:nvPicPr>
          <p:cNvPr id="54277" name="Picture 4" descr="pyththird"/>
          <p:cNvPicPr>
            <a:picLocks noGrp="1" noChangeAspect="1" noChangeArrowheads="1"/>
          </p:cNvPicPr>
          <p:nvPr>
            <p:ph sz="half" idx="1"/>
          </p:nvPr>
        </p:nvPicPr>
        <p:blipFill>
          <a:blip r:embed="rId4"/>
          <a:srcRect/>
          <a:stretch>
            <a:fillRect/>
          </a:stretch>
        </p:blipFill>
        <p:spPr>
          <a:xfrm>
            <a:off x="381000" y="1447800"/>
            <a:ext cx="8458200" cy="2133600"/>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609600"/>
            <a:ext cx="6248400" cy="1143000"/>
          </a:xfrm>
        </p:spPr>
        <p:txBody>
          <a:bodyPr/>
          <a:lstStyle/>
          <a:p>
            <a:pPr eaLnBrk="1" hangingPunct="1"/>
            <a:r>
              <a:rPr lang="en-US" smtClean="0">
                <a:ea typeface="ＭＳ Ｐゴシック" pitchFamily="-106" charset="-128"/>
              </a:rPr>
              <a:t>Diatonic scale</a:t>
            </a:r>
          </a:p>
        </p:txBody>
      </p:sp>
      <p:pic>
        <p:nvPicPr>
          <p:cNvPr id="21507" name="Picture 4" descr="CScale"/>
          <p:cNvPicPr>
            <a:picLocks noGrp="1" noChangeAspect="1" noChangeArrowheads="1"/>
          </p:cNvPicPr>
          <p:nvPr>
            <p:ph sz="quarter" idx="2"/>
          </p:nvPr>
        </p:nvPicPr>
        <p:blipFill>
          <a:blip r:embed="rId3"/>
          <a:srcRect/>
          <a:stretch>
            <a:fillRect/>
          </a:stretch>
        </p:blipFill>
        <p:spPr>
          <a:xfrm>
            <a:off x="1905000" y="1808163"/>
            <a:ext cx="4343400" cy="2763837"/>
          </a:xfrm>
          <a:noFill/>
        </p:spPr>
      </p:pic>
      <p:graphicFrame>
        <p:nvGraphicFramePr>
          <p:cNvPr id="89117" name="Group 29"/>
          <p:cNvGraphicFramePr>
            <a:graphicFrameLocks noGrp="1"/>
          </p:cNvGraphicFramePr>
          <p:nvPr>
            <p:ph sz="quarter" idx="3"/>
          </p:nvPr>
        </p:nvGraphicFramePr>
        <p:xfrm>
          <a:off x="2886075" y="4572000"/>
          <a:ext cx="3133725" cy="533400"/>
        </p:xfrm>
        <a:graphic>
          <a:graphicData uri="http://schemas.openxmlformats.org/drawingml/2006/table">
            <a:tbl>
              <a:tblPr/>
              <a:tblGrid>
                <a:gridCol w="447675"/>
                <a:gridCol w="447675"/>
                <a:gridCol w="447675"/>
                <a:gridCol w="447675"/>
                <a:gridCol w="447675"/>
                <a:gridCol w="447675"/>
                <a:gridCol w="447675"/>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26" name="Text Box 28"/>
          <p:cNvSpPr txBox="1">
            <a:spLocks noChangeArrowheads="1"/>
          </p:cNvSpPr>
          <p:nvPr/>
        </p:nvSpPr>
        <p:spPr bwMode="auto">
          <a:xfrm>
            <a:off x="5943600" y="3200400"/>
            <a:ext cx="1828800" cy="457200"/>
          </a:xfrm>
          <a:prstGeom prst="rect">
            <a:avLst/>
          </a:prstGeom>
          <a:noFill/>
          <a:ln w="9525">
            <a:noFill/>
            <a:miter lim="800000"/>
            <a:headEnd/>
            <a:tailEnd/>
          </a:ln>
        </p:spPr>
        <p:txBody>
          <a:bodyPr>
            <a:spAutoFit/>
          </a:bodyPr>
          <a:lstStyle/>
          <a:p>
            <a:pPr>
              <a:spcBef>
                <a:spcPct val="50000"/>
              </a:spcBef>
            </a:pPr>
            <a:r>
              <a:rPr lang="en-US" i="1"/>
              <a:t>Major scale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4000" smtClean="0">
                <a:ea typeface="ＭＳ Ｐゴシック" pitchFamily="-106" charset="-128"/>
              </a:rPr>
              <a:t>Perfect intervals and periodic waveforms</a:t>
            </a:r>
          </a:p>
        </p:txBody>
      </p:sp>
      <p:sp>
        <p:nvSpPr>
          <p:cNvPr id="56323" name="Rectangle 3"/>
          <p:cNvSpPr>
            <a:spLocks noGrp="1" noChangeArrowheads="1"/>
          </p:cNvSpPr>
          <p:nvPr>
            <p:ph type="body" idx="1"/>
          </p:nvPr>
        </p:nvSpPr>
        <p:spPr/>
        <p:txBody>
          <a:bodyPr/>
          <a:lstStyle/>
          <a:p>
            <a:pPr eaLnBrk="1" hangingPunct="1"/>
            <a:r>
              <a:rPr lang="en-US" smtClean="0">
                <a:ea typeface="ＭＳ Ｐゴシック" pitchFamily="-106" charset="-128"/>
              </a:rPr>
              <a:t>A sum of perfect harmonics adds to a periodic wave  ---  for sum of frequencies that are integer ratios  -  Fourier series</a:t>
            </a:r>
          </a:p>
          <a:p>
            <a:pPr eaLnBrk="1" hangingPunct="1"/>
            <a:r>
              <a:rPr lang="en-US" smtClean="0">
                <a:ea typeface="ＭＳ Ｐゴシック" pitchFamily="-106" charset="-128"/>
              </a:rPr>
              <a:t>However 5/4 (prefect major third) is not an integer times 1  --- so why does the sum of two frequencies in the ratio 1:5/4  produce a periodic waveform?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ea typeface="ＭＳ Ｐゴシック" pitchFamily="-106" charset="-128"/>
              </a:rPr>
              <a:t>Major and minor chords</a:t>
            </a:r>
          </a:p>
        </p:txBody>
      </p:sp>
      <p:sp>
        <p:nvSpPr>
          <p:cNvPr id="58371" name="Rectangle 3"/>
          <p:cNvSpPr>
            <a:spLocks noGrp="1" noChangeArrowheads="1"/>
          </p:cNvSpPr>
          <p:nvPr>
            <p:ph type="body" idx="1"/>
          </p:nvPr>
        </p:nvSpPr>
        <p:spPr>
          <a:xfrm>
            <a:off x="838200" y="2057400"/>
            <a:ext cx="4191000" cy="1295400"/>
          </a:xfrm>
        </p:spPr>
        <p:txBody>
          <a:bodyPr/>
          <a:lstStyle/>
          <a:p>
            <a:pPr eaLnBrk="1" hangingPunct="1">
              <a:lnSpc>
                <a:spcPct val="90000"/>
              </a:lnSpc>
              <a:buFontTx/>
              <a:buNone/>
            </a:pPr>
            <a:r>
              <a:rPr lang="en-US" sz="2400" smtClean="0">
                <a:ea typeface="ＭＳ Ｐゴシック" pitchFamily="-106" charset="-128"/>
              </a:rPr>
              <a:t>Perfect </a:t>
            </a:r>
            <a:r>
              <a:rPr lang="en-US" sz="2400" b="1" smtClean="0">
                <a:ea typeface="ＭＳ Ｐゴシック" pitchFamily="-106" charset="-128"/>
              </a:rPr>
              <a:t>major</a:t>
            </a:r>
            <a:r>
              <a:rPr lang="en-US" sz="2400" smtClean="0">
                <a:ea typeface="ＭＳ Ｐゴシック" pitchFamily="-106" charset="-128"/>
              </a:rPr>
              <a:t> third and fifth</a:t>
            </a:r>
          </a:p>
          <a:p>
            <a:pPr eaLnBrk="1" hangingPunct="1">
              <a:lnSpc>
                <a:spcPct val="90000"/>
              </a:lnSpc>
              <a:buFontTx/>
              <a:buNone/>
            </a:pPr>
            <a:r>
              <a:rPr lang="en-US" sz="2400" smtClean="0">
                <a:ea typeface="ＭＳ Ｐゴシック" pitchFamily="-106" charset="-128"/>
              </a:rPr>
              <a:t>Frequency ratios 1:5/4:3/2</a:t>
            </a:r>
          </a:p>
          <a:p>
            <a:pPr eaLnBrk="1" hangingPunct="1">
              <a:lnSpc>
                <a:spcPct val="90000"/>
              </a:lnSpc>
              <a:buFontTx/>
              <a:buNone/>
            </a:pPr>
            <a:r>
              <a:rPr lang="en-US" sz="2400" smtClean="0">
                <a:ea typeface="ＭＳ Ｐゴシック" pitchFamily="-106" charset="-128"/>
              </a:rPr>
              <a:t>For the triad</a:t>
            </a:r>
          </a:p>
        </p:txBody>
      </p:sp>
      <p:grpSp>
        <p:nvGrpSpPr>
          <p:cNvPr id="58372" name="Group 34"/>
          <p:cNvGrpSpPr>
            <a:grpSpLocks/>
          </p:cNvGrpSpPr>
          <p:nvPr/>
        </p:nvGrpSpPr>
        <p:grpSpPr bwMode="auto">
          <a:xfrm>
            <a:off x="685800" y="3962400"/>
            <a:ext cx="4648200" cy="1752600"/>
            <a:chOff x="2304" y="2112"/>
            <a:chExt cx="2928" cy="1104"/>
          </a:xfrm>
        </p:grpSpPr>
        <p:sp>
          <p:nvSpPr>
            <p:cNvPr id="58379" name="Line 4"/>
            <p:cNvSpPr>
              <a:spLocks noChangeShapeType="1"/>
            </p:cNvSpPr>
            <p:nvPr/>
          </p:nvSpPr>
          <p:spPr bwMode="auto">
            <a:xfrm>
              <a:off x="3456" y="2112"/>
              <a:ext cx="1584" cy="0"/>
            </a:xfrm>
            <a:prstGeom prst="line">
              <a:avLst/>
            </a:prstGeom>
            <a:noFill/>
            <a:ln w="31750">
              <a:solidFill>
                <a:schemeClr val="tx1"/>
              </a:solidFill>
              <a:round/>
              <a:headEnd/>
              <a:tailEnd/>
            </a:ln>
          </p:spPr>
          <p:txBody>
            <a:bodyPr/>
            <a:lstStyle/>
            <a:p>
              <a:endParaRPr lang="en-US"/>
            </a:p>
          </p:txBody>
        </p:sp>
        <p:sp>
          <p:nvSpPr>
            <p:cNvPr id="58380" name="Line 5"/>
            <p:cNvSpPr>
              <a:spLocks noChangeShapeType="1"/>
            </p:cNvSpPr>
            <p:nvPr/>
          </p:nvSpPr>
          <p:spPr bwMode="auto">
            <a:xfrm>
              <a:off x="3456" y="2313"/>
              <a:ext cx="1584" cy="0"/>
            </a:xfrm>
            <a:prstGeom prst="line">
              <a:avLst/>
            </a:prstGeom>
            <a:noFill/>
            <a:ln w="31750">
              <a:solidFill>
                <a:schemeClr val="tx1"/>
              </a:solidFill>
              <a:round/>
              <a:headEnd/>
              <a:tailEnd/>
            </a:ln>
          </p:spPr>
          <p:txBody>
            <a:bodyPr/>
            <a:lstStyle/>
            <a:p>
              <a:endParaRPr lang="en-US"/>
            </a:p>
          </p:txBody>
        </p:sp>
        <p:sp>
          <p:nvSpPr>
            <p:cNvPr id="58381" name="Line 6"/>
            <p:cNvSpPr>
              <a:spLocks noChangeShapeType="1"/>
            </p:cNvSpPr>
            <p:nvPr/>
          </p:nvSpPr>
          <p:spPr bwMode="auto">
            <a:xfrm>
              <a:off x="3456" y="2513"/>
              <a:ext cx="1584" cy="0"/>
            </a:xfrm>
            <a:prstGeom prst="line">
              <a:avLst/>
            </a:prstGeom>
            <a:noFill/>
            <a:ln w="31750">
              <a:solidFill>
                <a:schemeClr val="tx1"/>
              </a:solidFill>
              <a:round/>
              <a:headEnd/>
              <a:tailEnd/>
            </a:ln>
          </p:spPr>
          <p:txBody>
            <a:bodyPr/>
            <a:lstStyle/>
            <a:p>
              <a:endParaRPr lang="en-US"/>
            </a:p>
          </p:txBody>
        </p:sp>
        <p:sp>
          <p:nvSpPr>
            <p:cNvPr id="58382" name="Line 7"/>
            <p:cNvSpPr>
              <a:spLocks noChangeShapeType="1"/>
            </p:cNvSpPr>
            <p:nvPr/>
          </p:nvSpPr>
          <p:spPr bwMode="auto">
            <a:xfrm>
              <a:off x="3456" y="2714"/>
              <a:ext cx="1584" cy="0"/>
            </a:xfrm>
            <a:prstGeom prst="line">
              <a:avLst/>
            </a:prstGeom>
            <a:noFill/>
            <a:ln w="31750">
              <a:solidFill>
                <a:schemeClr val="tx1"/>
              </a:solidFill>
              <a:round/>
              <a:headEnd/>
              <a:tailEnd/>
            </a:ln>
          </p:spPr>
          <p:txBody>
            <a:bodyPr/>
            <a:lstStyle/>
            <a:p>
              <a:endParaRPr lang="en-US"/>
            </a:p>
          </p:txBody>
        </p:sp>
        <p:sp>
          <p:nvSpPr>
            <p:cNvPr id="58383" name="Line 8"/>
            <p:cNvSpPr>
              <a:spLocks noChangeShapeType="1"/>
            </p:cNvSpPr>
            <p:nvPr/>
          </p:nvSpPr>
          <p:spPr bwMode="auto">
            <a:xfrm>
              <a:off x="3456" y="2915"/>
              <a:ext cx="1584" cy="0"/>
            </a:xfrm>
            <a:prstGeom prst="line">
              <a:avLst/>
            </a:prstGeom>
            <a:noFill/>
            <a:ln w="31750">
              <a:solidFill>
                <a:schemeClr val="tx1"/>
              </a:solidFill>
              <a:round/>
              <a:headEnd/>
              <a:tailEnd/>
            </a:ln>
          </p:spPr>
          <p:txBody>
            <a:bodyPr/>
            <a:lstStyle/>
            <a:p>
              <a:endParaRPr lang="en-US"/>
            </a:p>
          </p:txBody>
        </p:sp>
        <p:sp>
          <p:nvSpPr>
            <p:cNvPr id="58384" name="Oval 9"/>
            <p:cNvSpPr>
              <a:spLocks noChangeArrowheads="1"/>
            </p:cNvSpPr>
            <p:nvPr/>
          </p:nvSpPr>
          <p:spPr bwMode="auto">
            <a:xfrm>
              <a:off x="3825" y="3015"/>
              <a:ext cx="182" cy="201"/>
            </a:xfrm>
            <a:prstGeom prst="ellipse">
              <a:avLst/>
            </a:prstGeom>
            <a:solidFill>
              <a:schemeClr val="tx1"/>
            </a:solidFill>
            <a:ln w="9525">
              <a:solidFill>
                <a:schemeClr val="tx1"/>
              </a:solidFill>
              <a:round/>
              <a:headEnd/>
              <a:tailEnd/>
            </a:ln>
          </p:spPr>
          <p:txBody>
            <a:bodyPr wrap="none" anchor="ctr"/>
            <a:lstStyle/>
            <a:p>
              <a:endParaRPr lang="en-US"/>
            </a:p>
          </p:txBody>
        </p:sp>
        <p:sp>
          <p:nvSpPr>
            <p:cNvPr id="58385" name="Oval 10"/>
            <p:cNvSpPr>
              <a:spLocks noChangeArrowheads="1"/>
            </p:cNvSpPr>
            <p:nvPr/>
          </p:nvSpPr>
          <p:spPr bwMode="auto">
            <a:xfrm>
              <a:off x="3825" y="2815"/>
              <a:ext cx="182" cy="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8386" name="Oval 14"/>
            <p:cNvSpPr>
              <a:spLocks noChangeArrowheads="1"/>
            </p:cNvSpPr>
            <p:nvPr/>
          </p:nvSpPr>
          <p:spPr bwMode="auto">
            <a:xfrm>
              <a:off x="3825" y="2614"/>
              <a:ext cx="182" cy="201"/>
            </a:xfrm>
            <a:prstGeom prst="ellipse">
              <a:avLst/>
            </a:prstGeom>
            <a:solidFill>
              <a:schemeClr val="tx1"/>
            </a:solidFill>
            <a:ln w="9525">
              <a:solidFill>
                <a:schemeClr val="tx1"/>
              </a:solidFill>
              <a:round/>
              <a:headEnd/>
              <a:tailEnd/>
            </a:ln>
          </p:spPr>
          <p:txBody>
            <a:bodyPr wrap="none" anchor="ctr"/>
            <a:lstStyle/>
            <a:p>
              <a:endParaRPr lang="en-US"/>
            </a:p>
          </p:txBody>
        </p:sp>
        <p:sp>
          <p:nvSpPr>
            <p:cNvPr id="58387" name="Line 15"/>
            <p:cNvSpPr>
              <a:spLocks noChangeShapeType="1"/>
            </p:cNvSpPr>
            <p:nvPr/>
          </p:nvSpPr>
          <p:spPr bwMode="auto">
            <a:xfrm>
              <a:off x="3731" y="3116"/>
              <a:ext cx="345" cy="0"/>
            </a:xfrm>
            <a:prstGeom prst="line">
              <a:avLst/>
            </a:prstGeom>
            <a:noFill/>
            <a:ln w="31750">
              <a:solidFill>
                <a:schemeClr val="tx1"/>
              </a:solidFill>
              <a:round/>
              <a:headEnd/>
              <a:tailEnd/>
            </a:ln>
          </p:spPr>
          <p:txBody>
            <a:bodyPr/>
            <a:lstStyle/>
            <a:p>
              <a:endParaRPr lang="en-US"/>
            </a:p>
          </p:txBody>
        </p:sp>
        <p:sp>
          <p:nvSpPr>
            <p:cNvPr id="58388" name="Oval 17"/>
            <p:cNvSpPr>
              <a:spLocks noChangeArrowheads="1"/>
            </p:cNvSpPr>
            <p:nvPr/>
          </p:nvSpPr>
          <p:spPr bwMode="auto">
            <a:xfrm>
              <a:off x="4376" y="3015"/>
              <a:ext cx="182" cy="201"/>
            </a:xfrm>
            <a:prstGeom prst="ellipse">
              <a:avLst/>
            </a:prstGeom>
            <a:solidFill>
              <a:schemeClr val="tx1"/>
            </a:solidFill>
            <a:ln w="9525">
              <a:solidFill>
                <a:schemeClr val="tx1"/>
              </a:solidFill>
              <a:round/>
              <a:headEnd/>
              <a:tailEnd/>
            </a:ln>
          </p:spPr>
          <p:txBody>
            <a:bodyPr wrap="none" anchor="ctr"/>
            <a:lstStyle/>
            <a:p>
              <a:endParaRPr lang="en-US"/>
            </a:p>
          </p:txBody>
        </p:sp>
        <p:sp>
          <p:nvSpPr>
            <p:cNvPr id="58389" name="Line 18"/>
            <p:cNvSpPr>
              <a:spLocks noChangeShapeType="1"/>
            </p:cNvSpPr>
            <p:nvPr/>
          </p:nvSpPr>
          <p:spPr bwMode="auto">
            <a:xfrm>
              <a:off x="4282" y="3116"/>
              <a:ext cx="345" cy="0"/>
            </a:xfrm>
            <a:prstGeom prst="line">
              <a:avLst/>
            </a:prstGeom>
            <a:noFill/>
            <a:ln w="31750">
              <a:solidFill>
                <a:schemeClr val="tx1"/>
              </a:solidFill>
              <a:round/>
              <a:headEnd/>
              <a:tailEnd/>
            </a:ln>
          </p:spPr>
          <p:txBody>
            <a:bodyPr/>
            <a:lstStyle/>
            <a:p>
              <a:endParaRPr lang="en-US"/>
            </a:p>
          </p:txBody>
        </p:sp>
        <p:sp>
          <p:nvSpPr>
            <p:cNvPr id="58390" name="Oval 19"/>
            <p:cNvSpPr>
              <a:spLocks noChangeArrowheads="1"/>
            </p:cNvSpPr>
            <p:nvPr/>
          </p:nvSpPr>
          <p:spPr bwMode="auto">
            <a:xfrm>
              <a:off x="4376" y="2815"/>
              <a:ext cx="182" cy="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8391" name="Oval 20"/>
            <p:cNvSpPr>
              <a:spLocks noChangeArrowheads="1"/>
            </p:cNvSpPr>
            <p:nvPr/>
          </p:nvSpPr>
          <p:spPr bwMode="auto">
            <a:xfrm>
              <a:off x="4376" y="2614"/>
              <a:ext cx="182" cy="201"/>
            </a:xfrm>
            <a:prstGeom prst="ellipse">
              <a:avLst/>
            </a:prstGeom>
            <a:solidFill>
              <a:schemeClr val="tx1"/>
            </a:solidFill>
            <a:ln w="9525">
              <a:solidFill>
                <a:schemeClr val="tx1"/>
              </a:solidFill>
              <a:round/>
              <a:headEnd/>
              <a:tailEnd/>
            </a:ln>
          </p:spPr>
          <p:txBody>
            <a:bodyPr wrap="none" anchor="ctr"/>
            <a:lstStyle/>
            <a:p>
              <a:endParaRPr lang="en-US"/>
            </a:p>
          </p:txBody>
        </p:sp>
        <p:sp>
          <p:nvSpPr>
            <p:cNvPr id="58392" name="AutoShape 26"/>
            <p:cNvSpPr>
              <a:spLocks/>
            </p:cNvSpPr>
            <p:nvPr/>
          </p:nvSpPr>
          <p:spPr bwMode="auto">
            <a:xfrm>
              <a:off x="3264" y="2736"/>
              <a:ext cx="96" cy="192"/>
            </a:xfrm>
            <a:prstGeom prst="leftBrace">
              <a:avLst>
                <a:gd name="adj1" fmla="val 16667"/>
                <a:gd name="adj2" fmla="val 50000"/>
              </a:avLst>
            </a:prstGeom>
            <a:noFill/>
            <a:ln w="31750">
              <a:solidFill>
                <a:srgbClr val="FF0000"/>
              </a:solidFill>
              <a:round/>
              <a:headEnd/>
              <a:tailEnd/>
            </a:ln>
          </p:spPr>
          <p:txBody>
            <a:bodyPr wrap="none" anchor="ctr"/>
            <a:lstStyle/>
            <a:p>
              <a:endParaRPr lang="en-US"/>
            </a:p>
          </p:txBody>
        </p:sp>
        <p:sp>
          <p:nvSpPr>
            <p:cNvPr id="58393" name="AutoShape 29"/>
            <p:cNvSpPr>
              <a:spLocks/>
            </p:cNvSpPr>
            <p:nvPr/>
          </p:nvSpPr>
          <p:spPr bwMode="auto">
            <a:xfrm>
              <a:off x="3264" y="2976"/>
              <a:ext cx="96" cy="192"/>
            </a:xfrm>
            <a:prstGeom prst="leftBrace">
              <a:avLst>
                <a:gd name="adj1" fmla="val 16667"/>
                <a:gd name="adj2" fmla="val 50000"/>
              </a:avLst>
            </a:prstGeom>
            <a:noFill/>
            <a:ln w="31750">
              <a:solidFill>
                <a:srgbClr val="0000FF"/>
              </a:solidFill>
              <a:round/>
              <a:headEnd/>
              <a:tailEnd/>
            </a:ln>
          </p:spPr>
          <p:txBody>
            <a:bodyPr wrap="none" anchor="ctr"/>
            <a:lstStyle/>
            <a:p>
              <a:endParaRPr lang="en-US"/>
            </a:p>
          </p:txBody>
        </p:sp>
        <p:sp>
          <p:nvSpPr>
            <p:cNvPr id="58394" name="AutoShape 30"/>
            <p:cNvSpPr>
              <a:spLocks/>
            </p:cNvSpPr>
            <p:nvPr/>
          </p:nvSpPr>
          <p:spPr bwMode="auto">
            <a:xfrm flipH="1">
              <a:off x="5088" y="2736"/>
              <a:ext cx="144" cy="192"/>
            </a:xfrm>
            <a:prstGeom prst="leftBrace">
              <a:avLst>
                <a:gd name="adj1" fmla="val 11111"/>
                <a:gd name="adj2" fmla="val 50000"/>
              </a:avLst>
            </a:prstGeom>
            <a:noFill/>
            <a:ln w="31750">
              <a:solidFill>
                <a:srgbClr val="0000FF"/>
              </a:solidFill>
              <a:round/>
              <a:headEnd/>
              <a:tailEnd/>
            </a:ln>
          </p:spPr>
          <p:txBody>
            <a:bodyPr wrap="none" anchor="ctr"/>
            <a:lstStyle/>
            <a:p>
              <a:endParaRPr lang="en-US"/>
            </a:p>
          </p:txBody>
        </p:sp>
        <p:sp>
          <p:nvSpPr>
            <p:cNvPr id="58395" name="AutoShape 31"/>
            <p:cNvSpPr>
              <a:spLocks/>
            </p:cNvSpPr>
            <p:nvPr/>
          </p:nvSpPr>
          <p:spPr bwMode="auto">
            <a:xfrm flipH="1">
              <a:off x="5088" y="2976"/>
              <a:ext cx="144" cy="192"/>
            </a:xfrm>
            <a:prstGeom prst="leftBrace">
              <a:avLst>
                <a:gd name="adj1" fmla="val 11111"/>
                <a:gd name="adj2" fmla="val 50000"/>
              </a:avLst>
            </a:prstGeom>
            <a:noFill/>
            <a:ln w="31750">
              <a:solidFill>
                <a:srgbClr val="FF0000"/>
              </a:solidFill>
              <a:round/>
              <a:headEnd/>
              <a:tailEnd/>
            </a:ln>
          </p:spPr>
          <p:txBody>
            <a:bodyPr wrap="none" anchor="ctr"/>
            <a:lstStyle/>
            <a:p>
              <a:endParaRPr lang="en-US"/>
            </a:p>
          </p:txBody>
        </p:sp>
        <p:sp>
          <p:nvSpPr>
            <p:cNvPr id="58396" name="Text Box 32"/>
            <p:cNvSpPr txBox="1">
              <a:spLocks noChangeArrowheads="1"/>
            </p:cNvSpPr>
            <p:nvPr/>
          </p:nvSpPr>
          <p:spPr bwMode="auto">
            <a:xfrm>
              <a:off x="2304" y="2688"/>
              <a:ext cx="864" cy="250"/>
            </a:xfrm>
            <a:prstGeom prst="rect">
              <a:avLst/>
            </a:prstGeom>
            <a:noFill/>
            <a:ln w="9525">
              <a:noFill/>
              <a:miter lim="800000"/>
              <a:headEnd/>
              <a:tailEnd/>
            </a:ln>
          </p:spPr>
          <p:txBody>
            <a:bodyPr>
              <a:spAutoFit/>
            </a:bodyPr>
            <a:lstStyle/>
            <a:p>
              <a:pPr>
                <a:spcBef>
                  <a:spcPct val="50000"/>
                </a:spcBef>
              </a:pPr>
              <a:r>
                <a:rPr lang="en-US" sz="2000">
                  <a:solidFill>
                    <a:srgbClr val="EA2302"/>
                  </a:solidFill>
                </a:rPr>
                <a:t>Minor third</a:t>
              </a:r>
            </a:p>
          </p:txBody>
        </p:sp>
        <p:sp>
          <p:nvSpPr>
            <p:cNvPr id="58397" name="Text Box 33"/>
            <p:cNvSpPr txBox="1">
              <a:spLocks noChangeArrowheads="1"/>
            </p:cNvSpPr>
            <p:nvPr/>
          </p:nvSpPr>
          <p:spPr bwMode="auto">
            <a:xfrm>
              <a:off x="2304" y="2918"/>
              <a:ext cx="864" cy="250"/>
            </a:xfrm>
            <a:prstGeom prst="rect">
              <a:avLst/>
            </a:prstGeom>
            <a:noFill/>
            <a:ln w="9525">
              <a:noFill/>
              <a:miter lim="800000"/>
              <a:headEnd/>
              <a:tailEnd/>
            </a:ln>
          </p:spPr>
          <p:txBody>
            <a:bodyPr>
              <a:spAutoFit/>
            </a:bodyPr>
            <a:lstStyle/>
            <a:p>
              <a:pPr>
                <a:spcBef>
                  <a:spcPct val="50000"/>
                </a:spcBef>
              </a:pPr>
              <a:r>
                <a:rPr lang="en-US" sz="2000">
                  <a:solidFill>
                    <a:schemeClr val="accent2"/>
                  </a:solidFill>
                </a:rPr>
                <a:t>Major third</a:t>
              </a:r>
            </a:p>
          </p:txBody>
        </p:sp>
      </p:grpSp>
      <p:sp>
        <p:nvSpPr>
          <p:cNvPr id="58373" name="Text Box 36"/>
          <p:cNvSpPr txBox="1">
            <a:spLocks noChangeArrowheads="1"/>
          </p:cNvSpPr>
          <p:nvPr/>
        </p:nvSpPr>
        <p:spPr bwMode="auto">
          <a:xfrm>
            <a:off x="5486400" y="2286000"/>
            <a:ext cx="2971800" cy="3970338"/>
          </a:xfrm>
          <a:prstGeom prst="rect">
            <a:avLst/>
          </a:prstGeom>
          <a:noFill/>
          <a:ln w="9525">
            <a:noFill/>
            <a:miter lim="800000"/>
            <a:headEnd/>
            <a:tailEnd/>
          </a:ln>
        </p:spPr>
        <p:txBody>
          <a:bodyPr>
            <a:spAutoFit/>
          </a:bodyPr>
          <a:lstStyle/>
          <a:p>
            <a:pPr>
              <a:spcBef>
                <a:spcPct val="50000"/>
              </a:spcBef>
            </a:pPr>
            <a:r>
              <a:rPr lang="en-US" b="1"/>
              <a:t>Minor</a:t>
            </a:r>
            <a:r>
              <a:rPr lang="en-US"/>
              <a:t> chord:  set the major third.</a:t>
            </a:r>
          </a:p>
          <a:p>
            <a:pPr>
              <a:spcBef>
                <a:spcPct val="50000"/>
              </a:spcBef>
            </a:pPr>
            <a:r>
              <a:rPr lang="en-US"/>
              <a:t>Divide the G frequency by 5/4 so that the G and E</a:t>
            </a:r>
            <a:r>
              <a:rPr lang="en-US">
                <a:sym typeface="Euclid Math One" pitchFamily="18" charset="2"/>
              </a:rPr>
              <a:t>    give a perfect third.</a:t>
            </a:r>
          </a:p>
          <a:p>
            <a:pPr>
              <a:spcBef>
                <a:spcPct val="50000"/>
              </a:spcBef>
            </a:pPr>
            <a:r>
              <a:rPr lang="en-US">
                <a:sym typeface="Euclid Math One" pitchFamily="18" charset="2"/>
              </a:rPr>
              <a:t>3/2*4/5=6/5</a:t>
            </a:r>
          </a:p>
          <a:p>
            <a:pPr>
              <a:spcBef>
                <a:spcPct val="50000"/>
              </a:spcBef>
            </a:pPr>
            <a:r>
              <a:rPr lang="en-US">
                <a:sym typeface="Euclid Math One" pitchFamily="18" charset="2"/>
              </a:rPr>
              <a:t>Frequency ratios 1:6/5:3/2 for the triad</a:t>
            </a:r>
          </a:p>
        </p:txBody>
      </p:sp>
      <p:sp>
        <p:nvSpPr>
          <p:cNvPr id="58374" name="Text Box 37"/>
          <p:cNvSpPr txBox="1">
            <a:spLocks noChangeArrowheads="1"/>
          </p:cNvSpPr>
          <p:nvPr/>
        </p:nvSpPr>
        <p:spPr bwMode="auto">
          <a:xfrm>
            <a:off x="2667000" y="3429000"/>
            <a:ext cx="2057400" cy="457200"/>
          </a:xfrm>
          <a:prstGeom prst="rect">
            <a:avLst/>
          </a:prstGeom>
          <a:noFill/>
          <a:ln w="9525">
            <a:noFill/>
            <a:miter lim="800000"/>
            <a:headEnd/>
            <a:tailEnd/>
          </a:ln>
        </p:spPr>
        <p:txBody>
          <a:bodyPr>
            <a:spAutoFit/>
          </a:bodyPr>
          <a:lstStyle/>
          <a:p>
            <a:pPr>
              <a:spcBef>
                <a:spcPct val="50000"/>
              </a:spcBef>
            </a:pPr>
            <a:r>
              <a:rPr lang="en-US" i="1">
                <a:latin typeface="Arial" charset="0"/>
              </a:rPr>
              <a:t>Major   Minor</a:t>
            </a:r>
          </a:p>
        </p:txBody>
      </p:sp>
      <p:pic>
        <p:nvPicPr>
          <p:cNvPr id="58375" name="Picture 31" descr="Screen shot 2010-10-03 at 11.48.42 AM.png"/>
          <p:cNvPicPr>
            <a:picLocks noChangeAspect="1"/>
          </p:cNvPicPr>
          <p:nvPr/>
        </p:nvPicPr>
        <p:blipFill>
          <a:blip r:embed="rId5"/>
          <a:srcRect l="35123" r="17561"/>
          <a:stretch>
            <a:fillRect/>
          </a:stretch>
        </p:blipFill>
        <p:spPr bwMode="auto">
          <a:xfrm>
            <a:off x="7626350" y="3911600"/>
            <a:ext cx="246063" cy="508000"/>
          </a:xfrm>
          <a:prstGeom prst="rect">
            <a:avLst/>
          </a:prstGeom>
          <a:noFill/>
          <a:ln w="9525">
            <a:noFill/>
            <a:miter lim="800000"/>
            <a:headEnd/>
            <a:tailEnd/>
          </a:ln>
        </p:spPr>
      </p:pic>
      <p:sp>
        <p:nvSpPr>
          <p:cNvPr id="38" name="Freeform 37"/>
          <p:cNvSpPr>
            <a:spLocks noChangeArrowheads="1"/>
          </p:cNvSpPr>
          <p:nvPr/>
        </p:nvSpPr>
        <p:spPr bwMode="auto">
          <a:xfrm>
            <a:off x="3657600" y="4800600"/>
            <a:ext cx="304800" cy="615950"/>
          </a:xfrm>
          <a:custGeom>
            <a:avLst/>
            <a:gdLst>
              <a:gd name="T0" fmla="*/ 21772 w 474134"/>
              <a:gd name="T1" fmla="*/ 0 h 996245"/>
              <a:gd name="T2" fmla="*/ 21772 w 474134"/>
              <a:gd name="T3" fmla="*/ 560113 h 996245"/>
              <a:gd name="T4" fmla="*/ 152400 w 474134"/>
              <a:gd name="T5" fmla="*/ 507766 h 996245"/>
              <a:gd name="T6" fmla="*/ 10886 w 474134"/>
              <a:gd name="T7" fmla="*/ 350725 h 996245"/>
              <a:gd name="T8" fmla="*/ 0 60000 65536"/>
              <a:gd name="T9" fmla="*/ 0 60000 65536"/>
              <a:gd name="T10" fmla="*/ 0 60000 65536"/>
              <a:gd name="T11" fmla="*/ 0 60000 65536"/>
              <a:gd name="T12" fmla="*/ 0 w 474134"/>
              <a:gd name="T13" fmla="*/ 0 h 996245"/>
              <a:gd name="T14" fmla="*/ 474134 w 474134"/>
              <a:gd name="T15" fmla="*/ 996245 h 996245"/>
            </a:gdLst>
            <a:ahLst/>
            <a:cxnLst>
              <a:cxn ang="T8">
                <a:pos x="T0" y="T1"/>
              </a:cxn>
              <a:cxn ang="T9">
                <a:pos x="T2" y="T3"/>
              </a:cxn>
              <a:cxn ang="T10">
                <a:pos x="T4" y="T5"/>
              </a:cxn>
              <a:cxn ang="T11">
                <a:pos x="T6" y="T7"/>
              </a:cxn>
            </a:cxnLst>
            <a:rect l="T12" t="T13" r="T14" b="T15"/>
            <a:pathLst>
              <a:path w="474134" h="996245">
                <a:moveTo>
                  <a:pt x="33867" y="0"/>
                </a:moveTo>
                <a:cubicBezTo>
                  <a:pt x="33867" y="188736"/>
                  <a:pt x="0" y="769056"/>
                  <a:pt x="33867" y="905934"/>
                </a:cubicBezTo>
                <a:cubicBezTo>
                  <a:pt x="70556" y="996245"/>
                  <a:pt x="239889" y="877712"/>
                  <a:pt x="237067" y="821267"/>
                </a:cubicBezTo>
                <a:cubicBezTo>
                  <a:pt x="344312" y="688622"/>
                  <a:pt x="474134" y="186267"/>
                  <a:pt x="16934" y="567267"/>
                </a:cubicBezTo>
              </a:path>
            </a:pathLst>
          </a:custGeom>
          <a:noFill/>
          <a:ln w="34925">
            <a:solidFill>
              <a:srgbClr val="000000"/>
            </a:solidFill>
            <a:miter lim="800000"/>
            <a:headEnd/>
            <a:tailEnd/>
          </a:ln>
          <a:effectLst>
            <a:outerShdw dist="20000" dir="5400000" rotWithShape="0">
              <a:srgbClr val="808080">
                <a:alpha val="37999"/>
              </a:srgbClr>
            </a:outerShdw>
          </a:effectLst>
        </p:spPr>
        <p:txBody>
          <a:bodyPr anchor="ctr"/>
          <a:lstStyle/>
          <a:p>
            <a:pPr algn="ctr">
              <a:defRPr/>
            </a:pPr>
            <a:endParaRPr lang="en-US">
              <a:latin typeface="+mn-lt"/>
              <a:ea typeface="+mn-ea"/>
            </a:endParaRPr>
          </a:p>
        </p:txBody>
      </p:sp>
      <p:pic>
        <p:nvPicPr>
          <p:cNvPr id="30" name="majorchord.mp3">
            <a:hlinkClick r:id="" action="ppaction://media"/>
          </p:cNvPr>
          <p:cNvPicPr>
            <a:picLocks noRot="1" noChangeAspect="1"/>
          </p:cNvPicPr>
          <p:nvPr>
            <a:audioFile r:link="rId1"/>
          </p:nvPr>
        </p:nvPicPr>
        <p:blipFill>
          <a:blip r:embed="rId6"/>
          <a:srcRect/>
          <a:stretch>
            <a:fillRect/>
          </a:stretch>
        </p:blipFill>
        <p:spPr bwMode="auto">
          <a:xfrm>
            <a:off x="3048000" y="5943600"/>
            <a:ext cx="282575" cy="282575"/>
          </a:xfrm>
          <a:prstGeom prst="rect">
            <a:avLst/>
          </a:prstGeom>
          <a:noFill/>
          <a:ln w="9525">
            <a:noFill/>
            <a:miter lim="800000"/>
            <a:headEnd/>
            <a:tailEnd/>
          </a:ln>
        </p:spPr>
      </p:pic>
      <p:pic>
        <p:nvPicPr>
          <p:cNvPr id="31" name="minorchord.mp3">
            <a:hlinkClick r:id="" action="ppaction://media"/>
          </p:cNvPr>
          <p:cNvPicPr>
            <a:picLocks noRot="1" noChangeAspect="1"/>
          </p:cNvPicPr>
          <p:nvPr>
            <a:audioFile r:link="rId2"/>
          </p:nvPr>
        </p:nvPicPr>
        <p:blipFill>
          <a:blip r:embed="rId6"/>
          <a:srcRect/>
          <a:stretch>
            <a:fillRect/>
          </a:stretch>
        </p:blipFill>
        <p:spPr bwMode="auto">
          <a:xfrm>
            <a:off x="3962400" y="5965825"/>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8" fill="hold"/>
                                        <p:tgtEl>
                                          <p:spTgt spid="30"/>
                                        </p:tgtEl>
                                      </p:cBhvr>
                                    </p:cmd>
                                  </p:childTnLst>
                                </p:cTn>
                              </p:par>
                            </p:childTnLst>
                          </p:cTn>
                        </p:par>
                      </p:childTnLst>
                    </p:cTn>
                  </p:par>
                </p:childTnLst>
              </p:cTn>
              <p:nextCondLst>
                <p:cond evt="onClick" delay="0">
                  <p:tgtEl>
                    <p:spTgt spid="3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43" fill="hold"/>
                                        <p:tgtEl>
                                          <p:spTgt spid="31"/>
                                        </p:tgtEl>
                                      </p:cBhvr>
                                    </p:cmd>
                                  </p:childTnLst>
                                </p:cTn>
                              </p:par>
                            </p:childTnLst>
                          </p:cTn>
                        </p:par>
                      </p:childTnLst>
                    </p:cTn>
                  </p:par>
                </p:childTnLst>
              </p:cTn>
              <p:nextCondLst>
                <p:cond evt="onClick" delay="0">
                  <p:tgtEl>
                    <p:spTgt spid="3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ea typeface="ＭＳ Ｐゴシック" pitchFamily="-106" charset="-128"/>
              </a:rPr>
              <a:t>Triads</a:t>
            </a:r>
          </a:p>
        </p:txBody>
      </p:sp>
      <p:sp>
        <p:nvSpPr>
          <p:cNvPr id="60419" name="Rectangle 3"/>
          <p:cNvSpPr>
            <a:spLocks noGrp="1" noChangeArrowheads="1"/>
          </p:cNvSpPr>
          <p:nvPr>
            <p:ph type="body" idx="1"/>
          </p:nvPr>
        </p:nvSpPr>
        <p:spPr/>
        <p:txBody>
          <a:bodyPr/>
          <a:lstStyle/>
          <a:p>
            <a:pPr eaLnBrk="1" hangingPunct="1"/>
            <a:r>
              <a:rPr lang="en-US" smtClean="0">
                <a:ea typeface="ＭＳ Ｐゴシック" pitchFamily="-106" charset="-128"/>
              </a:rPr>
              <a:t>Major triad with perfect major third and fifth  1:5/4:3/2   The minor third in the triad has ratio  3/2 divided by 5/4 = 6/5 and so is perfect or true.</a:t>
            </a:r>
          </a:p>
          <a:p>
            <a:pPr eaLnBrk="1" hangingPunct="1"/>
            <a:r>
              <a:rPr lang="en-US" smtClean="0">
                <a:ea typeface="ＭＳ Ｐゴシック" pitchFamily="-106" charset="-128"/>
              </a:rPr>
              <a:t>However other thirds and fifths in the scale will not be true.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609600"/>
            <a:ext cx="2895600" cy="1143000"/>
          </a:xfrm>
        </p:spPr>
        <p:txBody>
          <a:bodyPr/>
          <a:lstStyle/>
          <a:p>
            <a:pPr eaLnBrk="1" hangingPunct="1"/>
            <a:r>
              <a:rPr lang="en-US" sz="4000" smtClean="0">
                <a:ea typeface="ＭＳ Ｐゴシック" pitchFamily="-106" charset="-128"/>
              </a:rPr>
              <a:t>Just temperament</a:t>
            </a:r>
          </a:p>
        </p:txBody>
      </p:sp>
      <p:sp>
        <p:nvSpPr>
          <p:cNvPr id="62467" name="Rectangle 3"/>
          <p:cNvSpPr>
            <a:spLocks noGrp="1" noChangeArrowheads="1"/>
          </p:cNvSpPr>
          <p:nvPr>
            <p:ph type="body" sz="half" idx="1"/>
          </p:nvPr>
        </p:nvSpPr>
        <p:spPr>
          <a:xfrm>
            <a:off x="685800" y="1981200"/>
            <a:ext cx="2667000" cy="4114800"/>
          </a:xfrm>
        </p:spPr>
        <p:txBody>
          <a:bodyPr/>
          <a:lstStyle/>
          <a:p>
            <a:pPr marL="0" indent="0" eaLnBrk="1" hangingPunct="1">
              <a:buFontTx/>
              <a:buNone/>
            </a:pPr>
            <a:r>
              <a:rPr lang="en-US" sz="2800" smtClean="0">
                <a:ea typeface="ＭＳ Ｐゴシック" pitchFamily="-106" charset="-128"/>
              </a:rPr>
              <a:t>More than one tuning system which use as many perfect ratios as possible for one diatonic scale.</a:t>
            </a:r>
          </a:p>
        </p:txBody>
      </p:sp>
      <p:pic>
        <p:nvPicPr>
          <p:cNvPr id="62468" name="Picture 4" descr="just"/>
          <p:cNvPicPr>
            <a:picLocks noGrp="1" noChangeAspect="1" noChangeArrowheads="1"/>
          </p:cNvPicPr>
          <p:nvPr>
            <p:ph sz="half" idx="2"/>
          </p:nvPr>
        </p:nvPicPr>
        <p:blipFill>
          <a:blip r:embed="rId3"/>
          <a:srcRect/>
          <a:stretch>
            <a:fillRect/>
          </a:stretch>
        </p:blipFill>
        <p:spPr>
          <a:xfrm>
            <a:off x="3429000" y="381000"/>
            <a:ext cx="5345113" cy="6096000"/>
          </a:xfrm>
          <a:noFill/>
        </p:spPr>
      </p:pic>
      <p:sp>
        <p:nvSpPr>
          <p:cNvPr id="62469" name="Text Box 6"/>
          <p:cNvSpPr txBox="1">
            <a:spLocks noChangeArrowheads="1"/>
          </p:cNvSpPr>
          <p:nvPr/>
        </p:nvSpPr>
        <p:spPr bwMode="auto">
          <a:xfrm>
            <a:off x="4800600" y="6248400"/>
            <a:ext cx="3048000" cy="366713"/>
          </a:xfrm>
          <a:prstGeom prst="rect">
            <a:avLst/>
          </a:prstGeom>
          <a:noFill/>
          <a:ln w="9525">
            <a:noFill/>
            <a:miter lim="800000"/>
            <a:headEnd/>
            <a:tailEnd/>
          </a:ln>
        </p:spPr>
        <p:txBody>
          <a:bodyPr>
            <a:spAutoFit/>
          </a:bodyPr>
          <a:lstStyle/>
          <a:p>
            <a:pPr>
              <a:spcBef>
                <a:spcPct val="50000"/>
              </a:spcBef>
            </a:pPr>
            <a:r>
              <a:rPr lang="en-US" sz="1800"/>
              <a:t>Image From Berg and Stork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US" smtClean="0">
                <a:ea typeface="ＭＳ Ｐゴシック" pitchFamily="-106" charset="-128"/>
              </a:rPr>
              <a:t>The Just Scale</a:t>
            </a:r>
          </a:p>
        </p:txBody>
      </p:sp>
      <p:graphicFrame>
        <p:nvGraphicFramePr>
          <p:cNvPr id="64514" name="Object 2"/>
          <p:cNvGraphicFramePr>
            <a:graphicFrameLocks noGrp="1" noChangeAspect="1"/>
          </p:cNvGraphicFramePr>
          <p:nvPr>
            <p:ph idx="1"/>
          </p:nvPr>
        </p:nvGraphicFramePr>
        <p:xfrm>
          <a:off x="1703388" y="1981200"/>
          <a:ext cx="5840412" cy="1247775"/>
        </p:xfrm>
        <a:graphic>
          <a:graphicData uri="http://schemas.openxmlformats.org/presentationml/2006/ole">
            <mc:AlternateContent xmlns:mc="http://schemas.openxmlformats.org/markup-compatibility/2006">
              <mc:Choice xmlns:v="urn:schemas-microsoft-com:vml" Requires="v">
                <p:oleObj spid="_x0000_s64517" name="Bitmap Image" r:id="rId4" imgW="5495238" imgH="1247619" progId="Paint.Picture">
                  <p:embed/>
                </p:oleObj>
              </mc:Choice>
              <mc:Fallback>
                <p:oleObj name="Bitmap Image" r:id="rId4" imgW="5495238" imgH="1247619" progId="Paint.Pictur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1981200"/>
                        <a:ext cx="5840412"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6" name="Rectangle 5"/>
          <p:cNvSpPr>
            <a:spLocks noChangeArrowheads="1"/>
          </p:cNvSpPr>
          <p:nvPr/>
        </p:nvSpPr>
        <p:spPr bwMode="auto">
          <a:xfrm>
            <a:off x="1258888" y="4262438"/>
            <a:ext cx="6732587" cy="1616075"/>
          </a:xfrm>
          <a:prstGeom prst="rect">
            <a:avLst/>
          </a:prstGeom>
          <a:noFill/>
          <a:ln w="9525">
            <a:noFill/>
            <a:miter lim="800000"/>
            <a:headEnd/>
            <a:tailEnd/>
          </a:ln>
        </p:spPr>
        <p:txBody>
          <a:bodyPr anchor="ctr">
            <a:spAutoFit/>
          </a:bodyPr>
          <a:lstStyle/>
          <a:p>
            <a:pPr eaLnBrk="0" hangingPunct="0"/>
            <a:r>
              <a:rPr kumimoji="1" lang="en-US" sz="2000">
                <a:latin typeface="Verdana" pitchFamily="-106" charset="0"/>
              </a:rPr>
              <a:t>Two different whole tones</a:t>
            </a:r>
          </a:p>
          <a:p>
            <a:pPr eaLnBrk="0" hangingPunct="0"/>
            <a:r>
              <a:rPr kumimoji="1" lang="en-US" sz="2000">
                <a:latin typeface="Verdana" pitchFamily="-106" charset="0"/>
              </a:rPr>
              <a:t>T1	=	9/8  		= 	1.125</a:t>
            </a:r>
          </a:p>
          <a:p>
            <a:pPr eaLnBrk="0" hangingPunct="0"/>
            <a:r>
              <a:rPr kumimoji="1" lang="en-US" sz="2000">
                <a:latin typeface="Verdana" pitchFamily="-106" charset="0"/>
              </a:rPr>
              <a:t>T2	=	10/9		= 	1.111</a:t>
            </a:r>
          </a:p>
          <a:p>
            <a:pPr eaLnBrk="0" hangingPunct="0"/>
            <a:r>
              <a:rPr kumimoji="1" lang="en-US" sz="2000">
                <a:latin typeface="Verdana" pitchFamily="-106" charset="0"/>
              </a:rPr>
              <a:t>One semitone</a:t>
            </a:r>
          </a:p>
          <a:p>
            <a:pPr eaLnBrk="0" hangingPunct="0"/>
            <a:r>
              <a:rPr kumimoji="1" lang="en-US" sz="2000">
                <a:latin typeface="Verdana" pitchFamily="-106" charset="0"/>
              </a:rPr>
              <a:t>S	=	16/15		=	1.067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ea typeface="ＭＳ Ｐゴシック" pitchFamily="-106" charset="-128"/>
              </a:rPr>
              <a:t>Listening example </a:t>
            </a:r>
            <a:r>
              <a:rPr lang="en-US" sz="2800" smtClean="0">
                <a:ea typeface="ＭＳ Ｐゴシック" pitchFamily="-106" charset="-128"/>
              </a:rPr>
              <a:t>(from Butler)</a:t>
            </a:r>
          </a:p>
        </p:txBody>
      </p:sp>
      <p:sp>
        <p:nvSpPr>
          <p:cNvPr id="66563" name="Rectangle 3"/>
          <p:cNvSpPr>
            <a:spLocks noGrp="1" noChangeArrowheads="1"/>
          </p:cNvSpPr>
          <p:nvPr>
            <p:ph type="body" idx="1"/>
          </p:nvPr>
        </p:nvSpPr>
        <p:spPr/>
        <p:txBody>
          <a:bodyPr/>
          <a:lstStyle/>
          <a:p>
            <a:pPr marL="609600" indent="-609600" eaLnBrk="1" hangingPunct="1">
              <a:lnSpc>
                <a:spcPct val="90000"/>
              </a:lnSpc>
              <a:buFontTx/>
              <a:buAutoNum type="alphaLcParenR"/>
            </a:pPr>
            <a:r>
              <a:rPr lang="en-US" sz="2800" smtClean="0">
                <a:ea typeface="ＭＳ Ｐゴシック" pitchFamily="-106" charset="-128"/>
              </a:rPr>
              <a:t> An ascending major scale beginning on C4, </a:t>
            </a:r>
            <a:r>
              <a:rPr lang="en-US" sz="2800" b="1" smtClean="0">
                <a:ea typeface="ＭＳ Ｐゴシック" pitchFamily="-106" charset="-128"/>
              </a:rPr>
              <a:t>equal temperament</a:t>
            </a:r>
            <a:r>
              <a:rPr lang="en-US" sz="2800" smtClean="0">
                <a:ea typeface="ＭＳ Ｐゴシック" pitchFamily="-106" charset="-128"/>
              </a:rPr>
              <a:t> followed by the chord progression I-IV-V7 in Cmajor and in F# major.</a:t>
            </a:r>
          </a:p>
          <a:p>
            <a:pPr marL="609600" indent="-609600" eaLnBrk="1" hangingPunct="1">
              <a:lnSpc>
                <a:spcPct val="90000"/>
              </a:lnSpc>
              <a:buFontTx/>
              <a:buAutoNum type="alphaLcParenR"/>
            </a:pPr>
            <a:r>
              <a:rPr lang="en-US" sz="2800" smtClean="0">
                <a:ea typeface="ＭＳ Ｐゴシック" pitchFamily="-106" charset="-128"/>
              </a:rPr>
              <a:t>The same scale but with </a:t>
            </a:r>
            <a:r>
              <a:rPr lang="en-US" sz="2800" b="1" smtClean="0">
                <a:ea typeface="ＭＳ Ｐゴシック" pitchFamily="-106" charset="-128"/>
              </a:rPr>
              <a:t>Pythagorean tuning</a:t>
            </a:r>
            <a:r>
              <a:rPr lang="en-US" sz="2800" smtClean="0">
                <a:ea typeface="ＭＳ Ｐゴシック" pitchFamily="-106" charset="-128"/>
              </a:rPr>
              <a:t>, followed by the same chord progression</a:t>
            </a:r>
          </a:p>
          <a:p>
            <a:pPr marL="609600" indent="-609600" eaLnBrk="1" hangingPunct="1">
              <a:lnSpc>
                <a:spcPct val="90000"/>
              </a:lnSpc>
              <a:buFontTx/>
              <a:buAutoNum type="alphaLcParenR"/>
            </a:pPr>
            <a:r>
              <a:rPr lang="en-US" sz="2800" smtClean="0">
                <a:ea typeface="ＭＳ Ｐゴシック" pitchFamily="-106" charset="-128"/>
              </a:rPr>
              <a:t>The same scale and chords, </a:t>
            </a:r>
            <a:r>
              <a:rPr lang="en-US" sz="2800" b="1" smtClean="0">
                <a:ea typeface="ＭＳ Ｐゴシック" pitchFamily="-106" charset="-128"/>
              </a:rPr>
              <a:t>quarter comma meantone temperament</a:t>
            </a:r>
            <a:r>
              <a:rPr lang="en-US" sz="2800" smtClean="0">
                <a:ea typeface="ＭＳ Ｐゴシック" pitchFamily="-106" charset="-128"/>
              </a:rPr>
              <a:t> (errors distributed in a few tones)</a:t>
            </a:r>
          </a:p>
          <a:p>
            <a:pPr marL="609600" indent="-609600" eaLnBrk="1" hangingPunct="1">
              <a:lnSpc>
                <a:spcPct val="90000"/>
              </a:lnSpc>
              <a:buFontTx/>
              <a:buAutoNum type="alphaLcParenR"/>
            </a:pPr>
            <a:r>
              <a:rPr lang="en-US" sz="2800" b="1" smtClean="0">
                <a:ea typeface="ＭＳ Ｐゴシック" pitchFamily="-106" charset="-128"/>
              </a:rPr>
              <a:t>Just intonation</a:t>
            </a:r>
          </a:p>
        </p:txBody>
      </p:sp>
      <p:pic>
        <p:nvPicPr>
          <p:cNvPr id="6" name="ButlerTrack03.12.mp3">
            <a:hlinkClick r:id="" action="ppaction://media"/>
          </p:cNvPr>
          <p:cNvPicPr>
            <a:picLocks noRot="1" noChangeAspect="1"/>
          </p:cNvPicPr>
          <p:nvPr>
            <a:audioFile r:link="rId1"/>
          </p:nvPr>
        </p:nvPicPr>
        <p:blipFill>
          <a:blip r:embed="rId4"/>
          <a:srcRect/>
          <a:stretch>
            <a:fillRect/>
          </a:stretch>
        </p:blipFill>
        <p:spPr bwMode="auto">
          <a:xfrm>
            <a:off x="4419600" y="53340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6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ea typeface="ＭＳ Ｐゴシック" pitchFamily="-106" charset="-128"/>
              </a:rPr>
              <a:t>Meantone temperament</a:t>
            </a:r>
          </a:p>
        </p:txBody>
      </p:sp>
      <p:sp>
        <p:nvSpPr>
          <p:cNvPr id="68611" name="Rectangle 4"/>
          <p:cNvSpPr>
            <a:spLocks noChangeArrowheads="1"/>
          </p:cNvSpPr>
          <p:nvPr/>
        </p:nvSpPr>
        <p:spPr bwMode="auto">
          <a:xfrm>
            <a:off x="990600" y="1622425"/>
            <a:ext cx="7543800" cy="4473575"/>
          </a:xfrm>
          <a:prstGeom prst="rect">
            <a:avLst/>
          </a:prstGeom>
          <a:noFill/>
          <a:ln w="9525">
            <a:noFill/>
            <a:miter lim="800000"/>
            <a:headEnd/>
            <a:tailEnd/>
          </a:ln>
        </p:spPr>
        <p:txBody>
          <a:bodyPr anchor="ctr">
            <a:spAutoFit/>
          </a:bodyPr>
          <a:lstStyle/>
          <a:p>
            <a:r>
              <a:rPr lang="en-US"/>
              <a:t>In general, a meantone is constructed the same way as Pythagorean tuning, as a chain of perfect fifths, but in a meantone, each fifth is narrowed in order to make the other intervals like the major third closer to their ideal or perfect just ratios.</a:t>
            </a:r>
          </a:p>
          <a:p>
            <a:r>
              <a:rPr lang="en-US" b="1"/>
              <a:t>Quarter-comma meantone</a:t>
            </a:r>
            <a:r>
              <a:rPr lang="en-US"/>
              <a:t> is the most well known type of meantone temperament, and the term </a:t>
            </a:r>
            <a:r>
              <a:rPr lang="en-US" i="1"/>
              <a:t>meantone temperament</a:t>
            </a:r>
            <a:r>
              <a:rPr lang="en-US"/>
              <a:t> is often used to refer to it specifically. </a:t>
            </a:r>
          </a:p>
          <a:p>
            <a:r>
              <a:rPr lang="en-US"/>
              <a:t>Uses exact 5:4s for major thirds, but flattens each of the fifths by a quarter of a syntonic comma where a syntonic comma is  equal to the frequency ratio 81:80, or around 21.51 cents.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ea typeface="ＭＳ Ｐゴシック" pitchFamily="-106" charset="-128"/>
              </a:rPr>
              <a:t>Just intonation</a:t>
            </a:r>
          </a:p>
        </p:txBody>
      </p:sp>
      <p:sp>
        <p:nvSpPr>
          <p:cNvPr id="70659" name="Rectangle 3"/>
          <p:cNvSpPr>
            <a:spLocks noGrp="1" noChangeArrowheads="1"/>
          </p:cNvSpPr>
          <p:nvPr>
            <p:ph type="body" idx="1"/>
          </p:nvPr>
        </p:nvSpPr>
        <p:spPr/>
        <p:txBody>
          <a:bodyPr/>
          <a:lstStyle/>
          <a:p>
            <a:pPr eaLnBrk="1" hangingPunct="1"/>
            <a:r>
              <a:rPr lang="en-US" smtClean="0">
                <a:ea typeface="ＭＳ Ｐゴシック" pitchFamily="-106" charset="-128"/>
              </a:rPr>
              <a:t>Desirable if only a few instruments are playing </a:t>
            </a:r>
          </a:p>
          <a:p>
            <a:pPr eaLnBrk="1" hangingPunct="1"/>
            <a:r>
              <a:rPr lang="en-US" smtClean="0">
                <a:ea typeface="ＭＳ Ｐゴシック" pitchFamily="-106" charset="-128"/>
              </a:rPr>
              <a:t>You want that ringing baroque quality</a:t>
            </a:r>
          </a:p>
          <a:p>
            <a:pPr eaLnBrk="1" hangingPunct="1"/>
            <a:r>
              <a:rPr lang="en-US" smtClean="0">
                <a:ea typeface="ＭＳ Ｐゴシック" pitchFamily="-106" charset="-128"/>
              </a:rPr>
              <a:t>You are only going to play in one or two keys.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ea typeface="ＭＳ Ｐゴシック" pitchFamily="-106" charset="-128"/>
              </a:rPr>
              <a:t>Equal temperament</a:t>
            </a:r>
          </a:p>
        </p:txBody>
      </p:sp>
      <p:sp>
        <p:nvSpPr>
          <p:cNvPr id="72707" name="Rectangle 3"/>
          <p:cNvSpPr>
            <a:spLocks noGrp="1" noChangeArrowheads="1"/>
          </p:cNvSpPr>
          <p:nvPr>
            <p:ph type="body" idx="1"/>
          </p:nvPr>
        </p:nvSpPr>
        <p:spPr/>
        <p:txBody>
          <a:bodyPr/>
          <a:lstStyle/>
          <a:p>
            <a:pPr eaLnBrk="1" hangingPunct="1">
              <a:buFontTx/>
              <a:buNone/>
            </a:pPr>
            <a:r>
              <a:rPr lang="en-US" smtClean="0">
                <a:ea typeface="ＭＳ Ｐゴシック" pitchFamily="-106" charset="-128"/>
              </a:rPr>
              <a:t>Desirable properties of this scale:</a:t>
            </a:r>
          </a:p>
          <a:p>
            <a:pPr eaLnBrk="1" hangingPunct="1"/>
            <a:r>
              <a:rPr lang="en-US" smtClean="0">
                <a:ea typeface="ＭＳ Ｐゴシック" pitchFamily="-106" charset="-128"/>
              </a:rPr>
              <a:t>Sounds okay for all triads for all keys. </a:t>
            </a:r>
          </a:p>
          <a:p>
            <a:pPr eaLnBrk="1" hangingPunct="1"/>
            <a:r>
              <a:rPr lang="en-US" smtClean="0">
                <a:ea typeface="ＭＳ Ｐゴシック" pitchFamily="-106" charset="-128"/>
              </a:rPr>
              <a:t>Allows instruments in different keys to play together more easily</a:t>
            </a:r>
          </a:p>
          <a:p>
            <a:pPr eaLnBrk="1" hangingPunct="1">
              <a:buFontTx/>
              <a:buNone/>
            </a:pPr>
            <a:r>
              <a:rPr lang="en-US" smtClean="0">
                <a:ea typeface="ＭＳ Ｐゴシック" pitchFamily="-106" charset="-128"/>
              </a:rPr>
              <a:t>Give up perfect fifths and thirds for a scale that is good for any key</a:t>
            </a:r>
          </a:p>
          <a:p>
            <a:pPr eaLnBrk="1" hangingPunct="1">
              <a:buFontTx/>
              <a:buNone/>
            </a:pPr>
            <a:r>
              <a:rPr lang="en-US" smtClean="0">
                <a:ea typeface="ＭＳ Ｐゴシック" pitchFamily="-106" charset="-128"/>
              </a:rPr>
              <a:t>Makes rapid key changes possible.  Led to the development of a different type of music.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ea typeface="ＭＳ Ｐゴシック" pitchFamily="-106" charset="-128"/>
              </a:rPr>
              <a:t>12 tones</a:t>
            </a:r>
          </a:p>
        </p:txBody>
      </p:sp>
      <p:sp>
        <p:nvSpPr>
          <p:cNvPr id="74755" name="Rectangle 3"/>
          <p:cNvSpPr>
            <a:spLocks noGrp="1" noChangeArrowheads="1"/>
          </p:cNvSpPr>
          <p:nvPr>
            <p:ph type="body" sz="half" idx="1"/>
          </p:nvPr>
        </p:nvSpPr>
        <p:spPr>
          <a:xfrm>
            <a:off x="685800" y="1981200"/>
            <a:ext cx="7086600" cy="4114800"/>
          </a:xfrm>
        </p:spPr>
        <p:txBody>
          <a:bodyPr/>
          <a:lstStyle/>
          <a:p>
            <a:pPr marL="609600" indent="-609600" eaLnBrk="1" hangingPunct="1">
              <a:buFontTx/>
              <a:buNone/>
            </a:pPr>
            <a:r>
              <a:rPr lang="en-US" sz="2800" smtClean="0">
                <a:ea typeface="ＭＳ Ｐゴシック" pitchFamily="-106" charset="-128"/>
              </a:rPr>
              <a:t>To make a tempered scale we need to fit 12 notes within an octave  -- between </a:t>
            </a:r>
            <a:r>
              <a:rPr lang="en-US" sz="2800" i="1" smtClean="0">
                <a:ea typeface="ＭＳ Ｐゴシック" pitchFamily="-106" charset="-128"/>
              </a:rPr>
              <a:t>f</a:t>
            </a:r>
            <a:r>
              <a:rPr lang="en-US" sz="2800" smtClean="0">
                <a:ea typeface="ＭＳ Ｐゴシック" pitchFamily="-106" charset="-128"/>
              </a:rPr>
              <a:t> and </a:t>
            </a:r>
            <a:r>
              <a:rPr lang="en-US" sz="2800" i="1" smtClean="0">
                <a:ea typeface="ＭＳ Ｐゴシック" pitchFamily="-106" charset="-128"/>
              </a:rPr>
              <a:t>2f</a:t>
            </a:r>
          </a:p>
          <a:p>
            <a:pPr marL="609600" indent="-609600" eaLnBrk="1" hangingPunct="1">
              <a:buFontTx/>
              <a:buNone/>
            </a:pPr>
            <a:r>
              <a:rPr lang="en-US" sz="2800" smtClean="0">
                <a:latin typeface="Arial" charset="0"/>
                <a:ea typeface="ＭＳ Ｐゴシック" pitchFamily="-106" charset="-128"/>
              </a:rPr>
              <a:t>How can we do this?</a:t>
            </a:r>
          </a:p>
          <a:p>
            <a:pPr marL="609600" indent="-609600" eaLnBrk="1" hangingPunct="1">
              <a:buFontTx/>
              <a:buAutoNum type="arabicParenR"/>
            </a:pPr>
            <a:r>
              <a:rPr lang="en-US" sz="2800" smtClean="0">
                <a:ea typeface="ＭＳ Ｐゴシック" pitchFamily="-106" charset="-128"/>
              </a:rPr>
              <a:t>Linearly</a:t>
            </a:r>
            <a:r>
              <a:rPr lang="en-US" sz="2800" i="1" smtClean="0">
                <a:ea typeface="ＭＳ Ｐゴシック" pitchFamily="-106" charset="-128"/>
              </a:rPr>
              <a:t>   f</a:t>
            </a:r>
            <a:r>
              <a:rPr lang="en-US" sz="2800" smtClean="0">
                <a:ea typeface="ＭＳ Ｐゴシック" pitchFamily="-106" charset="-128"/>
              </a:rPr>
              <a:t>(1</a:t>
            </a:r>
            <a:r>
              <a:rPr lang="en-US" sz="2800" i="1" smtClean="0">
                <a:ea typeface="ＭＳ Ｐゴシック" pitchFamily="-106" charset="-128"/>
              </a:rPr>
              <a:t>+n</a:t>
            </a:r>
            <a:r>
              <a:rPr lang="en-US" sz="2800" smtClean="0">
                <a:ea typeface="ＭＳ Ｐゴシック" pitchFamily="-106" charset="-128"/>
              </a:rPr>
              <a:t>/12)?   where </a:t>
            </a:r>
            <a:r>
              <a:rPr lang="en-US" sz="2800" i="1" smtClean="0">
                <a:ea typeface="ＭＳ Ｐゴシック" pitchFamily="-106" charset="-128"/>
              </a:rPr>
              <a:t>n</a:t>
            </a:r>
            <a:r>
              <a:rPr lang="en-US" sz="2800" smtClean="0">
                <a:ea typeface="ＭＳ Ｐゴシック" pitchFamily="-106" charset="-128"/>
              </a:rPr>
              <a:t> are integers </a:t>
            </a:r>
          </a:p>
          <a:p>
            <a:pPr marL="609600" indent="-609600" eaLnBrk="1" hangingPunct="1">
              <a:buFontTx/>
              <a:buAutoNum type="arabicParenR"/>
            </a:pPr>
            <a:endParaRPr lang="en-US" sz="2800" smtClean="0">
              <a:ea typeface="ＭＳ Ｐゴシック" pitchFamily="-106" charset="-128"/>
            </a:endParaRPr>
          </a:p>
          <a:p>
            <a:pPr marL="609600" indent="-609600" eaLnBrk="1" hangingPunct="1">
              <a:buFontTx/>
              <a:buNone/>
            </a:pPr>
            <a:endParaRPr lang="en-US" sz="2800" smtClean="0">
              <a:ea typeface="ＭＳ Ｐゴシック" pitchFamily="-106" charset="-128"/>
            </a:endParaRPr>
          </a:p>
        </p:txBody>
      </p:sp>
      <p:graphicFrame>
        <p:nvGraphicFramePr>
          <p:cNvPr id="54371" name="Group 99"/>
          <p:cNvGraphicFramePr>
            <a:graphicFrameLocks noGrp="1"/>
          </p:cNvGraphicFramePr>
          <p:nvPr>
            <p:ph sz="half" idx="2"/>
          </p:nvPr>
        </p:nvGraphicFramePr>
        <p:xfrm>
          <a:off x="1371600" y="4267200"/>
          <a:ext cx="6096000" cy="1143000"/>
        </p:xfrm>
        <a:graphic>
          <a:graphicData uri="http://schemas.openxmlformats.org/drawingml/2006/table">
            <a:tbl>
              <a:tblPr/>
              <a:tblGrid>
                <a:gridCol w="468313"/>
                <a:gridCol w="469900"/>
                <a:gridCol w="468312"/>
                <a:gridCol w="469900"/>
                <a:gridCol w="468313"/>
                <a:gridCol w="468312"/>
                <a:gridCol w="469900"/>
                <a:gridCol w="468313"/>
                <a:gridCol w="468312"/>
                <a:gridCol w="469900"/>
                <a:gridCol w="468313"/>
                <a:gridCol w="469900"/>
                <a:gridCol w="468312"/>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13/12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17/12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19/12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11/6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23/12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4800" name="Text Box 100"/>
          <p:cNvSpPr txBox="1">
            <a:spLocks noChangeArrowheads="1"/>
          </p:cNvSpPr>
          <p:nvPr/>
        </p:nvSpPr>
        <p:spPr bwMode="auto">
          <a:xfrm>
            <a:off x="685800" y="5715000"/>
            <a:ext cx="7239000" cy="822325"/>
          </a:xfrm>
          <a:prstGeom prst="rect">
            <a:avLst/>
          </a:prstGeom>
          <a:noFill/>
          <a:ln w="9525">
            <a:noFill/>
            <a:miter lim="800000"/>
            <a:headEnd/>
            <a:tailEnd/>
          </a:ln>
        </p:spPr>
        <p:txBody>
          <a:bodyPr>
            <a:spAutoFit/>
          </a:bodyPr>
          <a:lstStyle/>
          <a:p>
            <a:pPr>
              <a:spcBef>
                <a:spcPct val="50000"/>
              </a:spcBef>
            </a:pPr>
            <a:r>
              <a:rPr lang="en-US"/>
              <a:t>Problems with this:  1) it sounds bad, 2)  Makes no sense in the next octave where interval would have to be 2</a:t>
            </a:r>
            <a:r>
              <a:rPr lang="en-US" i="1"/>
              <a:t>f</a:t>
            </a:r>
            <a:r>
              <a:rPr lang="en-US"/>
              <a:t>/12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solidFill>
                  <a:srgbClr val="FF9933"/>
                </a:solidFill>
                <a:ea typeface="ＭＳ Ｐゴシック" pitchFamily="-106" charset="-128"/>
              </a:rPr>
              <a:t>How universal is this scale?</a:t>
            </a:r>
          </a:p>
        </p:txBody>
      </p:sp>
      <p:pic>
        <p:nvPicPr>
          <p:cNvPr id="23555" name="Picture 3" descr="K-9KCF2"/>
          <p:cNvPicPr>
            <a:picLocks noChangeAspect="1" noChangeArrowheads="1"/>
          </p:cNvPicPr>
          <p:nvPr/>
        </p:nvPicPr>
        <p:blipFill>
          <a:blip r:embed="rId3"/>
          <a:srcRect/>
          <a:stretch>
            <a:fillRect/>
          </a:stretch>
        </p:blipFill>
        <p:spPr bwMode="auto">
          <a:xfrm>
            <a:off x="685800" y="1828800"/>
            <a:ext cx="5238750" cy="3786188"/>
          </a:xfrm>
          <a:prstGeom prst="rect">
            <a:avLst/>
          </a:prstGeom>
          <a:noFill/>
          <a:ln w="9525">
            <a:noFill/>
            <a:miter lim="800000"/>
            <a:headEnd/>
            <a:tailEnd/>
          </a:ln>
        </p:spPr>
      </p:pic>
      <p:sp>
        <p:nvSpPr>
          <p:cNvPr id="23556" name="Text Box 4"/>
          <p:cNvSpPr txBox="1">
            <a:spLocks noChangeArrowheads="1"/>
          </p:cNvSpPr>
          <p:nvPr/>
        </p:nvSpPr>
        <p:spPr bwMode="auto">
          <a:xfrm>
            <a:off x="6096000" y="1981200"/>
            <a:ext cx="2819400" cy="4438650"/>
          </a:xfrm>
          <a:prstGeom prst="rect">
            <a:avLst/>
          </a:prstGeom>
          <a:noFill/>
          <a:ln w="9525">
            <a:noFill/>
            <a:miter lim="800000"/>
            <a:headEnd/>
            <a:tailEnd/>
          </a:ln>
        </p:spPr>
        <p:txBody>
          <a:bodyPr>
            <a:spAutoFit/>
          </a:bodyPr>
          <a:lstStyle/>
          <a:p>
            <a:pPr>
              <a:lnSpc>
                <a:spcPct val="90000"/>
              </a:lnSpc>
              <a:spcBef>
                <a:spcPct val="20000"/>
              </a:spcBef>
            </a:pPr>
            <a:r>
              <a:rPr lang="en-US" b="1">
                <a:solidFill>
                  <a:srgbClr val="FFFF66"/>
                </a:solidFill>
              </a:rPr>
              <a:t>9,000 Year Old Chinese Flutes</a:t>
            </a:r>
            <a:r>
              <a:rPr lang="en-US" sz="3200">
                <a:solidFill>
                  <a:srgbClr val="FFFF66"/>
                </a:solidFill>
              </a:rPr>
              <a:t> </a:t>
            </a:r>
            <a:r>
              <a:rPr lang="en-US" sz="2000" b="1">
                <a:solidFill>
                  <a:srgbClr val="FFFF66"/>
                </a:solidFill>
              </a:rPr>
              <a:t>JUZHONG ZHANG</a:t>
            </a:r>
            <a:r>
              <a:rPr lang="en-US" sz="2000">
                <a:solidFill>
                  <a:srgbClr val="FFFF66"/>
                </a:solidFill>
              </a:rPr>
              <a:t>  et al. Nature 1999</a:t>
            </a:r>
          </a:p>
          <a:p>
            <a:pPr>
              <a:lnSpc>
                <a:spcPct val="90000"/>
              </a:lnSpc>
              <a:spcBef>
                <a:spcPct val="20000"/>
              </a:spcBef>
            </a:pPr>
            <a:r>
              <a:rPr lang="en-US">
                <a:solidFill>
                  <a:srgbClr val="FFFF66"/>
                </a:solidFill>
              </a:rPr>
              <a:t>Excavations at the nearly Neolithic site of Jiahu in Henan Province China have found the earliest completely playable tightly dated multinote musical instruments</a:t>
            </a:r>
          </a:p>
        </p:txBody>
      </p:sp>
      <p:sp>
        <p:nvSpPr>
          <p:cNvPr id="23557" name="Text Box 5"/>
          <p:cNvSpPr txBox="1">
            <a:spLocks noChangeArrowheads="1"/>
          </p:cNvSpPr>
          <p:nvPr/>
        </p:nvSpPr>
        <p:spPr bwMode="auto">
          <a:xfrm>
            <a:off x="1219200" y="5791200"/>
            <a:ext cx="4953000" cy="822325"/>
          </a:xfrm>
          <a:prstGeom prst="rect">
            <a:avLst/>
          </a:prstGeom>
          <a:noFill/>
          <a:ln w="9525">
            <a:noFill/>
            <a:miter lim="800000"/>
            <a:headEnd/>
            <a:tailEnd/>
          </a:ln>
        </p:spPr>
        <p:txBody>
          <a:bodyPr>
            <a:spAutoFit/>
          </a:bodyPr>
          <a:lstStyle/>
          <a:p>
            <a:pPr>
              <a:spcBef>
                <a:spcPct val="50000"/>
              </a:spcBef>
            </a:pPr>
            <a:r>
              <a:rPr lang="en-US">
                <a:solidFill>
                  <a:srgbClr val="FF9933"/>
                </a:solidFill>
              </a:rPr>
              <a:t>One of these flutes can be played: check the file  K-9KChineseFlutes.ram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8"/>
          <p:cNvSpPr>
            <a:spLocks noGrp="1" noChangeArrowheads="1"/>
          </p:cNvSpPr>
          <p:nvPr>
            <p:ph type="title"/>
          </p:nvPr>
        </p:nvSpPr>
        <p:spPr/>
        <p:txBody>
          <a:bodyPr/>
          <a:lstStyle/>
          <a:p>
            <a:pPr eaLnBrk="1" hangingPunct="1"/>
            <a:r>
              <a:rPr lang="en-US" smtClean="0">
                <a:ea typeface="ＭＳ Ｐゴシック" pitchFamily="-106" charset="-128"/>
              </a:rPr>
              <a:t>Equal Temperament</a:t>
            </a:r>
          </a:p>
        </p:txBody>
      </p:sp>
      <p:graphicFrame>
        <p:nvGraphicFramePr>
          <p:cNvPr id="57402" name="Group 58"/>
          <p:cNvGraphicFramePr>
            <a:graphicFrameLocks noGrp="1"/>
          </p:cNvGraphicFramePr>
          <p:nvPr>
            <p:ph idx="1"/>
          </p:nvPr>
        </p:nvGraphicFramePr>
        <p:xfrm>
          <a:off x="457200" y="4572000"/>
          <a:ext cx="8229600" cy="914400"/>
        </p:xfrm>
        <a:graphic>
          <a:graphicData uri="http://schemas.openxmlformats.org/drawingml/2006/table">
            <a:tbl>
              <a:tblPr/>
              <a:tblGrid>
                <a:gridCol w="631825"/>
                <a:gridCol w="635000"/>
                <a:gridCol w="631825"/>
                <a:gridCol w="635000"/>
                <a:gridCol w="631825"/>
                <a:gridCol w="631825"/>
                <a:gridCol w="635000"/>
                <a:gridCol w="631825"/>
                <a:gridCol w="631825"/>
                <a:gridCol w="635000"/>
                <a:gridCol w="631825"/>
                <a:gridCol w="635000"/>
                <a:gridCol w="631825"/>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00">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  1</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1.059</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1.1225</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1.1893</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1.2601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1.3351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1.4145</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1.4987</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1.5978</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1.6823</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1.7824</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06" charset="0"/>
                          <a:ea typeface="ＭＳ Ｐゴシック" pitchFamily="-106" charset="-128"/>
                        </a:rPr>
                        <a:t>1.8885</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06" charset="0"/>
                          <a:ea typeface="ＭＳ Ｐゴシック" pitchFamily="-106" charset="-128"/>
                        </a:rPr>
                        <a:t>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6847" name="Text Box 52"/>
          <p:cNvSpPr txBox="1">
            <a:spLocks noChangeArrowheads="1"/>
          </p:cNvSpPr>
          <p:nvPr/>
        </p:nvSpPr>
        <p:spPr bwMode="auto">
          <a:xfrm>
            <a:off x="838200" y="1981200"/>
            <a:ext cx="7620000" cy="2397125"/>
          </a:xfrm>
          <a:prstGeom prst="rect">
            <a:avLst/>
          </a:prstGeom>
          <a:noFill/>
          <a:ln w="9525">
            <a:noFill/>
            <a:miter lim="800000"/>
            <a:headEnd/>
            <a:tailEnd/>
          </a:ln>
        </p:spPr>
        <p:txBody>
          <a:bodyPr>
            <a:spAutoFit/>
          </a:bodyPr>
          <a:lstStyle/>
          <a:p>
            <a:pPr>
              <a:lnSpc>
                <a:spcPct val="95000"/>
              </a:lnSpc>
              <a:spcBef>
                <a:spcPct val="20000"/>
              </a:spcBef>
            </a:pPr>
            <a:r>
              <a:rPr lang="en-US"/>
              <a:t>How else can we make 12 even divisions between 1 and 2?</a:t>
            </a:r>
          </a:p>
          <a:p>
            <a:pPr>
              <a:lnSpc>
                <a:spcPct val="95000"/>
              </a:lnSpc>
              <a:spcBef>
                <a:spcPct val="20000"/>
              </a:spcBef>
            </a:pPr>
            <a:r>
              <a:rPr lang="en-US"/>
              <a:t>2) With multiplicative factors: </a:t>
            </a:r>
            <a:r>
              <a:rPr lang="en-US" i="1"/>
              <a:t>A</a:t>
            </a:r>
            <a:r>
              <a:rPr lang="en-US" i="1" baseline="30000"/>
              <a:t>n</a:t>
            </a:r>
            <a:r>
              <a:rPr lang="en-US" baseline="30000"/>
              <a:t> </a:t>
            </a:r>
            <a:r>
              <a:rPr lang="en-US"/>
              <a:t>where </a:t>
            </a:r>
            <a:r>
              <a:rPr lang="en-US" i="1"/>
              <a:t>A</a:t>
            </a:r>
            <a:r>
              <a:rPr lang="en-US"/>
              <a:t> is a factor and </a:t>
            </a:r>
            <a:r>
              <a:rPr lang="en-US" i="1"/>
              <a:t>n</a:t>
            </a:r>
            <a:r>
              <a:rPr lang="en-US"/>
              <a:t> are integers   </a:t>
            </a:r>
            <a:r>
              <a:rPr lang="en-US">
                <a:sym typeface="Wingdings" pitchFamily="-106" charset="2"/>
              </a:rPr>
              <a:t> Even in log space</a:t>
            </a:r>
            <a:endParaRPr lang="en-US"/>
          </a:p>
          <a:p>
            <a:pPr>
              <a:lnSpc>
                <a:spcPct val="95000"/>
              </a:lnSpc>
              <a:spcBef>
                <a:spcPct val="20000"/>
              </a:spcBef>
            </a:pPr>
            <a:r>
              <a:rPr lang="en-US" i="1"/>
              <a:t>A</a:t>
            </a:r>
            <a:r>
              <a:rPr lang="en-US" baseline="30000"/>
              <a:t>0</a:t>
            </a:r>
            <a:r>
              <a:rPr lang="en-US"/>
              <a:t>=1.0 and we want </a:t>
            </a:r>
            <a:r>
              <a:rPr lang="en-US" i="1"/>
              <a:t>A</a:t>
            </a:r>
            <a:r>
              <a:rPr lang="en-US" baseline="30000"/>
              <a:t>12</a:t>
            </a:r>
            <a:r>
              <a:rPr lang="en-US"/>
              <a:t>=2.0.</a:t>
            </a:r>
          </a:p>
          <a:p>
            <a:pPr>
              <a:lnSpc>
                <a:spcPct val="95000"/>
              </a:lnSpc>
              <a:spcBef>
                <a:spcPct val="20000"/>
              </a:spcBef>
            </a:pPr>
            <a:r>
              <a:rPr lang="en-US"/>
              <a:t>Solve this (take the 12</a:t>
            </a:r>
            <a:r>
              <a:rPr lang="en-US" baseline="30000"/>
              <a:t>th</a:t>
            </a:r>
            <a:r>
              <a:rPr lang="en-US"/>
              <a:t> root of both sides of the equation).   We find </a:t>
            </a:r>
            <a:r>
              <a:rPr lang="en-US" i="1"/>
              <a:t>A</a:t>
            </a:r>
            <a:r>
              <a:rPr lang="en-US"/>
              <a:t> = 2</a:t>
            </a:r>
            <a:r>
              <a:rPr lang="en-US" baseline="30000"/>
              <a:t>1/12</a:t>
            </a:r>
            <a:r>
              <a:rPr lang="en-US"/>
              <a:t>=1.05946</a:t>
            </a:r>
            <a:endParaRPr lang="en-US" baseline="30000"/>
          </a:p>
        </p:txBody>
      </p:sp>
      <p:sp>
        <p:nvSpPr>
          <p:cNvPr id="76848" name="Line 59"/>
          <p:cNvSpPr>
            <a:spLocks noChangeShapeType="1"/>
          </p:cNvSpPr>
          <p:nvPr/>
        </p:nvSpPr>
        <p:spPr bwMode="auto">
          <a:xfrm flipH="1" flipV="1">
            <a:off x="5181600" y="5410200"/>
            <a:ext cx="304800" cy="457200"/>
          </a:xfrm>
          <a:prstGeom prst="line">
            <a:avLst/>
          </a:prstGeom>
          <a:noFill/>
          <a:ln w="31750">
            <a:solidFill>
              <a:srgbClr val="FF0000"/>
            </a:solidFill>
            <a:round/>
            <a:headEnd/>
            <a:tailEnd type="triangle" w="lg" len="lg"/>
          </a:ln>
        </p:spPr>
        <p:txBody>
          <a:bodyPr/>
          <a:lstStyle/>
          <a:p>
            <a:endParaRPr lang="en-US"/>
          </a:p>
        </p:txBody>
      </p:sp>
      <p:sp>
        <p:nvSpPr>
          <p:cNvPr id="76849" name="Text Box 60"/>
          <p:cNvSpPr txBox="1">
            <a:spLocks noChangeArrowheads="1"/>
          </p:cNvSpPr>
          <p:nvPr/>
        </p:nvSpPr>
        <p:spPr bwMode="auto">
          <a:xfrm>
            <a:off x="5105400" y="5638800"/>
            <a:ext cx="3429000" cy="779463"/>
          </a:xfrm>
          <a:prstGeom prst="rect">
            <a:avLst/>
          </a:prstGeom>
          <a:noFill/>
          <a:ln w="9525">
            <a:noFill/>
            <a:miter lim="800000"/>
            <a:headEnd/>
            <a:tailEnd/>
          </a:ln>
        </p:spPr>
        <p:txBody>
          <a:bodyPr>
            <a:spAutoFit/>
          </a:bodyPr>
          <a:lstStyle/>
          <a:p>
            <a:pPr>
              <a:spcBef>
                <a:spcPct val="50000"/>
              </a:spcBef>
            </a:pPr>
            <a:r>
              <a:rPr lang="en-US" sz="1800"/>
              <a:t>     Pretty close to a perfect fifth</a:t>
            </a:r>
          </a:p>
          <a:p>
            <a:pPr>
              <a:spcBef>
                <a:spcPct val="50000"/>
              </a:spcBef>
            </a:pPr>
            <a:r>
              <a:rPr lang="en-US" sz="1800"/>
              <a:t>Nearly a perfect fourth</a:t>
            </a:r>
          </a:p>
        </p:txBody>
      </p:sp>
      <p:sp>
        <p:nvSpPr>
          <p:cNvPr id="76850" name="Line 61"/>
          <p:cNvSpPr>
            <a:spLocks noChangeShapeType="1"/>
          </p:cNvSpPr>
          <p:nvPr/>
        </p:nvSpPr>
        <p:spPr bwMode="auto">
          <a:xfrm flipV="1">
            <a:off x="2971800" y="5334000"/>
            <a:ext cx="228600" cy="685800"/>
          </a:xfrm>
          <a:prstGeom prst="line">
            <a:avLst/>
          </a:prstGeom>
          <a:noFill/>
          <a:ln w="31750">
            <a:solidFill>
              <a:schemeClr val="accent1"/>
            </a:solidFill>
            <a:round/>
            <a:headEnd/>
            <a:tailEnd type="triangle" w="lg" len="lg"/>
          </a:ln>
        </p:spPr>
        <p:txBody>
          <a:bodyPr/>
          <a:lstStyle/>
          <a:p>
            <a:endParaRPr lang="en-US"/>
          </a:p>
        </p:txBody>
      </p:sp>
      <p:sp>
        <p:nvSpPr>
          <p:cNvPr id="76851" name="Text Box 62"/>
          <p:cNvSpPr txBox="1">
            <a:spLocks noChangeArrowheads="1"/>
          </p:cNvSpPr>
          <p:nvPr/>
        </p:nvSpPr>
        <p:spPr bwMode="auto">
          <a:xfrm>
            <a:off x="3048000" y="5638800"/>
            <a:ext cx="1676400" cy="915988"/>
          </a:xfrm>
          <a:prstGeom prst="rect">
            <a:avLst/>
          </a:prstGeom>
          <a:noFill/>
          <a:ln w="9525">
            <a:noFill/>
            <a:miter lim="800000"/>
            <a:headEnd/>
            <a:tailEnd/>
          </a:ln>
        </p:spPr>
        <p:txBody>
          <a:bodyPr>
            <a:spAutoFit/>
          </a:bodyPr>
          <a:lstStyle/>
          <a:p>
            <a:pPr>
              <a:spcBef>
                <a:spcPct val="50000"/>
              </a:spcBef>
            </a:pPr>
            <a:r>
              <a:rPr lang="en-US" sz="1800"/>
              <a:t>Not too far from a perfect third</a:t>
            </a:r>
          </a:p>
        </p:txBody>
      </p:sp>
      <p:sp>
        <p:nvSpPr>
          <p:cNvPr id="76852" name="Line 63"/>
          <p:cNvSpPr>
            <a:spLocks noChangeShapeType="1"/>
          </p:cNvSpPr>
          <p:nvPr/>
        </p:nvSpPr>
        <p:spPr bwMode="auto">
          <a:xfrm flipH="1" flipV="1">
            <a:off x="3886200" y="5410200"/>
            <a:ext cx="1219200" cy="838200"/>
          </a:xfrm>
          <a:prstGeom prst="line">
            <a:avLst/>
          </a:prstGeom>
          <a:noFill/>
          <a:ln w="31750">
            <a:solidFill>
              <a:srgbClr val="FF00FF"/>
            </a:solidFill>
            <a:round/>
            <a:headEnd/>
            <a:tailEnd type="triangle" w="lg" len="lg"/>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685800" y="609600"/>
            <a:ext cx="4953000" cy="1143000"/>
          </a:xfrm>
        </p:spPr>
        <p:txBody>
          <a:bodyPr/>
          <a:lstStyle/>
          <a:p>
            <a:r>
              <a:rPr lang="en-US" smtClean="0">
                <a:ea typeface="ＭＳ Ｐゴシック" pitchFamily="-106" charset="-128"/>
              </a:rPr>
              <a:t>Equally spaced by </a:t>
            </a:r>
            <a:br>
              <a:rPr lang="en-US" smtClean="0">
                <a:ea typeface="ＭＳ Ｐゴシック" pitchFamily="-106" charset="-128"/>
              </a:rPr>
            </a:br>
            <a:r>
              <a:rPr lang="en-US" smtClean="0">
                <a:ea typeface="ＭＳ Ｐゴシック" pitchFamily="-106" charset="-128"/>
              </a:rPr>
              <a:t>multiplicative factors</a:t>
            </a:r>
          </a:p>
        </p:txBody>
      </p:sp>
      <p:sp>
        <p:nvSpPr>
          <p:cNvPr id="78851" name="TextBox 4"/>
          <p:cNvSpPr txBox="1">
            <a:spLocks noChangeArrowheads="1"/>
          </p:cNvSpPr>
          <p:nvPr/>
        </p:nvSpPr>
        <p:spPr bwMode="auto">
          <a:xfrm>
            <a:off x="1219200" y="2819400"/>
            <a:ext cx="3886200" cy="2554288"/>
          </a:xfrm>
          <a:prstGeom prst="rect">
            <a:avLst/>
          </a:prstGeom>
          <a:noFill/>
          <a:ln w="9525">
            <a:noFill/>
            <a:miter lim="800000"/>
            <a:headEnd/>
            <a:tailEnd/>
          </a:ln>
        </p:spPr>
        <p:txBody>
          <a:bodyPr>
            <a:spAutoFit/>
          </a:bodyPr>
          <a:lstStyle/>
          <a:p>
            <a:r>
              <a:rPr lang="en-US" sz="3200"/>
              <a:t>The closer to the bridge the closer the frets </a:t>
            </a:r>
          </a:p>
          <a:p>
            <a:endParaRPr lang="en-US" sz="3200"/>
          </a:p>
          <a:p>
            <a:r>
              <a:rPr lang="en-US" sz="3200"/>
              <a:t>How big is 2</a:t>
            </a:r>
            <a:r>
              <a:rPr lang="en-US" sz="3200" baseline="30000"/>
              <a:t>1/12</a:t>
            </a:r>
            <a:r>
              <a:rPr lang="en-US" sz="3200"/>
              <a:t>?</a:t>
            </a:r>
          </a:p>
        </p:txBody>
      </p:sp>
      <p:pic>
        <p:nvPicPr>
          <p:cNvPr id="78852" name="Picture 6"/>
          <p:cNvPicPr>
            <a:picLocks noChangeAspect="1"/>
          </p:cNvPicPr>
          <p:nvPr/>
        </p:nvPicPr>
        <p:blipFill>
          <a:blip r:embed="rId3"/>
          <a:srcRect/>
          <a:stretch>
            <a:fillRect/>
          </a:stretch>
        </p:blipFill>
        <p:spPr bwMode="auto">
          <a:xfrm>
            <a:off x="5613400" y="533400"/>
            <a:ext cx="3530600" cy="5472113"/>
          </a:xfrm>
          <a:prstGeom prst="rect">
            <a:avLst/>
          </a:prstGeom>
          <a:noFill/>
          <a:ln w="9525">
            <a:noFill/>
            <a:miter lim="800000"/>
            <a:headEnd/>
            <a:tailEnd/>
          </a:ln>
        </p:spPr>
      </p:pic>
      <p:sp>
        <p:nvSpPr>
          <p:cNvPr id="8" name="Rectangle 7"/>
          <p:cNvSpPr/>
          <p:nvPr/>
        </p:nvSpPr>
        <p:spPr>
          <a:xfrm>
            <a:off x="6934200" y="1981200"/>
            <a:ext cx="1371600" cy="2895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ea typeface="ＭＳ Ｐゴシック" pitchFamily="-106" charset="-128"/>
              </a:rPr>
              <a:t>Listening examples, log and linear spacings</a:t>
            </a:r>
          </a:p>
        </p:txBody>
      </p:sp>
      <p:sp>
        <p:nvSpPr>
          <p:cNvPr id="80899" name="Rectangle 3"/>
          <p:cNvSpPr>
            <a:spLocks noGrp="1" noChangeArrowheads="1"/>
          </p:cNvSpPr>
          <p:nvPr>
            <p:ph type="body" idx="1"/>
          </p:nvPr>
        </p:nvSpPr>
        <p:spPr>
          <a:xfrm>
            <a:off x="685800" y="2743200"/>
            <a:ext cx="7772400" cy="4114800"/>
          </a:xfrm>
        </p:spPr>
        <p:txBody>
          <a:bodyPr/>
          <a:lstStyle/>
          <a:p>
            <a:pPr eaLnBrk="1" hangingPunct="1">
              <a:buFontTx/>
              <a:buNone/>
            </a:pPr>
            <a:r>
              <a:rPr lang="en-US" smtClean="0">
                <a:ea typeface="ＭＳ Ｐゴシック" pitchFamily="-106" charset="-128"/>
              </a:rPr>
              <a:t>ASADemo18</a:t>
            </a:r>
          </a:p>
          <a:p>
            <a:pPr eaLnBrk="1" hangingPunct="1"/>
            <a:r>
              <a:rPr lang="en-US" smtClean="0">
                <a:ea typeface="ＭＳ Ｐゴシック" pitchFamily="-106" charset="-128"/>
              </a:rPr>
              <a:t>8 note diatonic scale</a:t>
            </a:r>
          </a:p>
          <a:p>
            <a:pPr eaLnBrk="1" hangingPunct="1"/>
            <a:r>
              <a:rPr lang="en-US" smtClean="0">
                <a:ea typeface="ＭＳ Ｐゴシック" pitchFamily="-106" charset="-128"/>
              </a:rPr>
              <a:t>13 note chromatic scale</a:t>
            </a:r>
          </a:p>
        </p:txBody>
      </p:sp>
      <p:pic>
        <p:nvPicPr>
          <p:cNvPr id="6" name="ASAdemo18a.mp3">
            <a:hlinkClick r:id="" action="ppaction://media"/>
          </p:cNvPr>
          <p:cNvPicPr>
            <a:picLocks noRot="1" noChangeAspect="1"/>
          </p:cNvPicPr>
          <p:nvPr>
            <a:audioFile r:link="rId1"/>
          </p:nvPr>
        </p:nvPicPr>
        <p:blipFill>
          <a:blip r:embed="rId5"/>
          <a:srcRect/>
          <a:stretch>
            <a:fillRect/>
          </a:stretch>
        </p:blipFill>
        <p:spPr bwMode="auto">
          <a:xfrm>
            <a:off x="6019800" y="3581400"/>
            <a:ext cx="282575" cy="282575"/>
          </a:xfrm>
          <a:prstGeom prst="rect">
            <a:avLst/>
          </a:prstGeom>
          <a:noFill/>
          <a:ln w="9525">
            <a:noFill/>
            <a:miter lim="800000"/>
            <a:headEnd/>
            <a:tailEnd/>
          </a:ln>
        </p:spPr>
      </p:pic>
      <p:pic>
        <p:nvPicPr>
          <p:cNvPr id="7" name="ASAdemo18b.mp3">
            <a:hlinkClick r:id="" action="ppaction://media"/>
          </p:cNvPr>
          <p:cNvPicPr>
            <a:picLocks noRot="1" noChangeAspect="1"/>
          </p:cNvPicPr>
          <p:nvPr>
            <a:audioFile r:link="rId2"/>
          </p:nvPr>
        </p:nvPicPr>
        <p:blipFill>
          <a:blip r:embed="rId5"/>
          <a:srcRect/>
          <a:stretch>
            <a:fillRect/>
          </a:stretch>
        </p:blipFill>
        <p:spPr bwMode="auto">
          <a:xfrm>
            <a:off x="6019800" y="41148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170"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762000" y="1219200"/>
            <a:ext cx="7772400" cy="1143000"/>
          </a:xfrm>
        </p:spPr>
        <p:txBody>
          <a:bodyPr/>
          <a:lstStyle/>
          <a:p>
            <a:r>
              <a:rPr lang="en-US" smtClean="0">
                <a:ea typeface="ＭＳ Ｐゴシック" pitchFamily="-106" charset="-128"/>
              </a:rPr>
              <a:t>Tempered scale octaves</a:t>
            </a:r>
          </a:p>
        </p:txBody>
      </p:sp>
      <p:pic>
        <p:nvPicPr>
          <p:cNvPr id="82947" name="Picture 3"/>
          <p:cNvPicPr>
            <a:picLocks noChangeAspect="1"/>
          </p:cNvPicPr>
          <p:nvPr/>
        </p:nvPicPr>
        <p:blipFill>
          <a:blip r:embed="rId2"/>
          <a:srcRect/>
          <a:stretch>
            <a:fillRect/>
          </a:stretch>
        </p:blipFill>
        <p:spPr bwMode="auto">
          <a:xfrm>
            <a:off x="381000" y="3429000"/>
            <a:ext cx="8496300" cy="212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419600" y="609600"/>
            <a:ext cx="4038600" cy="1143000"/>
          </a:xfrm>
        </p:spPr>
        <p:txBody>
          <a:bodyPr/>
          <a:lstStyle/>
          <a:p>
            <a:r>
              <a:rPr lang="en-US" smtClean="0">
                <a:ea typeface="ＭＳ Ｐゴシック" pitchFamily="-106" charset="-128"/>
              </a:rPr>
              <a:t>Frequencies</a:t>
            </a:r>
          </a:p>
        </p:txBody>
      </p:sp>
      <p:pic>
        <p:nvPicPr>
          <p:cNvPr id="83971" name="Picture 4" descr="Screen Shot 2014-09-15 at 3.30.14 PM.png"/>
          <p:cNvPicPr>
            <a:picLocks noChangeAspect="1"/>
          </p:cNvPicPr>
          <p:nvPr/>
        </p:nvPicPr>
        <p:blipFill>
          <a:blip r:embed="rId2"/>
          <a:srcRect/>
          <a:stretch>
            <a:fillRect/>
          </a:stretch>
        </p:blipFill>
        <p:spPr bwMode="auto">
          <a:xfrm>
            <a:off x="685800" y="228600"/>
            <a:ext cx="3638550" cy="6858000"/>
          </a:xfrm>
          <a:prstGeom prst="rect">
            <a:avLst/>
          </a:prstGeom>
          <a:noFill/>
          <a:ln w="9525">
            <a:noFill/>
            <a:miter lim="800000"/>
            <a:headEnd/>
            <a:tailEnd/>
          </a:ln>
        </p:spPr>
      </p:pic>
      <p:sp>
        <p:nvSpPr>
          <p:cNvPr id="83972" name="TextBox 5"/>
          <p:cNvSpPr txBox="1">
            <a:spLocks noChangeArrowheads="1"/>
          </p:cNvSpPr>
          <p:nvPr/>
        </p:nvSpPr>
        <p:spPr bwMode="auto">
          <a:xfrm>
            <a:off x="4800600" y="2743200"/>
            <a:ext cx="3733800" cy="1200150"/>
          </a:xfrm>
          <a:prstGeom prst="rect">
            <a:avLst/>
          </a:prstGeom>
          <a:noFill/>
          <a:ln w="9525">
            <a:noFill/>
            <a:miter lim="800000"/>
            <a:headEnd/>
            <a:tailEnd/>
          </a:ln>
        </p:spPr>
        <p:txBody>
          <a:bodyPr>
            <a:spAutoFit/>
          </a:bodyPr>
          <a:lstStyle/>
          <a:p>
            <a:r>
              <a:rPr lang="en-US"/>
              <a:t>Tempered scale</a:t>
            </a:r>
          </a:p>
          <a:p>
            <a:r>
              <a:rPr lang="en-US"/>
              <a:t>C4=middle C on the piano</a:t>
            </a:r>
          </a:p>
          <a:p>
            <a:r>
              <a:rPr lang="en-US"/>
              <a:t>A4 = concert 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ea typeface="ＭＳ Ｐゴシック" pitchFamily="-106" charset="-128"/>
              </a:rPr>
              <a:t>Cents</a:t>
            </a:r>
          </a:p>
        </p:txBody>
      </p:sp>
      <p:sp>
        <p:nvSpPr>
          <p:cNvPr id="84995" name="Rectangle 3"/>
          <p:cNvSpPr>
            <a:spLocks noGrp="1" noChangeArrowheads="1"/>
          </p:cNvSpPr>
          <p:nvPr>
            <p:ph type="body" idx="1"/>
          </p:nvPr>
        </p:nvSpPr>
        <p:spPr>
          <a:xfrm>
            <a:off x="685800" y="1828800"/>
            <a:ext cx="7772400" cy="4267200"/>
          </a:xfrm>
        </p:spPr>
        <p:txBody>
          <a:bodyPr/>
          <a:lstStyle/>
          <a:p>
            <a:pPr eaLnBrk="1" hangingPunct="1">
              <a:buFontTx/>
              <a:buNone/>
            </a:pPr>
            <a:r>
              <a:rPr lang="en-US" sz="3900" smtClean="0">
                <a:solidFill>
                  <a:srgbClr val="FF0000"/>
                </a:solidFill>
                <a:ea typeface="ＭＳ Ｐゴシック" pitchFamily="-106" charset="-128"/>
              </a:rPr>
              <a:t>The cents scale</a:t>
            </a:r>
          </a:p>
          <a:p>
            <a:pPr eaLnBrk="1" hangingPunct="1"/>
            <a:r>
              <a:rPr lang="en-US" smtClean="0">
                <a:ea typeface="ＭＳ Ｐゴシック" pitchFamily="-106" charset="-128"/>
              </a:rPr>
              <a:t>Cents=1200 log</a:t>
            </a:r>
            <a:r>
              <a:rPr lang="en-US" baseline="-25000" smtClean="0">
                <a:ea typeface="ＭＳ Ｐゴシック" pitchFamily="-106" charset="-128"/>
              </a:rPr>
              <a:t>2</a:t>
            </a:r>
            <a:r>
              <a:rPr lang="en-US" smtClean="0">
                <a:ea typeface="ＭＳ Ｐゴシック" pitchFamily="-106" charset="-128"/>
              </a:rPr>
              <a:t>(</a:t>
            </a:r>
            <a:r>
              <a:rPr lang="en-US" i="1" smtClean="0">
                <a:ea typeface="ＭＳ Ｐゴシック" pitchFamily="-106" charset="-128"/>
              </a:rPr>
              <a:t>f/f</a:t>
            </a:r>
            <a:r>
              <a:rPr lang="en-US" i="1" baseline="-25000" smtClean="0">
                <a:ea typeface="ＭＳ Ｐゴシック" pitchFamily="-106" charset="-128"/>
              </a:rPr>
              <a:t>1</a:t>
            </a:r>
            <a:r>
              <a:rPr lang="en-US" smtClean="0">
                <a:ea typeface="ＭＳ Ｐゴシック" pitchFamily="-106" charset="-128"/>
              </a:rPr>
              <a:t>)</a:t>
            </a:r>
          </a:p>
          <a:p>
            <a:pPr eaLnBrk="1" hangingPunct="1"/>
            <a:r>
              <a:rPr lang="en-US" smtClean="0">
                <a:ea typeface="ＭＳ Ｐゴシック" pitchFamily="-106" charset="-128"/>
              </a:rPr>
              <a:t>If</a:t>
            </a:r>
            <a:r>
              <a:rPr lang="en-US" i="1" smtClean="0">
                <a:ea typeface="ＭＳ Ｐゴシック" pitchFamily="-106" charset="-128"/>
              </a:rPr>
              <a:t> f/f</a:t>
            </a:r>
            <a:r>
              <a:rPr lang="en-US" i="1" baseline="-25000" smtClean="0">
                <a:ea typeface="ＭＳ Ｐゴシック" pitchFamily="-106" charset="-128"/>
              </a:rPr>
              <a:t>1</a:t>
            </a:r>
            <a:r>
              <a:rPr lang="en-US" smtClean="0">
                <a:ea typeface="ＭＳ Ｐゴシック" pitchFamily="-106" charset="-128"/>
              </a:rPr>
              <a:t> = 2, then </a:t>
            </a:r>
          </a:p>
          <a:p>
            <a:pPr eaLnBrk="1" hangingPunct="1"/>
            <a:r>
              <a:rPr lang="en-US" smtClean="0">
                <a:ea typeface="ＭＳ Ｐゴシック" pitchFamily="-106" charset="-128"/>
              </a:rPr>
              <a:t>The octave = 1200 cents</a:t>
            </a:r>
          </a:p>
          <a:p>
            <a:pPr eaLnBrk="1" hangingPunct="1"/>
            <a:r>
              <a:rPr lang="en-US" smtClean="0">
                <a:ea typeface="ＭＳ Ｐゴシック" pitchFamily="-106" charset="-128"/>
              </a:rPr>
              <a:t>The interval between two scale notes that are a half step apart is 100 cents</a:t>
            </a:r>
          </a:p>
          <a:p>
            <a:pPr eaLnBrk="1" hangingPunct="1"/>
            <a:endParaRPr lang="en-US" smtClean="0">
              <a:ea typeface="ＭＳ Ｐゴシック" pitchFamily="-106"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ea typeface="ＭＳ Ｐゴシック" pitchFamily="-106" charset="-128"/>
              </a:rPr>
              <a:t>Turning notes and cents into frequencies</a:t>
            </a:r>
          </a:p>
        </p:txBody>
      </p:sp>
      <p:sp>
        <p:nvSpPr>
          <p:cNvPr id="87043" name="Content Placeholder 2"/>
          <p:cNvSpPr>
            <a:spLocks noGrp="1"/>
          </p:cNvSpPr>
          <p:nvPr>
            <p:ph idx="1"/>
          </p:nvPr>
        </p:nvSpPr>
        <p:spPr/>
        <p:txBody>
          <a:bodyPr/>
          <a:lstStyle/>
          <a:p>
            <a:pPr>
              <a:buFontTx/>
              <a:buNone/>
            </a:pPr>
            <a:r>
              <a:rPr lang="en-US" smtClean="0">
                <a:ea typeface="ＭＳ Ｐゴシック" pitchFamily="-106" charset="-128"/>
              </a:rPr>
              <a:t>What is the frequency of C#4 +25cents</a:t>
            </a:r>
          </a:p>
          <a:p>
            <a:r>
              <a:rPr lang="en-US" smtClean="0">
                <a:ea typeface="ＭＳ Ｐゴシック" pitchFamily="-106" charset="-128"/>
              </a:rPr>
              <a:t>C#4 is 277.18Hz</a:t>
            </a:r>
          </a:p>
          <a:p>
            <a:r>
              <a:rPr lang="en-US" smtClean="0">
                <a:ea typeface="ＭＳ Ｐゴシック" pitchFamily="-106" charset="-128"/>
              </a:rPr>
              <a:t>2</a:t>
            </a:r>
            <a:r>
              <a:rPr lang="en-US" baseline="30000" smtClean="0">
                <a:ea typeface="ＭＳ Ｐゴシック" pitchFamily="-106" charset="-128"/>
              </a:rPr>
              <a:t>25/1200</a:t>
            </a:r>
            <a:r>
              <a:rPr lang="en-US" smtClean="0">
                <a:ea typeface="ＭＳ Ｐゴシック" pitchFamily="-106" charset="-128"/>
              </a:rPr>
              <a:t>=1.0145453</a:t>
            </a:r>
          </a:p>
          <a:p>
            <a:r>
              <a:rPr lang="en-US" smtClean="0">
                <a:ea typeface="ＭＳ Ｐゴシック" pitchFamily="-106" charset="-128"/>
              </a:rPr>
              <a:t>277.18 x 2</a:t>
            </a:r>
            <a:r>
              <a:rPr lang="en-US" baseline="30000" smtClean="0">
                <a:ea typeface="ＭＳ Ｐゴシック" pitchFamily="-106" charset="-128"/>
              </a:rPr>
              <a:t>25/1200 </a:t>
            </a:r>
            <a:r>
              <a:rPr lang="en-US" smtClean="0">
                <a:ea typeface="ＭＳ Ｐゴシック" pitchFamily="-106" charset="-128"/>
              </a:rPr>
              <a:t>= </a:t>
            </a:r>
            <a:r>
              <a:rPr lang="en-US" smtClean="0">
                <a:solidFill>
                  <a:srgbClr val="3333CC"/>
                </a:solidFill>
                <a:ea typeface="ＭＳ Ｐゴシック" pitchFamily="-106" charset="-128"/>
              </a:rPr>
              <a:t>281.21 Hz</a:t>
            </a:r>
          </a:p>
          <a:p>
            <a:pPr>
              <a:buFontTx/>
              <a:buNone/>
            </a:pPr>
            <a:r>
              <a:rPr lang="en-US" smtClean="0">
                <a:ea typeface="ＭＳ Ｐゴシック" pitchFamily="-106" charset="-128"/>
              </a:rPr>
              <a:t>What if I want C#4 -25 cents?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ea typeface="ＭＳ Ｐゴシック" pitchFamily="-106" charset="-128"/>
              </a:rPr>
              <a:t>Equal temperament </a:t>
            </a:r>
          </a:p>
        </p:txBody>
      </p:sp>
      <p:sp>
        <p:nvSpPr>
          <p:cNvPr id="88067" name="Rectangle 3"/>
          <p:cNvSpPr>
            <a:spLocks noGrp="1" noChangeArrowheads="1"/>
          </p:cNvSpPr>
          <p:nvPr>
            <p:ph type="body" sz="half" idx="1"/>
          </p:nvPr>
        </p:nvSpPr>
        <p:spPr>
          <a:xfrm>
            <a:off x="685800" y="1981200"/>
            <a:ext cx="6858000" cy="4114800"/>
          </a:xfrm>
        </p:spPr>
        <p:txBody>
          <a:bodyPr/>
          <a:lstStyle/>
          <a:p>
            <a:pPr eaLnBrk="1" hangingPunct="1"/>
            <a:r>
              <a:rPr lang="en-US" sz="2800" smtClean="0">
                <a:ea typeface="ＭＳ Ｐゴシック" pitchFamily="-106" charset="-128"/>
              </a:rPr>
              <a:t>Intervals are NOT exact integer ratios.  </a:t>
            </a:r>
          </a:p>
          <a:p>
            <a:pPr eaLnBrk="1" hangingPunct="1"/>
            <a:r>
              <a:rPr lang="en-US" sz="2800" smtClean="0">
                <a:ea typeface="ＭＳ Ｐゴシック" pitchFamily="-106" charset="-128"/>
              </a:rPr>
              <a:t>What does it mean to add two sine waves that are not integer multiples of each other?</a:t>
            </a:r>
          </a:p>
          <a:p>
            <a:pPr eaLnBrk="1" hangingPunct="1">
              <a:buFontTx/>
              <a:buNone/>
            </a:pPr>
            <a:r>
              <a:rPr lang="en-US" sz="2800" smtClean="0">
                <a:ea typeface="ＭＳ Ｐゴシック" pitchFamily="-106" charset="-128"/>
              </a:rPr>
              <a:t>------  What difference is there in the waveform?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ea typeface="ＭＳ Ｐゴシック" pitchFamily="-106" charset="-128"/>
              </a:rPr>
              <a:t>Attempts at new scales</a:t>
            </a:r>
            <a:br>
              <a:rPr lang="en-US" smtClean="0">
                <a:ea typeface="ＭＳ Ｐゴシック" pitchFamily="-106" charset="-128"/>
              </a:rPr>
            </a:br>
            <a:r>
              <a:rPr lang="en-US" smtClean="0">
                <a:ea typeface="ＭＳ Ｐゴシック" pitchFamily="-106" charset="-128"/>
              </a:rPr>
              <a:t>Harry Partch’s tuning</a:t>
            </a:r>
          </a:p>
        </p:txBody>
      </p:sp>
      <p:sp>
        <p:nvSpPr>
          <p:cNvPr id="90115" name="Rectangle 3"/>
          <p:cNvSpPr>
            <a:spLocks noGrp="1" noChangeArrowheads="1"/>
          </p:cNvSpPr>
          <p:nvPr>
            <p:ph type="body" idx="1"/>
          </p:nvPr>
        </p:nvSpPr>
        <p:spPr/>
        <p:txBody>
          <a:bodyPr/>
          <a:lstStyle/>
          <a:p>
            <a:pPr eaLnBrk="1" hangingPunct="1"/>
            <a:r>
              <a:rPr lang="en-US" sz="2000" smtClean="0">
                <a:ea typeface="ＭＳ Ｐゴシック" pitchFamily="-106" charset="-128"/>
              </a:rPr>
              <a:t>American composer Harry Partch (1901-1974) based all of his mature musical compositions on a musical scale tuned in just intonation and based on the 11-limit tonality diamond, played on instruments he designed and built himself to be played in that tuning. The number of notes varied for a time from about 29 to 55, until he finally settled on a scale of 43 tones to the octave (his identity interval, which Partch always referred to by its frequency ratio 2/1). </a:t>
            </a:r>
          </a:p>
          <a:p>
            <a:pPr eaLnBrk="1" hangingPunct="1"/>
            <a:r>
              <a:rPr lang="en-US" sz="2000" smtClean="0">
                <a:ea typeface="ＭＳ Ｐゴシック" pitchFamily="-106" charset="-128"/>
              </a:rPr>
              <a:t>Partch's tuning is often called "extended just intonation", because traditional just intonation used ratios with only the prime-factors 2, 3, and 5, whereas Partch added 7 and 11 to these. </a:t>
            </a:r>
          </a:p>
        </p:txBody>
      </p:sp>
      <p:sp>
        <p:nvSpPr>
          <p:cNvPr id="90116" name="Text Box 4"/>
          <p:cNvSpPr txBox="1">
            <a:spLocks noChangeArrowheads="1"/>
          </p:cNvSpPr>
          <p:nvPr/>
        </p:nvSpPr>
        <p:spPr bwMode="auto">
          <a:xfrm>
            <a:off x="4572000" y="5562600"/>
            <a:ext cx="1905000" cy="641350"/>
          </a:xfrm>
          <a:prstGeom prst="rect">
            <a:avLst/>
          </a:prstGeom>
          <a:noFill/>
          <a:ln w="9525">
            <a:noFill/>
            <a:miter lim="800000"/>
            <a:headEnd/>
            <a:tailEnd/>
          </a:ln>
        </p:spPr>
        <p:txBody>
          <a:bodyPr>
            <a:spAutoFit/>
          </a:bodyPr>
          <a:lstStyle/>
          <a:p>
            <a:pPr>
              <a:spcBef>
                <a:spcPct val="50000"/>
              </a:spcBef>
            </a:pPr>
            <a:r>
              <a:rPr lang="en-US" sz="1800"/>
              <a:t>As described by Joe Monzo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p:txBody>
          <a:bodyPr/>
          <a:lstStyle/>
          <a:p>
            <a:pPr eaLnBrk="1" hangingPunct="1"/>
            <a:endParaRPr lang="en-US" smtClean="0">
              <a:ea typeface="ＭＳ Ｐゴシック" pitchFamily="-106" charset="-128"/>
            </a:endParaRPr>
          </a:p>
        </p:txBody>
      </p:sp>
      <p:pic>
        <p:nvPicPr>
          <p:cNvPr id="92163" name="Picture 323"/>
          <p:cNvPicPr>
            <a:picLocks noChangeAspect="1" noChangeArrowheads="1"/>
          </p:cNvPicPr>
          <p:nvPr/>
        </p:nvPicPr>
        <p:blipFill>
          <a:blip r:embed="rId3"/>
          <a:srcRect/>
          <a:stretch>
            <a:fillRect/>
          </a:stretch>
        </p:blipFill>
        <p:spPr bwMode="auto">
          <a:xfrm>
            <a:off x="762000" y="319088"/>
            <a:ext cx="5430838" cy="6157912"/>
          </a:xfrm>
          <a:prstGeom prst="rect">
            <a:avLst/>
          </a:prstGeom>
          <a:noFill/>
          <a:ln w="9525">
            <a:noFill/>
            <a:miter lim="800000"/>
            <a:headEnd/>
            <a:tailEnd/>
          </a:ln>
        </p:spPr>
      </p:pic>
      <p:sp>
        <p:nvSpPr>
          <p:cNvPr id="92164" name="Text Box 324"/>
          <p:cNvSpPr txBox="1">
            <a:spLocks noChangeArrowheads="1"/>
          </p:cNvSpPr>
          <p:nvPr/>
        </p:nvSpPr>
        <p:spPr bwMode="auto">
          <a:xfrm>
            <a:off x="6477000" y="3505200"/>
            <a:ext cx="2057400" cy="825500"/>
          </a:xfrm>
          <a:prstGeom prst="rect">
            <a:avLst/>
          </a:prstGeom>
          <a:noFill/>
          <a:ln w="9525">
            <a:noFill/>
            <a:miter lim="800000"/>
            <a:headEnd/>
            <a:tailEnd/>
          </a:ln>
        </p:spPr>
        <p:txBody>
          <a:bodyPr>
            <a:spAutoFit/>
          </a:bodyPr>
          <a:lstStyle/>
          <a:p>
            <a:pPr>
              <a:spcBef>
                <a:spcPct val="50000"/>
              </a:spcBef>
            </a:pPr>
            <a:r>
              <a:rPr lang="en-US" sz="1600"/>
              <a:t>from </a:t>
            </a:r>
            <a:r>
              <a:rPr lang="en-US" sz="1600">
                <a:hlinkClick r:id="rId4"/>
              </a:rPr>
              <a:t>http://www.microtonal-synthesis.com</a:t>
            </a:r>
            <a:endParaRPr lang="en-US" sz="16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ea typeface="ＭＳ Ｐゴシック" pitchFamily="-106" charset="-128"/>
              </a:rPr>
              <a:t>Neanderthal flute</a:t>
            </a:r>
          </a:p>
        </p:txBody>
      </p:sp>
      <p:sp>
        <p:nvSpPr>
          <p:cNvPr id="25603" name="Rectangle 3"/>
          <p:cNvSpPr>
            <a:spLocks noGrp="1" noChangeArrowheads="1"/>
          </p:cNvSpPr>
          <p:nvPr>
            <p:ph type="body" idx="1"/>
          </p:nvPr>
        </p:nvSpPr>
        <p:spPr>
          <a:xfrm>
            <a:off x="685800" y="1981200"/>
            <a:ext cx="7162800" cy="4114800"/>
          </a:xfrm>
        </p:spPr>
        <p:txBody>
          <a:bodyPr/>
          <a:lstStyle/>
          <a:p>
            <a:pPr eaLnBrk="1" hangingPunct="1"/>
            <a:r>
              <a:rPr lang="en-US" sz="2400" smtClean="0">
                <a:ea typeface="ＭＳ Ｐゴシック" pitchFamily="-106" charset="-128"/>
              </a:rPr>
              <a:t>This bear bone flute, found in Slovenia in 1995, is believed to be about 50,000 years old. </a:t>
            </a:r>
          </a:p>
        </p:txBody>
      </p:sp>
      <p:pic>
        <p:nvPicPr>
          <p:cNvPr id="25604" name="Picture 4" descr="547058"/>
          <p:cNvPicPr>
            <a:picLocks noChangeAspect="1" noChangeArrowheads="1"/>
          </p:cNvPicPr>
          <p:nvPr/>
        </p:nvPicPr>
        <p:blipFill>
          <a:blip r:embed="rId3"/>
          <a:srcRect t="11206"/>
          <a:stretch>
            <a:fillRect/>
          </a:stretch>
        </p:blipFill>
        <p:spPr bwMode="auto">
          <a:xfrm>
            <a:off x="838200" y="3048000"/>
            <a:ext cx="5562600" cy="2884488"/>
          </a:xfrm>
          <a:prstGeom prst="rect">
            <a:avLst/>
          </a:prstGeom>
          <a:noFill/>
          <a:ln w="9525">
            <a:noFill/>
            <a:miter lim="800000"/>
            <a:headEnd/>
            <a:tailEnd/>
          </a:ln>
        </p:spPr>
      </p:pic>
      <p:sp>
        <p:nvSpPr>
          <p:cNvPr id="25605" name="Line 5"/>
          <p:cNvSpPr>
            <a:spLocks noChangeShapeType="1"/>
          </p:cNvSpPr>
          <p:nvPr/>
        </p:nvSpPr>
        <p:spPr bwMode="auto">
          <a:xfrm flipH="1">
            <a:off x="5181600" y="3276600"/>
            <a:ext cx="1447800" cy="1143000"/>
          </a:xfrm>
          <a:prstGeom prst="line">
            <a:avLst/>
          </a:prstGeom>
          <a:noFill/>
          <a:ln w="38100">
            <a:solidFill>
              <a:srgbClr val="FF0000"/>
            </a:solidFill>
            <a:round/>
            <a:headEnd/>
            <a:tailEnd type="triangle" w="lg" len="lg"/>
          </a:ln>
        </p:spPr>
        <p:txBody>
          <a:bodyPr/>
          <a:lstStyle/>
          <a:p>
            <a:endParaRPr lang="en-US"/>
          </a:p>
        </p:txBody>
      </p:sp>
      <p:sp>
        <p:nvSpPr>
          <p:cNvPr id="25606" name="Text Box 6"/>
          <p:cNvSpPr txBox="1">
            <a:spLocks noChangeArrowheads="1"/>
          </p:cNvSpPr>
          <p:nvPr/>
        </p:nvSpPr>
        <p:spPr bwMode="auto">
          <a:xfrm>
            <a:off x="6781800" y="2895600"/>
            <a:ext cx="1371600" cy="2530475"/>
          </a:xfrm>
          <a:prstGeom prst="rect">
            <a:avLst/>
          </a:prstGeom>
          <a:noFill/>
          <a:ln w="9525">
            <a:noFill/>
            <a:miter lim="800000"/>
            <a:headEnd/>
            <a:tailEnd/>
          </a:ln>
        </p:spPr>
        <p:txBody>
          <a:bodyPr>
            <a:spAutoFit/>
          </a:bodyPr>
          <a:lstStyle/>
          <a:p>
            <a:pPr>
              <a:spcBef>
                <a:spcPct val="50000"/>
              </a:spcBef>
            </a:pPr>
            <a:r>
              <a:rPr lang="en-US" sz="2000"/>
              <a:t>Differing hole spacing suggest a scale with whole and half note spacings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457200"/>
            <a:ext cx="7772400" cy="1143000"/>
          </a:xfrm>
        </p:spPr>
        <p:txBody>
          <a:bodyPr/>
          <a:lstStyle/>
          <a:p>
            <a:pPr eaLnBrk="1" hangingPunct="1"/>
            <a:r>
              <a:rPr lang="en-US" smtClean="0">
                <a:ea typeface="ＭＳ Ｐゴシック" pitchFamily="-106" charset="-128"/>
              </a:rPr>
              <a:t>Partch’s tonality diamond</a:t>
            </a:r>
          </a:p>
        </p:txBody>
      </p:sp>
      <p:sp>
        <p:nvSpPr>
          <p:cNvPr id="94211" name="Rectangle 3"/>
          <p:cNvSpPr>
            <a:spLocks noGrp="1" noChangeArrowheads="1"/>
          </p:cNvSpPr>
          <p:nvPr>
            <p:ph type="body" idx="1"/>
          </p:nvPr>
        </p:nvSpPr>
        <p:spPr>
          <a:xfrm>
            <a:off x="838200" y="5867400"/>
            <a:ext cx="7772400" cy="685800"/>
          </a:xfrm>
        </p:spPr>
        <p:txBody>
          <a:bodyPr/>
          <a:lstStyle/>
          <a:p>
            <a:pPr eaLnBrk="1" hangingPunct="1"/>
            <a:r>
              <a:rPr lang="en-US" sz="1800" smtClean="0">
                <a:ea typeface="ＭＳ Ｐゴシック" pitchFamily="-106" charset="-128"/>
              </a:rPr>
              <a:t>Check out a version on this web site that lets you listen to the notes </a:t>
            </a:r>
            <a:r>
              <a:rPr lang="en-US" sz="1800" smtClean="0">
                <a:ea typeface="ＭＳ Ｐゴシック" pitchFamily="-106" charset="-128"/>
                <a:hlinkClick r:id="rId3"/>
              </a:rPr>
              <a:t>http://prodgers13.home.comcast.net/Sub_Pages/DiamondMarimba.html</a:t>
            </a:r>
            <a:endParaRPr lang="en-US" sz="1800" smtClean="0">
              <a:ea typeface="ＭＳ Ｐゴシック" pitchFamily="-106" charset="-128"/>
            </a:endParaRPr>
          </a:p>
        </p:txBody>
      </p:sp>
      <p:pic>
        <p:nvPicPr>
          <p:cNvPr id="94212" name="Picture 4" descr="DiamondMarimba"/>
          <p:cNvPicPr>
            <a:picLocks noChangeAspect="1" noChangeArrowheads="1"/>
          </p:cNvPicPr>
          <p:nvPr/>
        </p:nvPicPr>
        <p:blipFill>
          <a:blip r:embed="rId4"/>
          <a:srcRect/>
          <a:stretch>
            <a:fillRect/>
          </a:stretch>
        </p:blipFill>
        <p:spPr bwMode="auto">
          <a:xfrm>
            <a:off x="1066800" y="1600200"/>
            <a:ext cx="7239000"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Zoom"/>
          <p:cNvPicPr>
            <a:picLocks noChangeAspect="1" noChangeArrowheads="1"/>
          </p:cNvPicPr>
          <p:nvPr/>
        </p:nvPicPr>
        <p:blipFill>
          <a:blip r:embed="rId5"/>
          <a:srcRect/>
          <a:stretch>
            <a:fillRect/>
          </a:stretch>
        </p:blipFill>
        <p:spPr bwMode="auto">
          <a:xfrm>
            <a:off x="3657600" y="381000"/>
            <a:ext cx="5072063" cy="3084513"/>
          </a:xfrm>
          <a:prstGeom prst="rect">
            <a:avLst/>
          </a:prstGeom>
          <a:noFill/>
          <a:ln w="9525">
            <a:noFill/>
            <a:miter lim="800000"/>
            <a:headEnd/>
            <a:tailEnd/>
          </a:ln>
        </p:spPr>
      </p:pic>
      <p:sp>
        <p:nvSpPr>
          <p:cNvPr id="96259" name="Rectangle 2"/>
          <p:cNvSpPr>
            <a:spLocks noGrp="1" noChangeArrowheads="1"/>
          </p:cNvSpPr>
          <p:nvPr>
            <p:ph type="title"/>
          </p:nvPr>
        </p:nvSpPr>
        <p:spPr>
          <a:xfrm>
            <a:off x="533400" y="609600"/>
            <a:ext cx="3124200" cy="2514600"/>
          </a:xfrm>
        </p:spPr>
        <p:txBody>
          <a:bodyPr/>
          <a:lstStyle/>
          <a:p>
            <a:pPr eaLnBrk="1" hangingPunct="1"/>
            <a:r>
              <a:rPr lang="en-US" sz="4000" smtClean="0">
                <a:ea typeface="ＭＳ Ｐゴシック" pitchFamily="-106" charset="-128"/>
              </a:rPr>
              <a:t>Partch’s and Partch-era compositions</a:t>
            </a:r>
          </a:p>
        </p:txBody>
      </p:sp>
      <p:sp>
        <p:nvSpPr>
          <p:cNvPr id="96260" name="Rectangle 3"/>
          <p:cNvSpPr>
            <a:spLocks noGrp="1" noChangeArrowheads="1"/>
          </p:cNvSpPr>
          <p:nvPr>
            <p:ph type="body" idx="1"/>
          </p:nvPr>
        </p:nvSpPr>
        <p:spPr>
          <a:xfrm>
            <a:off x="685800" y="3505200"/>
            <a:ext cx="7772400" cy="2590800"/>
          </a:xfrm>
        </p:spPr>
        <p:txBody>
          <a:bodyPr/>
          <a:lstStyle/>
          <a:p>
            <a:pPr eaLnBrk="1" hangingPunct="1"/>
            <a:r>
              <a:rPr lang="en-US" smtClean="0">
                <a:ea typeface="ＭＳ Ｐゴシック" pitchFamily="-106" charset="-128"/>
              </a:rPr>
              <a:t>Two Studies on Ancient Greek Scales</a:t>
            </a:r>
          </a:p>
          <a:p>
            <a:pPr eaLnBrk="1" hangingPunct="1"/>
            <a:r>
              <a:rPr lang="en-US" smtClean="0">
                <a:ea typeface="ＭＳ Ｐゴシック" pitchFamily="-106" charset="-128"/>
              </a:rPr>
              <a:t>`Columbus’ by Dean Drummond</a:t>
            </a:r>
          </a:p>
          <a:p>
            <a:pPr eaLnBrk="1" hangingPunct="1">
              <a:buFontTx/>
              <a:buNone/>
            </a:pPr>
            <a:r>
              <a:rPr lang="en-US" smtClean="0">
                <a:ea typeface="ＭＳ Ｐゴシック" pitchFamily="-106" charset="-128"/>
              </a:rPr>
              <a:t>	</a:t>
            </a:r>
            <a:r>
              <a:rPr lang="en-US" sz="2400" smtClean="0">
                <a:ea typeface="ＭＳ Ｐゴシック" pitchFamily="-106" charset="-128"/>
              </a:rPr>
              <a:t>For flute (Stefi Starrin)+zoomoozophone (Dean Drummond, Dominic Donato, James Pugliese) -- percussion instrument with 31 tones</a:t>
            </a:r>
          </a:p>
          <a:p>
            <a:pPr eaLnBrk="1" hangingPunct="1">
              <a:buFontTx/>
              <a:buNone/>
            </a:pPr>
            <a:r>
              <a:rPr lang="en-US" sz="2000" smtClean="0">
                <a:ea typeface="ＭＳ Ｐゴシック" pitchFamily="-106" charset="-128"/>
              </a:rPr>
              <a:t>From the CD Microtonal Works by Partch, Cage, LaBarbara, Drummond</a:t>
            </a:r>
          </a:p>
        </p:txBody>
      </p:sp>
      <p:pic>
        <p:nvPicPr>
          <p:cNvPr id="7" name="TwoStudiesonAncientGreekScales_Partch.mp3">
            <a:hlinkClick r:id="" action="ppaction://media"/>
          </p:cNvPr>
          <p:cNvPicPr>
            <a:picLocks noRot="1" noChangeAspect="1"/>
          </p:cNvPicPr>
          <p:nvPr>
            <a:audioFile r:link="rId1"/>
          </p:nvPr>
        </p:nvPicPr>
        <p:blipFill>
          <a:blip r:embed="rId6"/>
          <a:srcRect/>
          <a:stretch>
            <a:fillRect/>
          </a:stretch>
        </p:blipFill>
        <p:spPr bwMode="auto">
          <a:xfrm>
            <a:off x="7543800" y="3733800"/>
            <a:ext cx="282575" cy="282575"/>
          </a:xfrm>
          <a:prstGeom prst="rect">
            <a:avLst/>
          </a:prstGeom>
          <a:noFill/>
          <a:ln w="9525">
            <a:noFill/>
            <a:miter lim="800000"/>
            <a:headEnd/>
            <a:tailEnd/>
          </a:ln>
        </p:spPr>
      </p:pic>
      <p:pic>
        <p:nvPicPr>
          <p:cNvPr id="8" name="Columbus_DeanDrummond.mp3">
            <a:hlinkClick r:id="" action="ppaction://media"/>
          </p:cNvPr>
          <p:cNvPicPr>
            <a:picLocks noRot="1" noChangeAspect="1"/>
          </p:cNvPicPr>
          <p:nvPr>
            <a:audioFile r:link="rId2"/>
          </p:nvPr>
        </p:nvPicPr>
        <p:blipFill>
          <a:blip r:embed="rId6"/>
          <a:srcRect/>
          <a:stretch>
            <a:fillRect/>
          </a:stretch>
        </p:blipFill>
        <p:spPr bwMode="auto">
          <a:xfrm>
            <a:off x="6858000" y="42672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67"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7460"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ea typeface="ＭＳ Ｐゴシック" pitchFamily="-106" charset="-128"/>
              </a:rPr>
              <a:t>Microtonal music</a:t>
            </a:r>
          </a:p>
        </p:txBody>
      </p:sp>
      <p:sp>
        <p:nvSpPr>
          <p:cNvPr id="98307" name="Rectangle 3"/>
          <p:cNvSpPr>
            <a:spLocks noGrp="1" noChangeArrowheads="1"/>
          </p:cNvSpPr>
          <p:nvPr>
            <p:ph type="body" idx="1"/>
          </p:nvPr>
        </p:nvSpPr>
        <p:spPr/>
        <p:txBody>
          <a:bodyPr/>
          <a:lstStyle/>
          <a:p>
            <a:pPr eaLnBrk="1" hangingPunct="1"/>
            <a:r>
              <a:rPr lang="en-US" smtClean="0">
                <a:ea typeface="ＭＳ Ｐゴシック" pitchFamily="-106" charset="-128"/>
              </a:rPr>
              <a:t>This is a piece for flute, clarinet, finger piano, guitar, and percussion. It's based on the 10:11:12:13:14:16:18:20 septany.  </a:t>
            </a:r>
          </a:p>
          <a:p>
            <a:pPr eaLnBrk="1" hangingPunct="1"/>
            <a:r>
              <a:rPr lang="en-US" smtClean="0">
                <a:ea typeface="ＭＳ Ｐゴシック" pitchFamily="-106" charset="-128"/>
              </a:rPr>
              <a:t>By Prent Rodgers  -for the downridders</a:t>
            </a:r>
          </a:p>
        </p:txBody>
      </p:sp>
      <p:pic>
        <p:nvPicPr>
          <p:cNvPr id="98308" name="Picture 4" descr="prentrodgers"/>
          <p:cNvPicPr>
            <a:picLocks noChangeAspect="1" noChangeArrowheads="1"/>
          </p:cNvPicPr>
          <p:nvPr/>
        </p:nvPicPr>
        <p:blipFill>
          <a:blip r:embed="rId4"/>
          <a:srcRect/>
          <a:stretch>
            <a:fillRect/>
          </a:stretch>
        </p:blipFill>
        <p:spPr bwMode="auto">
          <a:xfrm>
            <a:off x="5105400" y="4418013"/>
            <a:ext cx="2362200" cy="1774825"/>
          </a:xfrm>
          <a:prstGeom prst="rect">
            <a:avLst/>
          </a:prstGeom>
          <a:noFill/>
          <a:ln w="9525">
            <a:noFill/>
            <a:miter lim="800000"/>
            <a:headEnd/>
            <a:tailEnd/>
          </a:ln>
        </p:spPr>
      </p:pic>
      <p:pic>
        <p:nvPicPr>
          <p:cNvPr id="6" name="prentrodgers+forthedownwinders.mp3">
            <a:hlinkClick r:id="" action="ppaction://media"/>
          </p:cNvPr>
          <p:cNvPicPr>
            <a:picLocks noRot="1" noChangeAspect="1"/>
          </p:cNvPicPr>
          <p:nvPr>
            <a:audioFile r:link="rId1"/>
          </p:nvPr>
        </p:nvPicPr>
        <p:blipFill>
          <a:blip r:embed="rId5"/>
          <a:srcRect/>
          <a:stretch>
            <a:fillRect/>
          </a:stretch>
        </p:blipFill>
        <p:spPr bwMode="auto">
          <a:xfrm>
            <a:off x="3276600" y="48768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2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endParaRPr lang="en-US" smtClean="0">
              <a:ea typeface="ＭＳ Ｐゴシック" pitchFamily="-106" charset="-128"/>
            </a:endParaRPr>
          </a:p>
        </p:txBody>
      </p:sp>
      <p:sp>
        <p:nvSpPr>
          <p:cNvPr id="100355" name="Rectangle 3"/>
          <p:cNvSpPr>
            <a:spLocks noGrp="1" noChangeArrowheads="1"/>
          </p:cNvSpPr>
          <p:nvPr>
            <p:ph type="body" idx="1"/>
          </p:nvPr>
        </p:nvSpPr>
        <p:spPr/>
        <p:txBody>
          <a:bodyPr/>
          <a:lstStyle/>
          <a:p>
            <a:pPr eaLnBrk="1" hangingPunct="1"/>
            <a:endParaRPr lang="en-US" smtClean="0">
              <a:ea typeface="ＭＳ Ｐゴシック" pitchFamily="-106" charset="-128"/>
            </a:endParaRPr>
          </a:p>
        </p:txBody>
      </p:sp>
      <p:pic>
        <p:nvPicPr>
          <p:cNvPr id="100356" name="Picture 4" descr="Untitled-1"/>
          <p:cNvPicPr>
            <a:picLocks noChangeAspect="1" noChangeArrowheads="1"/>
          </p:cNvPicPr>
          <p:nvPr/>
        </p:nvPicPr>
        <p:blipFill>
          <a:blip r:embed="rId3"/>
          <a:srcRect/>
          <a:stretch>
            <a:fillRect/>
          </a:stretch>
        </p:blipFill>
        <p:spPr bwMode="auto">
          <a:xfrm>
            <a:off x="703263" y="76200"/>
            <a:ext cx="7754937" cy="6545263"/>
          </a:xfrm>
          <a:prstGeom prst="rect">
            <a:avLst/>
          </a:prstGeom>
          <a:noFill/>
          <a:ln w="9525">
            <a:noFill/>
            <a:miter lim="800000"/>
            <a:headEnd/>
            <a:tailEnd/>
          </a:ln>
        </p:spPr>
      </p:pic>
      <p:sp>
        <p:nvSpPr>
          <p:cNvPr id="100357" name="Text Box 5"/>
          <p:cNvSpPr txBox="1">
            <a:spLocks noChangeArrowheads="1"/>
          </p:cNvSpPr>
          <p:nvPr/>
        </p:nvSpPr>
        <p:spPr bwMode="auto">
          <a:xfrm>
            <a:off x="457200" y="6477000"/>
            <a:ext cx="1219200" cy="304800"/>
          </a:xfrm>
          <a:prstGeom prst="rect">
            <a:avLst/>
          </a:prstGeom>
          <a:noFill/>
          <a:ln w="9525">
            <a:noFill/>
            <a:miter lim="800000"/>
            <a:headEnd/>
            <a:tailEnd/>
          </a:ln>
        </p:spPr>
        <p:txBody>
          <a:bodyPr>
            <a:spAutoFit/>
          </a:bodyPr>
          <a:lstStyle/>
          <a:p>
            <a:pPr>
              <a:spcBef>
                <a:spcPct val="50000"/>
              </a:spcBef>
            </a:pPr>
            <a:r>
              <a:rPr lang="en-US" sz="1400"/>
              <a:t>From Hopkin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609600"/>
            <a:ext cx="4953000" cy="1143000"/>
          </a:xfrm>
        </p:spPr>
        <p:txBody>
          <a:bodyPr/>
          <a:lstStyle/>
          <a:p>
            <a:pPr eaLnBrk="1" hangingPunct="1"/>
            <a:r>
              <a:rPr lang="en-US" sz="4000" smtClean="0">
                <a:ea typeface="ＭＳ Ｐゴシック" pitchFamily="-106" charset="-128"/>
              </a:rPr>
              <a:t>19 tone tempered scale</a:t>
            </a:r>
          </a:p>
        </p:txBody>
      </p:sp>
      <p:sp>
        <p:nvSpPr>
          <p:cNvPr id="102403" name="Rectangle 3"/>
          <p:cNvSpPr>
            <a:spLocks noGrp="1" noChangeArrowheads="1"/>
          </p:cNvSpPr>
          <p:nvPr>
            <p:ph type="body" idx="1"/>
          </p:nvPr>
        </p:nvSpPr>
        <p:spPr>
          <a:xfrm>
            <a:off x="685800" y="2895600"/>
            <a:ext cx="7772400" cy="3200400"/>
          </a:xfrm>
        </p:spPr>
        <p:txBody>
          <a:bodyPr/>
          <a:lstStyle/>
          <a:p>
            <a:pPr eaLnBrk="1" hangingPunct="1">
              <a:buFontTx/>
              <a:buNone/>
            </a:pPr>
            <a:r>
              <a:rPr lang="en-US" sz="2000" smtClean="0">
                <a:ea typeface="ＭＳ Ｐゴシック" pitchFamily="-106" charset="-128"/>
              </a:rPr>
              <a:t>“What happens when you play simultaneously in different tunings? Each note in this 19-tet melody is ``harmonized" by a note from 12-tet, resulting in some unusual nonharmonic sound textures. The distinction between ``timbre" and ``harmony" becomes confused, although the piece is by no means confusing.” </a:t>
            </a:r>
          </a:p>
          <a:p>
            <a:pPr eaLnBrk="1" hangingPunct="1"/>
            <a:endParaRPr lang="en-US" sz="2000" smtClean="0">
              <a:ea typeface="ＭＳ Ｐゴシック" pitchFamily="-106" charset="-128"/>
            </a:endParaRPr>
          </a:p>
          <a:p>
            <a:pPr eaLnBrk="1" hangingPunct="1"/>
            <a:r>
              <a:rPr lang="en-US" sz="2000" i="1" smtClean="0">
                <a:ea typeface="ＭＳ Ｐゴシック" pitchFamily="-106" charset="-128"/>
              </a:rPr>
              <a:t>Incidence Coincidence</a:t>
            </a:r>
            <a:r>
              <a:rPr lang="en-US" sz="2000" smtClean="0">
                <a:ea typeface="ＭＳ Ｐゴシック" pitchFamily="-106" charset="-128"/>
              </a:rPr>
              <a:t> </a:t>
            </a:r>
            <a:r>
              <a:rPr lang="en-US" sz="2000" b="1" smtClean="0">
                <a:ea typeface="ＭＳ Ｐゴシック" pitchFamily="-106" charset="-128"/>
              </a:rPr>
              <a:t>by William A. Sethares</a:t>
            </a:r>
            <a:r>
              <a:rPr lang="en-US" sz="2000" smtClean="0">
                <a:ea typeface="ＭＳ Ｐゴシック" pitchFamily="-106" charset="-128"/>
              </a:rPr>
              <a:t> </a:t>
            </a:r>
          </a:p>
          <a:p>
            <a:pPr eaLnBrk="1" hangingPunct="1">
              <a:lnSpc>
                <a:spcPct val="85000"/>
              </a:lnSpc>
            </a:pPr>
            <a:r>
              <a:rPr lang="en-US" sz="2000" smtClean="0">
                <a:ea typeface="ＭＳ Ｐゴシック" pitchFamily="-106" charset="-128"/>
              </a:rPr>
              <a:t>Played with an astral guitar built with 19 tones in each octave.</a:t>
            </a:r>
          </a:p>
          <a:p>
            <a:pPr eaLnBrk="1" hangingPunct="1">
              <a:lnSpc>
                <a:spcPct val="85000"/>
              </a:lnSpc>
              <a:buFontTx/>
              <a:buNone/>
            </a:pPr>
            <a:r>
              <a:rPr lang="en-US" sz="2000" i="1" smtClean="0">
                <a:ea typeface="ＭＳ Ｐゴシック" pitchFamily="-106" charset="-128"/>
              </a:rPr>
              <a:t>	Sympathetic metaphor</a:t>
            </a:r>
            <a:endParaRPr lang="en-US" sz="3600" i="1" smtClean="0">
              <a:ea typeface="ＭＳ Ｐゴシック" pitchFamily="-106" charset="-128"/>
            </a:endParaRPr>
          </a:p>
        </p:txBody>
      </p:sp>
      <p:pic>
        <p:nvPicPr>
          <p:cNvPr id="102404" name="Picture 4" descr="def19tet"/>
          <p:cNvPicPr>
            <a:picLocks noChangeAspect="1" noChangeArrowheads="1"/>
          </p:cNvPicPr>
          <p:nvPr/>
        </p:nvPicPr>
        <p:blipFill>
          <a:blip r:embed="rId5"/>
          <a:srcRect/>
          <a:stretch>
            <a:fillRect/>
          </a:stretch>
        </p:blipFill>
        <p:spPr bwMode="auto">
          <a:xfrm>
            <a:off x="838200" y="1685925"/>
            <a:ext cx="5391150" cy="1133475"/>
          </a:xfrm>
          <a:prstGeom prst="rect">
            <a:avLst/>
          </a:prstGeom>
          <a:noFill/>
          <a:ln w="9525">
            <a:noFill/>
            <a:miter lim="800000"/>
            <a:headEnd/>
            <a:tailEnd/>
          </a:ln>
        </p:spPr>
      </p:pic>
      <p:pic>
        <p:nvPicPr>
          <p:cNvPr id="102405" name="Picture 8" descr="exo5"/>
          <p:cNvPicPr>
            <a:picLocks noChangeAspect="1" noChangeArrowheads="1"/>
          </p:cNvPicPr>
          <p:nvPr/>
        </p:nvPicPr>
        <p:blipFill>
          <a:blip r:embed="rId6"/>
          <a:srcRect/>
          <a:stretch>
            <a:fillRect/>
          </a:stretch>
        </p:blipFill>
        <p:spPr bwMode="auto">
          <a:xfrm>
            <a:off x="6477000" y="933450"/>
            <a:ext cx="1666875" cy="1657350"/>
          </a:xfrm>
          <a:prstGeom prst="rect">
            <a:avLst/>
          </a:prstGeom>
          <a:noFill/>
          <a:ln w="9525">
            <a:noFill/>
            <a:miter lim="800000"/>
            <a:headEnd/>
            <a:tailEnd/>
          </a:ln>
        </p:spPr>
      </p:pic>
      <p:pic>
        <p:nvPicPr>
          <p:cNvPr id="8" name="Incidence_Coincidence.mp3">
            <a:hlinkClick r:id="" action="ppaction://media"/>
          </p:cNvPr>
          <p:cNvPicPr>
            <a:picLocks noRot="1" noChangeAspect="1"/>
          </p:cNvPicPr>
          <p:nvPr>
            <a:audioFile r:link="rId1"/>
          </p:nvPr>
        </p:nvPicPr>
        <p:blipFill>
          <a:blip r:embed="rId7"/>
          <a:srcRect/>
          <a:stretch>
            <a:fillRect/>
          </a:stretch>
        </p:blipFill>
        <p:spPr bwMode="auto">
          <a:xfrm>
            <a:off x="6477000" y="4800600"/>
            <a:ext cx="282575" cy="282575"/>
          </a:xfrm>
          <a:prstGeom prst="rect">
            <a:avLst/>
          </a:prstGeom>
          <a:noFill/>
          <a:ln w="9525">
            <a:noFill/>
            <a:miter lim="800000"/>
            <a:headEnd/>
            <a:tailEnd/>
          </a:ln>
        </p:spPr>
      </p:pic>
      <p:pic>
        <p:nvPicPr>
          <p:cNvPr id="9" name="SympatheticMetaphor.mp3">
            <a:hlinkClick r:id="" action="ppaction://media"/>
          </p:cNvPr>
          <p:cNvPicPr>
            <a:picLocks noRot="1" noChangeAspect="1"/>
          </p:cNvPicPr>
          <p:nvPr>
            <a:audioFile r:link="rId2"/>
          </p:nvPr>
        </p:nvPicPr>
        <p:blipFill>
          <a:blip r:embed="rId7"/>
          <a:srcRect/>
          <a:stretch>
            <a:fillRect/>
          </a:stretch>
        </p:blipFill>
        <p:spPr bwMode="auto">
          <a:xfrm>
            <a:off x="4038600" y="57150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7"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883" fill="hold"/>
                                        <p:tgtEl>
                                          <p:spTgt spid="9"/>
                                        </p:tgtEl>
                                      </p:cBhvr>
                                    </p:cmd>
                                  </p:childTnLst>
                                </p:cTn>
                              </p:par>
                            </p:childTnLst>
                          </p:cTn>
                        </p:par>
                      </p:childTnLst>
                    </p:cTn>
                  </p:par>
                </p:childTnLst>
              </p:cTn>
              <p:nextCondLst>
                <p:cond evt="onClick" delay="0">
                  <p:tgtEl>
                    <p:spTgt spid="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ea typeface="ＭＳ Ｐゴシック" pitchFamily="-106" charset="-128"/>
              </a:rPr>
              <a:t>Adaptive tunings</a:t>
            </a:r>
          </a:p>
        </p:txBody>
      </p:sp>
      <p:sp>
        <p:nvSpPr>
          <p:cNvPr id="104451" name="Rectangle 3"/>
          <p:cNvSpPr>
            <a:spLocks noGrp="1" noChangeArrowheads="1"/>
          </p:cNvSpPr>
          <p:nvPr>
            <p:ph type="body" idx="1"/>
          </p:nvPr>
        </p:nvSpPr>
        <p:spPr/>
        <p:txBody>
          <a:bodyPr/>
          <a:lstStyle/>
          <a:p>
            <a:pPr eaLnBrk="1" hangingPunct="1"/>
            <a:r>
              <a:rPr lang="en-US" sz="2000" smtClean="0">
                <a:ea typeface="ＭＳ Ｐゴシック" pitchFamily="-106" charset="-128"/>
              </a:rPr>
              <a:t>As each new note sounds, its pitch (and that of all currently sounding notes) is adjusted microtonally (based on its spectrum) to maximize consonance. The adaptation causes interesting glides and microtonal pitch adjustments in a perceptually sensible fashion. </a:t>
            </a:r>
          </a:p>
          <a:p>
            <a:pPr eaLnBrk="1" hangingPunct="1"/>
            <a:r>
              <a:rPr lang="en-US" sz="2000" smtClean="0">
                <a:ea typeface="ＭＳ Ｐゴシック" pitchFamily="-106" charset="-128"/>
              </a:rPr>
              <a:t>Three Ears by </a:t>
            </a:r>
            <a:r>
              <a:rPr lang="en-US" sz="2000" b="1" smtClean="0">
                <a:ea typeface="ＭＳ Ｐゴシック" pitchFamily="-106" charset="-128"/>
              </a:rPr>
              <a:t>William A. Sethares</a:t>
            </a:r>
            <a:r>
              <a:rPr lang="en-US" sz="2000" smtClean="0">
                <a:ea typeface="ＭＳ Ｐゴシック" pitchFamily="-106" charset="-128"/>
              </a:rPr>
              <a:t> </a:t>
            </a:r>
          </a:p>
        </p:txBody>
      </p:sp>
      <p:pic>
        <p:nvPicPr>
          <p:cNvPr id="104452" name="Picture 5" descr="xen"/>
          <p:cNvPicPr>
            <a:picLocks noChangeAspect="1" noChangeArrowheads="1"/>
          </p:cNvPicPr>
          <p:nvPr/>
        </p:nvPicPr>
        <p:blipFill>
          <a:blip r:embed="rId4"/>
          <a:srcRect/>
          <a:stretch>
            <a:fillRect/>
          </a:stretch>
        </p:blipFill>
        <p:spPr bwMode="auto">
          <a:xfrm>
            <a:off x="6172200" y="3429000"/>
            <a:ext cx="2047875" cy="2036763"/>
          </a:xfrm>
          <a:prstGeom prst="rect">
            <a:avLst/>
          </a:prstGeom>
          <a:noFill/>
          <a:ln w="9525">
            <a:noFill/>
            <a:miter lim="800000"/>
            <a:headEnd/>
            <a:tailEnd/>
          </a:ln>
        </p:spPr>
      </p:pic>
      <p:pic>
        <p:nvPicPr>
          <p:cNvPr id="6" name="Three_Ears.mp3">
            <a:hlinkClick r:id="" action="ppaction://media"/>
          </p:cNvPr>
          <p:cNvPicPr>
            <a:picLocks noRot="1" noChangeAspect="1"/>
          </p:cNvPicPr>
          <p:nvPr>
            <a:audioFile r:link="rId1"/>
          </p:nvPr>
        </p:nvPicPr>
        <p:blipFill>
          <a:blip r:embed="rId5"/>
          <a:srcRect/>
          <a:stretch>
            <a:fillRect/>
          </a:stretch>
        </p:blipFill>
        <p:spPr bwMode="auto">
          <a:xfrm>
            <a:off x="4191000" y="45720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0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609600"/>
            <a:ext cx="4419600" cy="1143000"/>
          </a:xfrm>
        </p:spPr>
        <p:txBody>
          <a:bodyPr/>
          <a:lstStyle/>
          <a:p>
            <a:pPr eaLnBrk="1" hangingPunct="1"/>
            <a:r>
              <a:rPr lang="en-US" smtClean="0">
                <a:ea typeface="ＭＳ Ｐゴシック" pitchFamily="-106" charset="-128"/>
              </a:rPr>
              <a:t>Gamelan tones</a:t>
            </a:r>
          </a:p>
        </p:txBody>
      </p:sp>
      <p:sp>
        <p:nvSpPr>
          <p:cNvPr id="106499" name="Rectangle 3"/>
          <p:cNvSpPr>
            <a:spLocks noGrp="1" noChangeArrowheads="1"/>
          </p:cNvSpPr>
          <p:nvPr>
            <p:ph type="body" idx="1"/>
          </p:nvPr>
        </p:nvSpPr>
        <p:spPr>
          <a:xfrm>
            <a:off x="685800" y="1676400"/>
            <a:ext cx="4191000" cy="4572000"/>
          </a:xfrm>
        </p:spPr>
        <p:txBody>
          <a:bodyPr/>
          <a:lstStyle/>
          <a:p>
            <a:pPr eaLnBrk="1" hangingPunct="1">
              <a:buFontTx/>
              <a:buNone/>
            </a:pPr>
            <a:r>
              <a:rPr lang="en-US" smtClean="0">
                <a:ea typeface="ＭＳ Ｐゴシック" pitchFamily="-106" charset="-128"/>
              </a:rPr>
              <a:t>Cook demo 68 (From the book edited by Perry Cook)</a:t>
            </a:r>
          </a:p>
          <a:p>
            <a:pPr eaLnBrk="1" hangingPunct="1"/>
            <a:r>
              <a:rPr lang="en-US" sz="2400" smtClean="0">
                <a:ea typeface="ＭＳ Ｐゴシック" pitchFamily="-106" charset="-128"/>
              </a:rPr>
              <a:t>Gamelon music example</a:t>
            </a:r>
          </a:p>
          <a:p>
            <a:pPr eaLnBrk="1" hangingPunct="1"/>
            <a:r>
              <a:rPr lang="en-US" sz="2400" smtClean="0">
                <a:ea typeface="ＭＳ Ｐゴシック" pitchFamily="-106" charset="-128"/>
              </a:rPr>
              <a:t>Sample tune in Bali tuning</a:t>
            </a:r>
          </a:p>
          <a:p>
            <a:pPr eaLnBrk="1" hangingPunct="1"/>
            <a:r>
              <a:rPr lang="en-US" sz="2400" smtClean="0">
                <a:ea typeface="ＭＳ Ｐゴシック" pitchFamily="-106" charset="-128"/>
              </a:rPr>
              <a:t>probe tone</a:t>
            </a:r>
          </a:p>
          <a:p>
            <a:pPr eaLnBrk="1" hangingPunct="1"/>
            <a:r>
              <a:rPr lang="en-US" sz="2400" smtClean="0">
                <a:ea typeface="ＭＳ Ｐゴシック" pitchFamily="-106" charset="-128"/>
              </a:rPr>
              <a:t>Repeat of tune</a:t>
            </a:r>
          </a:p>
          <a:p>
            <a:pPr eaLnBrk="1" hangingPunct="1"/>
            <a:r>
              <a:rPr lang="en-US" sz="2400" smtClean="0">
                <a:ea typeface="ＭＳ Ｐゴシック" pitchFamily="-106" charset="-128"/>
              </a:rPr>
              <a:t>another probe tone</a:t>
            </a:r>
          </a:p>
          <a:p>
            <a:pPr eaLnBrk="1" hangingPunct="1">
              <a:buFontTx/>
              <a:buNone/>
            </a:pPr>
            <a:r>
              <a:rPr lang="en-US" sz="2400" smtClean="0">
                <a:ea typeface="ＭＳ Ｐゴシック" pitchFamily="-106" charset="-128"/>
              </a:rPr>
              <a:t>Notes are out of tune compared to the tempered scale</a:t>
            </a:r>
          </a:p>
          <a:p>
            <a:pPr eaLnBrk="1" hangingPunct="1">
              <a:buFontTx/>
              <a:buNone/>
            </a:pPr>
            <a:endParaRPr lang="en-US" sz="2400" smtClean="0">
              <a:ea typeface="ＭＳ Ｐゴシック" pitchFamily="-106" charset="-128"/>
              <a:sym typeface="Euclid Math One" pitchFamily="18" charset="2"/>
            </a:endParaRPr>
          </a:p>
        </p:txBody>
      </p:sp>
      <p:pic>
        <p:nvPicPr>
          <p:cNvPr id="106500" name="Picture 6" descr="Sundin_gamelan_2002"/>
          <p:cNvPicPr>
            <a:picLocks noChangeAspect="1" noChangeArrowheads="1"/>
          </p:cNvPicPr>
          <p:nvPr/>
        </p:nvPicPr>
        <p:blipFill>
          <a:blip r:embed="rId4"/>
          <a:srcRect/>
          <a:stretch>
            <a:fillRect/>
          </a:stretch>
        </p:blipFill>
        <p:spPr bwMode="auto">
          <a:xfrm>
            <a:off x="5029200" y="381000"/>
            <a:ext cx="3314700" cy="2486025"/>
          </a:xfrm>
          <a:prstGeom prst="rect">
            <a:avLst/>
          </a:prstGeom>
          <a:noFill/>
          <a:ln w="9525">
            <a:noFill/>
            <a:miter lim="800000"/>
            <a:headEnd/>
            <a:tailEnd/>
          </a:ln>
        </p:spPr>
      </p:pic>
      <p:pic>
        <p:nvPicPr>
          <p:cNvPr id="6" name="Cookdemo68.mp3">
            <a:hlinkClick r:id="" action="ppaction://media"/>
          </p:cNvPr>
          <p:cNvPicPr>
            <a:picLocks noRot="1" noChangeAspect="1"/>
          </p:cNvPicPr>
          <p:nvPr>
            <a:audioFile r:link="rId1"/>
          </p:nvPr>
        </p:nvPicPr>
        <p:blipFill>
          <a:blip r:embed="rId5"/>
          <a:srcRect/>
          <a:stretch>
            <a:fillRect/>
          </a:stretch>
        </p:blipFill>
        <p:spPr bwMode="auto">
          <a:xfrm>
            <a:off x="6400800" y="41910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6" descr="bohlen"/>
          <p:cNvPicPr>
            <a:picLocks noChangeAspect="1" noChangeArrowheads="1"/>
          </p:cNvPicPr>
          <p:nvPr/>
        </p:nvPicPr>
        <p:blipFill>
          <a:blip r:embed="rId5"/>
          <a:srcRect/>
          <a:stretch>
            <a:fillRect/>
          </a:stretch>
        </p:blipFill>
        <p:spPr bwMode="auto">
          <a:xfrm>
            <a:off x="4922838" y="1981200"/>
            <a:ext cx="3687762" cy="3159125"/>
          </a:xfrm>
          <a:prstGeom prst="rect">
            <a:avLst/>
          </a:prstGeom>
          <a:noFill/>
          <a:ln w="9525">
            <a:noFill/>
            <a:miter lim="800000"/>
            <a:headEnd/>
            <a:tailEnd/>
          </a:ln>
        </p:spPr>
      </p:pic>
      <p:sp>
        <p:nvSpPr>
          <p:cNvPr id="108548" name="Rectangle 2"/>
          <p:cNvSpPr>
            <a:spLocks noGrp="1" noChangeArrowheads="1"/>
          </p:cNvSpPr>
          <p:nvPr>
            <p:ph type="title"/>
          </p:nvPr>
        </p:nvSpPr>
        <p:spPr>
          <a:xfrm>
            <a:off x="685800" y="609600"/>
            <a:ext cx="7467600" cy="1143000"/>
          </a:xfrm>
        </p:spPr>
        <p:txBody>
          <a:bodyPr/>
          <a:lstStyle/>
          <a:p>
            <a:pPr eaLnBrk="1" hangingPunct="1"/>
            <a:r>
              <a:rPr lang="en-US" smtClean="0">
                <a:ea typeface="ＭＳ Ｐゴシック" pitchFamily="-106" charset="-128"/>
              </a:rPr>
              <a:t>Pierce Scale</a:t>
            </a:r>
          </a:p>
        </p:txBody>
      </p:sp>
      <p:sp>
        <p:nvSpPr>
          <p:cNvPr id="108549" name="Rectangle 3"/>
          <p:cNvSpPr>
            <a:spLocks noGrp="1" noChangeArrowheads="1"/>
          </p:cNvSpPr>
          <p:nvPr>
            <p:ph type="body" idx="1"/>
          </p:nvPr>
        </p:nvSpPr>
        <p:spPr>
          <a:xfrm>
            <a:off x="457200" y="1752600"/>
            <a:ext cx="4572000" cy="4114800"/>
          </a:xfrm>
        </p:spPr>
        <p:txBody>
          <a:bodyPr/>
          <a:lstStyle/>
          <a:p>
            <a:pPr eaLnBrk="1" hangingPunct="1"/>
            <a:r>
              <a:rPr lang="en-US" sz="2400" smtClean="0">
                <a:ea typeface="ＭＳ Ｐゴシック" pitchFamily="-106" charset="-128"/>
              </a:rPr>
              <a:t>The Bohlen-Pierce scale repeats every tritave (1:3; 1: octave+5</a:t>
            </a:r>
            <a:r>
              <a:rPr lang="en-US" sz="2400" baseline="30000" smtClean="0">
                <a:ea typeface="ＭＳ Ｐゴシック" pitchFamily="-106" charset="-128"/>
              </a:rPr>
              <a:t>th</a:t>
            </a:r>
            <a:r>
              <a:rPr lang="en-US" sz="2400" smtClean="0">
                <a:ea typeface="ＭＳ Ｐゴシック" pitchFamily="-106" charset="-128"/>
              </a:rPr>
              <a:t>) rather than every octave.</a:t>
            </a:r>
          </a:p>
          <a:p>
            <a:pPr eaLnBrk="1" hangingPunct="1"/>
            <a:r>
              <a:rPr lang="en-US" sz="2400" smtClean="0">
                <a:ea typeface="ＭＳ Ｐゴシック" pitchFamily="-106" charset="-128"/>
              </a:rPr>
              <a:t>The tetrad 3:5:7:9 is fundamental to the scale.  </a:t>
            </a:r>
          </a:p>
          <a:p>
            <a:pPr eaLnBrk="1" hangingPunct="1"/>
            <a:r>
              <a:rPr lang="en-US" sz="2400" smtClean="0">
                <a:ea typeface="ＭＳ Ｐゴシック" pitchFamily="-106" charset="-128"/>
              </a:rPr>
              <a:t>13 chromatic tones separated by a factor </a:t>
            </a:r>
          </a:p>
          <a:p>
            <a:pPr eaLnBrk="1" hangingPunct="1"/>
            <a:r>
              <a:rPr lang="en-US" sz="2400" smtClean="0">
                <a:ea typeface="ＭＳ Ｐゴシック" pitchFamily="-106" charset="-128"/>
              </a:rPr>
              <a:t>9 main scale notes from the 13</a:t>
            </a:r>
          </a:p>
          <a:p>
            <a:pPr eaLnBrk="1" hangingPunct="1">
              <a:buFontTx/>
              <a:buNone/>
            </a:pPr>
            <a:r>
              <a:rPr lang="en-US" sz="2400" smtClean="0">
                <a:ea typeface="ＭＳ Ｐゴシック" pitchFamily="-106" charset="-128"/>
              </a:rPr>
              <a:t>Cook demo 62</a:t>
            </a:r>
          </a:p>
        </p:txBody>
      </p:sp>
      <p:graphicFrame>
        <p:nvGraphicFramePr>
          <p:cNvPr id="108546" name="Object 2"/>
          <p:cNvGraphicFramePr>
            <a:graphicFrameLocks noChangeAspect="1"/>
          </p:cNvGraphicFramePr>
          <p:nvPr/>
        </p:nvGraphicFramePr>
        <p:xfrm>
          <a:off x="7848600" y="4572000"/>
          <a:ext cx="400050" cy="533400"/>
        </p:xfrm>
        <a:graphic>
          <a:graphicData uri="http://schemas.openxmlformats.org/presentationml/2006/ole">
            <mc:AlternateContent xmlns:mc="http://schemas.openxmlformats.org/markup-compatibility/2006">
              <mc:Choice xmlns:v="urn:schemas-microsoft-com:vml" Requires="v">
                <p:oleObj spid="_x0000_s108549" name="Equation" r:id="rId6" imgW="190440" imgH="253800" progId="Equation.DSMT4">
                  <p:embed/>
                </p:oleObj>
              </mc:Choice>
              <mc:Fallback>
                <p:oleObj name="Equation" r:id="rId6" imgW="190440" imgH="25380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4572000"/>
                        <a:ext cx="4000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Cookdemo62.mp3">
            <a:hlinkClick r:id="" action="ppaction://media"/>
          </p:cNvPr>
          <p:cNvPicPr>
            <a:picLocks noRot="1" noChangeAspect="1"/>
          </p:cNvPicPr>
          <p:nvPr>
            <a:audioFile r:link="rId2"/>
          </p:nvPr>
        </p:nvPicPr>
        <p:blipFill>
          <a:blip r:embed="rId8"/>
          <a:srcRect/>
          <a:stretch>
            <a:fillRect/>
          </a:stretch>
        </p:blipFill>
        <p:spPr bwMode="auto">
          <a:xfrm>
            <a:off x="4038600" y="54864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8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ea typeface="ＭＳ Ｐゴシック" pitchFamily="-106" charset="-128"/>
              </a:rPr>
              <a:t>Ragas</a:t>
            </a:r>
          </a:p>
        </p:txBody>
      </p:sp>
      <p:sp>
        <p:nvSpPr>
          <p:cNvPr id="110595" name="Rectangle 3"/>
          <p:cNvSpPr>
            <a:spLocks noGrp="1" noChangeArrowheads="1"/>
          </p:cNvSpPr>
          <p:nvPr>
            <p:ph type="body" idx="1"/>
          </p:nvPr>
        </p:nvSpPr>
        <p:spPr/>
        <p:txBody>
          <a:bodyPr/>
          <a:lstStyle/>
          <a:p>
            <a:pPr eaLnBrk="1" hangingPunct="1">
              <a:buFontTx/>
              <a:buNone/>
            </a:pPr>
            <a:r>
              <a:rPr lang="en-US" sz="2400" smtClean="0">
                <a:ea typeface="ＭＳ Ｐゴシック" pitchFamily="-106" charset="-128"/>
              </a:rPr>
              <a:t>Based on the Raga guide (edited by Joep Bor)</a:t>
            </a:r>
          </a:p>
          <a:p>
            <a:pPr eaLnBrk="1" hangingPunct="1"/>
            <a:r>
              <a:rPr lang="en-US" sz="2400" smtClean="0">
                <a:ea typeface="ＭＳ Ｐゴシック" pitchFamily="-106" charset="-128"/>
              </a:rPr>
              <a:t>7 basic tones or scale degrees are used in classic Indian music</a:t>
            </a:r>
          </a:p>
          <a:p>
            <a:pPr eaLnBrk="1" hangingPunct="1">
              <a:buFontTx/>
              <a:buNone/>
            </a:pPr>
            <a:r>
              <a:rPr lang="en-US" sz="2400" smtClean="0">
                <a:ea typeface="ＭＳ Ｐゴシック" pitchFamily="-106" charset="-128"/>
              </a:rPr>
              <a:t>Sa Re Ga Ma Oa Dha and Ni.</a:t>
            </a:r>
          </a:p>
          <a:p>
            <a:pPr eaLnBrk="1" hangingPunct="1"/>
            <a:r>
              <a:rPr lang="en-US" sz="2400" smtClean="0">
                <a:ea typeface="ＭＳ Ｐゴシック" pitchFamily="-106" charset="-128"/>
              </a:rPr>
              <a:t>Twelve semitones are available.   However typically only 7 are in the scale at a time. The first and fifth scale degree cannot be altered. However the other 5 can be adjusted.  Lowered by a semi-tone (</a:t>
            </a:r>
            <a:r>
              <a:rPr lang="en-US" sz="2400" i="1" smtClean="0">
                <a:ea typeface="ＭＳ Ｐゴシック" pitchFamily="-106" charset="-128"/>
              </a:rPr>
              <a:t>komal</a:t>
            </a:r>
            <a:r>
              <a:rPr lang="en-US" sz="2400" smtClean="0">
                <a:ea typeface="ＭＳ Ｐゴシック" pitchFamily="-106" charset="-128"/>
              </a:rPr>
              <a:t>) Re Ga Dha Ni  </a:t>
            </a:r>
          </a:p>
          <a:p>
            <a:pPr eaLnBrk="1" hangingPunct="1">
              <a:buFontTx/>
              <a:buNone/>
            </a:pPr>
            <a:r>
              <a:rPr lang="en-US" sz="2400" smtClean="0">
                <a:ea typeface="ＭＳ Ｐゴシック" pitchFamily="-106" charset="-128"/>
              </a:rPr>
              <a:t>       Like flats</a:t>
            </a:r>
          </a:p>
          <a:p>
            <a:pPr eaLnBrk="1" hangingPunct="1"/>
            <a:r>
              <a:rPr lang="en-US" sz="2400" smtClean="0">
                <a:ea typeface="ＭＳ Ｐゴシック" pitchFamily="-106" charset="-128"/>
              </a:rPr>
              <a:t>Raised by a semi-tone only Ma – </a:t>
            </a:r>
            <a:r>
              <a:rPr lang="en-US" sz="2400" i="1" smtClean="0">
                <a:ea typeface="ＭＳ Ｐゴシック" pitchFamily="-106" charset="-128"/>
              </a:rPr>
              <a:t>tivra    </a:t>
            </a:r>
            <a:r>
              <a:rPr lang="en-US" sz="2400" smtClean="0">
                <a:ea typeface="ＭＳ Ｐゴシック" pitchFamily="-106" charset="-128"/>
              </a:rPr>
              <a:t>Like a sharp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ea typeface="ＭＳ Ｐゴシック" pitchFamily="-106" charset="-128"/>
              </a:rPr>
              <a:t>Indian music and pitch</a:t>
            </a:r>
          </a:p>
        </p:txBody>
      </p:sp>
      <p:sp>
        <p:nvSpPr>
          <p:cNvPr id="112643" name="Rectangle 3"/>
          <p:cNvSpPr>
            <a:spLocks noGrp="1" noChangeArrowheads="1"/>
          </p:cNvSpPr>
          <p:nvPr>
            <p:ph type="body" idx="1"/>
          </p:nvPr>
        </p:nvSpPr>
        <p:spPr/>
        <p:txBody>
          <a:bodyPr/>
          <a:lstStyle/>
          <a:p>
            <a:pPr eaLnBrk="1" hangingPunct="1"/>
            <a:r>
              <a:rPr lang="en-US" sz="2400" smtClean="0">
                <a:ea typeface="ＭＳ Ｐゴシック" pitchFamily="-106" charset="-128"/>
              </a:rPr>
              <a:t>While Indian musicians have a great sense of accuracy in pitch, however there is no fixed or absolute pitch for notes.</a:t>
            </a:r>
          </a:p>
          <a:p>
            <a:pPr eaLnBrk="1" hangingPunct="1"/>
            <a:r>
              <a:rPr lang="en-US" sz="2400" smtClean="0">
                <a:ea typeface="ＭＳ Ｐゴシック" pitchFamily="-106" charset="-128"/>
              </a:rPr>
              <a:t>Large microtonal variations... and these are carefully played by the musician.</a:t>
            </a:r>
          </a:p>
          <a:p>
            <a:pPr eaLnBrk="1" hangingPunct="1">
              <a:buFontTx/>
              <a:buNone/>
            </a:pPr>
            <a:r>
              <a:rPr lang="en-US" sz="2400" smtClean="0">
                <a:ea typeface="ＭＳ Ｐゴシック" pitchFamily="-106" charset="-128"/>
              </a:rPr>
              <a:t>What is a raga?</a:t>
            </a:r>
          </a:p>
          <a:p>
            <a:pPr eaLnBrk="1" hangingPunct="1">
              <a:buFontTx/>
              <a:buNone/>
            </a:pPr>
            <a:r>
              <a:rPr lang="en-US" sz="2400" smtClean="0">
                <a:ea typeface="ＭＳ Ｐゴシック" pitchFamily="-106" charset="-128"/>
              </a:rPr>
              <a:t>Associated with a particular theme scale and tune.  Tonal framework for composition.</a:t>
            </a:r>
          </a:p>
          <a:p>
            <a:pPr eaLnBrk="1" hangingPunct="1">
              <a:buFontTx/>
              <a:buNone/>
            </a:pPr>
            <a:endParaRPr lang="en-US" sz="2400" smtClean="0">
              <a:ea typeface="ＭＳ Ｐゴシック" pitchFamily="-106" charset="-128"/>
            </a:endParaRPr>
          </a:p>
          <a:p>
            <a:pPr eaLnBrk="1" hangingPunct="1">
              <a:buFontTx/>
              <a:buNone/>
            </a:pPr>
            <a:r>
              <a:rPr lang="en-US" sz="2400" smtClean="0">
                <a:ea typeface="ＭＳ Ｐゴシック" pitchFamily="-106" charset="-128"/>
              </a:rPr>
              <a:t>Ragas from CDs with the Raga Guide “A survey of 74 Hindustani Ragas”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over"/>
          <p:cNvPicPr>
            <a:picLocks noGrp="1" noChangeAspect="1" noChangeArrowheads="1"/>
          </p:cNvPicPr>
          <p:nvPr>
            <p:ph idx="1"/>
          </p:nvPr>
        </p:nvPicPr>
        <p:blipFill>
          <a:blip r:embed="rId3"/>
          <a:srcRect/>
          <a:stretch>
            <a:fillRect/>
          </a:stretch>
        </p:blipFill>
        <p:spPr>
          <a:xfrm>
            <a:off x="1233488" y="1160463"/>
            <a:ext cx="6538912" cy="5468937"/>
          </a:xfrm>
          <a:noFill/>
        </p:spPr>
      </p:pic>
      <p:sp>
        <p:nvSpPr>
          <p:cNvPr id="27651" name="Rectangle 5"/>
          <p:cNvSpPr>
            <a:spLocks noGrp="1" noChangeArrowheads="1"/>
          </p:cNvSpPr>
          <p:nvPr>
            <p:ph type="title"/>
          </p:nvPr>
        </p:nvSpPr>
        <p:spPr>
          <a:xfrm>
            <a:off x="685800" y="609600"/>
            <a:ext cx="7772400" cy="609600"/>
          </a:xfrm>
        </p:spPr>
        <p:txBody>
          <a:bodyPr/>
          <a:lstStyle/>
          <a:p>
            <a:pPr eaLnBrk="1" hangingPunct="1"/>
            <a:r>
              <a:rPr lang="en-US" sz="4000" smtClean="0">
                <a:ea typeface="ＭＳ Ｐゴシック" pitchFamily="-106" charset="-128"/>
              </a:rPr>
              <a:t>Overtones of the string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alhai"/>
          <p:cNvPicPr>
            <a:picLocks noChangeAspect="1" noChangeArrowheads="1"/>
          </p:cNvPicPr>
          <p:nvPr/>
        </p:nvPicPr>
        <p:blipFill>
          <a:blip r:embed="rId4"/>
          <a:srcRect/>
          <a:stretch>
            <a:fillRect/>
          </a:stretch>
        </p:blipFill>
        <p:spPr bwMode="auto">
          <a:xfrm>
            <a:off x="228600" y="1624013"/>
            <a:ext cx="6553200" cy="5157787"/>
          </a:xfrm>
          <a:prstGeom prst="rect">
            <a:avLst/>
          </a:prstGeom>
          <a:noFill/>
          <a:ln w="9525">
            <a:noFill/>
            <a:miter lim="800000"/>
            <a:headEnd/>
            <a:tailEnd/>
          </a:ln>
        </p:spPr>
      </p:pic>
      <p:sp>
        <p:nvSpPr>
          <p:cNvPr id="114691" name="Rectangle 2"/>
          <p:cNvSpPr>
            <a:spLocks noGrp="1" noChangeArrowheads="1"/>
          </p:cNvSpPr>
          <p:nvPr>
            <p:ph type="title"/>
          </p:nvPr>
        </p:nvSpPr>
        <p:spPr>
          <a:xfrm>
            <a:off x="685800" y="609600"/>
            <a:ext cx="4038600" cy="1143000"/>
          </a:xfrm>
        </p:spPr>
        <p:txBody>
          <a:bodyPr/>
          <a:lstStyle/>
          <a:p>
            <a:pPr eaLnBrk="1" hangingPunct="1">
              <a:lnSpc>
                <a:spcPct val="90000"/>
              </a:lnSpc>
            </a:pPr>
            <a:r>
              <a:rPr lang="en-US" smtClean="0">
                <a:ea typeface="ＭＳ Ｐゴシック" pitchFamily="-106" charset="-128"/>
              </a:rPr>
              <a:t>Alhaiya bilaval </a:t>
            </a:r>
            <a:br>
              <a:rPr lang="en-US" smtClean="0">
                <a:ea typeface="ＭＳ Ｐゴシック" pitchFamily="-106" charset="-128"/>
              </a:rPr>
            </a:br>
            <a:r>
              <a:rPr lang="en-US" sz="3200" smtClean="0">
                <a:ea typeface="ＭＳ Ｐゴシック" pitchFamily="-106" charset="-128"/>
              </a:rPr>
              <a:t>time: late morning</a:t>
            </a:r>
            <a:r>
              <a:rPr lang="en-US" smtClean="0">
                <a:ea typeface="ＭＳ Ｐゴシック" pitchFamily="-106" charset="-128"/>
              </a:rPr>
              <a:t> –</a:t>
            </a:r>
            <a:r>
              <a:rPr lang="en-US" sz="3200" smtClean="0">
                <a:ea typeface="ＭＳ Ｐゴシック" pitchFamily="-106" charset="-128"/>
              </a:rPr>
              <a:t>major scale</a:t>
            </a:r>
          </a:p>
        </p:txBody>
      </p:sp>
      <p:sp>
        <p:nvSpPr>
          <p:cNvPr id="114692" name="Text Box 5"/>
          <p:cNvSpPr txBox="1">
            <a:spLocks noChangeArrowheads="1"/>
          </p:cNvSpPr>
          <p:nvPr/>
        </p:nvSpPr>
        <p:spPr bwMode="auto">
          <a:xfrm>
            <a:off x="5867400" y="5213350"/>
            <a:ext cx="2362200" cy="701675"/>
          </a:xfrm>
          <a:prstGeom prst="rect">
            <a:avLst/>
          </a:prstGeom>
          <a:noFill/>
          <a:ln w="9525">
            <a:noFill/>
            <a:miter lim="800000"/>
            <a:headEnd/>
            <a:tailEnd/>
          </a:ln>
        </p:spPr>
        <p:txBody>
          <a:bodyPr>
            <a:spAutoFit/>
          </a:bodyPr>
          <a:lstStyle/>
          <a:p>
            <a:pPr>
              <a:spcBef>
                <a:spcPct val="50000"/>
              </a:spcBef>
            </a:pPr>
            <a:r>
              <a:rPr lang="en-US" sz="2000"/>
              <a:t>performed by Shruti Sadolikar-Katkar</a:t>
            </a:r>
          </a:p>
        </p:txBody>
      </p:sp>
      <p:pic>
        <p:nvPicPr>
          <p:cNvPr id="114693" name="Picture 7" descr="bilaval"/>
          <p:cNvPicPr>
            <a:picLocks noChangeAspect="1" noChangeArrowheads="1"/>
          </p:cNvPicPr>
          <p:nvPr/>
        </p:nvPicPr>
        <p:blipFill>
          <a:blip r:embed="rId5"/>
          <a:srcRect/>
          <a:stretch>
            <a:fillRect/>
          </a:stretch>
        </p:blipFill>
        <p:spPr bwMode="auto">
          <a:xfrm>
            <a:off x="5000625" y="0"/>
            <a:ext cx="3076575" cy="4267200"/>
          </a:xfrm>
          <a:prstGeom prst="rect">
            <a:avLst/>
          </a:prstGeom>
          <a:noFill/>
          <a:ln w="9525">
            <a:noFill/>
            <a:miter lim="800000"/>
            <a:headEnd/>
            <a:tailEnd/>
          </a:ln>
        </p:spPr>
      </p:pic>
      <p:pic>
        <p:nvPicPr>
          <p:cNvPr id="7" name="alhaiya_bilaval.mp3">
            <a:hlinkClick r:id="" action="ppaction://media"/>
          </p:cNvPr>
          <p:cNvPicPr>
            <a:picLocks noRot="1" noChangeAspect="1"/>
          </p:cNvPicPr>
          <p:nvPr>
            <a:audioFile r:link="rId1"/>
          </p:nvPr>
        </p:nvPicPr>
        <p:blipFill>
          <a:blip r:embed="rId6"/>
          <a:srcRect/>
          <a:stretch>
            <a:fillRect/>
          </a:stretch>
        </p:blipFill>
        <p:spPr bwMode="auto">
          <a:xfrm>
            <a:off x="4267200" y="35052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25"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ea typeface="ＭＳ Ｐゴシック" pitchFamily="-106" charset="-128"/>
              </a:rPr>
              <a:t>Abhogi - </a:t>
            </a:r>
            <a:r>
              <a:rPr lang="en-US" sz="3600" smtClean="0">
                <a:ea typeface="ＭＳ Ｐゴシック" pitchFamily="-106" charset="-128"/>
              </a:rPr>
              <a:t>Early night</a:t>
            </a:r>
          </a:p>
        </p:txBody>
      </p:sp>
      <p:pic>
        <p:nvPicPr>
          <p:cNvPr id="116739" name="Picture 4" descr="abhogi"/>
          <p:cNvPicPr>
            <a:picLocks noChangeAspect="1" noChangeArrowheads="1"/>
          </p:cNvPicPr>
          <p:nvPr/>
        </p:nvPicPr>
        <p:blipFill>
          <a:blip r:embed="rId4"/>
          <a:srcRect/>
          <a:stretch>
            <a:fillRect/>
          </a:stretch>
        </p:blipFill>
        <p:spPr bwMode="auto">
          <a:xfrm>
            <a:off x="838200" y="1598613"/>
            <a:ext cx="5943600" cy="4573587"/>
          </a:xfrm>
          <a:prstGeom prst="rect">
            <a:avLst/>
          </a:prstGeom>
          <a:noFill/>
          <a:ln w="9525">
            <a:noFill/>
            <a:miter lim="800000"/>
            <a:headEnd/>
            <a:tailEnd/>
          </a:ln>
        </p:spPr>
      </p:pic>
      <p:sp>
        <p:nvSpPr>
          <p:cNvPr id="116740" name="Text Box 6"/>
          <p:cNvSpPr txBox="1">
            <a:spLocks noChangeArrowheads="1"/>
          </p:cNvSpPr>
          <p:nvPr/>
        </p:nvSpPr>
        <p:spPr bwMode="auto">
          <a:xfrm>
            <a:off x="4191000" y="5257800"/>
            <a:ext cx="1905000" cy="1006475"/>
          </a:xfrm>
          <a:prstGeom prst="rect">
            <a:avLst/>
          </a:prstGeom>
          <a:noFill/>
          <a:ln w="9525">
            <a:noFill/>
            <a:miter lim="800000"/>
            <a:headEnd/>
            <a:tailEnd/>
          </a:ln>
        </p:spPr>
        <p:txBody>
          <a:bodyPr>
            <a:spAutoFit/>
          </a:bodyPr>
          <a:lstStyle/>
          <a:p>
            <a:pPr>
              <a:spcBef>
                <a:spcPct val="50000"/>
              </a:spcBef>
            </a:pPr>
            <a:r>
              <a:rPr lang="en-US" sz="2000"/>
              <a:t>performance by Hariprasad Chaurasia</a:t>
            </a:r>
          </a:p>
        </p:txBody>
      </p:sp>
      <p:pic>
        <p:nvPicPr>
          <p:cNvPr id="7" name="abhogi.mp3">
            <a:hlinkClick r:id="" action="ppaction://media"/>
          </p:cNvPr>
          <p:cNvPicPr>
            <a:picLocks noRot="1" noChangeAspect="1"/>
          </p:cNvPicPr>
          <p:nvPr>
            <a:audioFile r:link="rId1"/>
          </p:nvPr>
        </p:nvPicPr>
        <p:blipFill>
          <a:blip r:embed="rId5"/>
          <a:srcRect/>
          <a:stretch>
            <a:fillRect/>
          </a:stretch>
        </p:blipFill>
        <p:spPr bwMode="auto">
          <a:xfrm>
            <a:off x="6781800" y="2590800"/>
            <a:ext cx="282575" cy="28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4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mtClean="0">
                <a:ea typeface="ＭＳ Ｐゴシック" pitchFamily="-106" charset="-128"/>
              </a:rPr>
              <a:t>Recommended Reading</a:t>
            </a:r>
          </a:p>
        </p:txBody>
      </p:sp>
      <p:sp>
        <p:nvSpPr>
          <p:cNvPr id="118787" name="Rectangle 3"/>
          <p:cNvSpPr>
            <a:spLocks noGrp="1" noChangeArrowheads="1"/>
          </p:cNvSpPr>
          <p:nvPr>
            <p:ph type="body" idx="1"/>
          </p:nvPr>
        </p:nvSpPr>
        <p:spPr/>
        <p:txBody>
          <a:bodyPr/>
          <a:lstStyle/>
          <a:p>
            <a:pPr eaLnBrk="1" hangingPunct="1"/>
            <a:r>
              <a:rPr lang="en-US" smtClean="0">
                <a:ea typeface="ＭＳ Ｐゴシック" pitchFamily="-106" charset="-128"/>
              </a:rPr>
              <a:t>Berg and Stork Chap 9</a:t>
            </a:r>
          </a:p>
          <a:p>
            <a:pPr eaLnBrk="1" hangingPunct="1"/>
            <a:r>
              <a:rPr lang="en-US" smtClean="0">
                <a:ea typeface="ＭＳ Ｐゴシック" pitchFamily="-106" charset="-128"/>
              </a:rPr>
              <a:t>Hopkin Chap 3 and appendix 2</a:t>
            </a:r>
          </a:p>
          <a:p>
            <a:pPr eaLnBrk="1" hangingPunct="1"/>
            <a:r>
              <a:rPr lang="en-US" smtClean="0">
                <a:ea typeface="ＭＳ Ｐゴシック" pitchFamily="-106" charset="-128"/>
              </a:rPr>
              <a:t>Loy, Chapter 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609600"/>
            <a:ext cx="6248400" cy="1143000"/>
          </a:xfrm>
        </p:spPr>
        <p:txBody>
          <a:bodyPr/>
          <a:lstStyle/>
          <a:p>
            <a:pPr eaLnBrk="1" hangingPunct="1"/>
            <a:r>
              <a:rPr lang="en-US" smtClean="0">
                <a:ea typeface="ＭＳ Ｐゴシック" pitchFamily="-106" charset="-128"/>
              </a:rPr>
              <a:t>Diatonic scale</a:t>
            </a:r>
          </a:p>
        </p:txBody>
      </p:sp>
      <p:sp>
        <p:nvSpPr>
          <p:cNvPr id="29699" name="Rectangle 3"/>
          <p:cNvSpPr>
            <a:spLocks noGrp="1" noChangeArrowheads="1"/>
          </p:cNvSpPr>
          <p:nvPr>
            <p:ph type="body" sz="half" idx="1"/>
          </p:nvPr>
        </p:nvSpPr>
        <p:spPr>
          <a:xfrm>
            <a:off x="685800" y="1447800"/>
            <a:ext cx="3124200" cy="5029200"/>
          </a:xfrm>
        </p:spPr>
        <p:txBody>
          <a:bodyPr/>
          <a:lstStyle/>
          <a:p>
            <a:pPr eaLnBrk="1" hangingPunct="1">
              <a:lnSpc>
                <a:spcPct val="90000"/>
              </a:lnSpc>
              <a:buFontTx/>
              <a:buNone/>
            </a:pPr>
            <a:endParaRPr lang="en-US" sz="2400" smtClean="0">
              <a:ea typeface="ＭＳ Ｐゴシック" pitchFamily="-106" charset="-128"/>
            </a:endParaRPr>
          </a:p>
          <a:p>
            <a:pPr eaLnBrk="1" hangingPunct="1">
              <a:lnSpc>
                <a:spcPct val="90000"/>
              </a:lnSpc>
            </a:pPr>
            <a:r>
              <a:rPr lang="en-US" sz="2400" smtClean="0">
                <a:ea typeface="ＭＳ Ｐゴシック" pitchFamily="-106" charset="-128"/>
              </a:rPr>
              <a:t>Notes that are octaves apart are considered the same note.  x2 in frequency</a:t>
            </a:r>
          </a:p>
          <a:p>
            <a:pPr eaLnBrk="1" hangingPunct="1">
              <a:lnSpc>
                <a:spcPct val="90000"/>
              </a:lnSpc>
            </a:pPr>
            <a:r>
              <a:rPr lang="en-US" sz="2400" smtClean="0">
                <a:ea typeface="ＭＳ Ｐゴシック" pitchFamily="-106" charset="-128"/>
              </a:rPr>
              <a:t>An octave+ 1fifth is the 3</a:t>
            </a:r>
            <a:r>
              <a:rPr lang="en-US" sz="2400" baseline="30000" smtClean="0">
                <a:ea typeface="ＭＳ Ｐゴシック" pitchFamily="-106" charset="-128"/>
              </a:rPr>
              <a:t>rd</a:t>
            </a:r>
            <a:r>
              <a:rPr lang="en-US" sz="2400" smtClean="0">
                <a:ea typeface="ＭＳ Ｐゴシック" pitchFamily="-106" charset="-128"/>
              </a:rPr>
              <a:t> harmonic of a string, made by plucking at  (1/3) of the string</a:t>
            </a:r>
          </a:p>
          <a:p>
            <a:pPr eaLnBrk="1" hangingPunct="1">
              <a:lnSpc>
                <a:spcPct val="90000"/>
              </a:lnSpc>
            </a:pPr>
            <a:r>
              <a:rPr lang="en-US" sz="2400" smtClean="0">
                <a:ea typeface="ＭＳ Ｐゴシック" pitchFamily="-106" charset="-128"/>
              </a:rPr>
              <a:t>If </a:t>
            </a:r>
            <a:r>
              <a:rPr lang="en-US" sz="2400" i="1" smtClean="0">
                <a:ea typeface="ＭＳ Ｐゴシック" pitchFamily="-106" charset="-128"/>
              </a:rPr>
              <a:t>f </a:t>
            </a:r>
            <a:r>
              <a:rPr lang="en-US" sz="2400" smtClean="0">
                <a:ea typeface="ＭＳ Ｐゴシック" pitchFamily="-106" charset="-128"/>
              </a:rPr>
              <a:t>is the frequency of the fundamental then the third harmonic is </a:t>
            </a:r>
            <a:r>
              <a:rPr lang="en-US" sz="2400" i="1" smtClean="0">
                <a:ea typeface="ＭＳ Ｐゴシック" pitchFamily="-106" charset="-128"/>
              </a:rPr>
              <a:t>3f</a:t>
            </a:r>
          </a:p>
        </p:txBody>
      </p:sp>
      <p:pic>
        <p:nvPicPr>
          <p:cNvPr id="29700" name="Picture 4" descr="CScale"/>
          <p:cNvPicPr>
            <a:picLocks noGrp="1" noChangeAspect="1" noChangeArrowheads="1"/>
          </p:cNvPicPr>
          <p:nvPr>
            <p:ph sz="quarter" idx="2"/>
          </p:nvPr>
        </p:nvPicPr>
        <p:blipFill>
          <a:blip r:embed="rId3"/>
          <a:srcRect/>
          <a:stretch>
            <a:fillRect/>
          </a:stretch>
        </p:blipFill>
        <p:spPr>
          <a:xfrm>
            <a:off x="3886200" y="1447800"/>
            <a:ext cx="4343400" cy="2763838"/>
          </a:xfrm>
          <a:noFill/>
        </p:spPr>
      </p:pic>
      <p:graphicFrame>
        <p:nvGraphicFramePr>
          <p:cNvPr id="5165" name="Group 45"/>
          <p:cNvGraphicFramePr>
            <a:graphicFrameLocks noGrp="1"/>
          </p:cNvGraphicFramePr>
          <p:nvPr>
            <p:ph sz="quarter" idx="3"/>
          </p:nvPr>
        </p:nvGraphicFramePr>
        <p:xfrm>
          <a:off x="4876800" y="4267200"/>
          <a:ext cx="3200400" cy="533400"/>
        </p:xfrm>
        <a:graphic>
          <a:graphicData uri="http://schemas.openxmlformats.org/drawingml/2006/table">
            <a:tbl>
              <a:tblPr/>
              <a:tblGrid>
                <a:gridCol w="457200"/>
                <a:gridCol w="457200"/>
                <a:gridCol w="457200"/>
                <a:gridCol w="457200"/>
                <a:gridCol w="457200"/>
                <a:gridCol w="457200"/>
                <a:gridCol w="4572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19" name="Text Box 40"/>
          <p:cNvSpPr txBox="1">
            <a:spLocks noChangeArrowheads="1"/>
          </p:cNvSpPr>
          <p:nvPr/>
        </p:nvSpPr>
        <p:spPr bwMode="auto">
          <a:xfrm>
            <a:off x="4114800" y="5410200"/>
            <a:ext cx="4495800" cy="1187450"/>
          </a:xfrm>
          <a:prstGeom prst="rect">
            <a:avLst/>
          </a:prstGeom>
          <a:noFill/>
          <a:ln w="9525">
            <a:noFill/>
            <a:miter lim="800000"/>
            <a:headEnd/>
            <a:tailEnd/>
          </a:ln>
        </p:spPr>
        <p:txBody>
          <a:bodyPr>
            <a:spAutoFit/>
          </a:bodyPr>
          <a:lstStyle/>
          <a:p>
            <a:pPr marL="236538" indent="-236538">
              <a:spcBef>
                <a:spcPct val="50000"/>
              </a:spcBef>
              <a:buFontTx/>
              <a:buChar char="•"/>
            </a:pPr>
            <a:r>
              <a:rPr lang="en-US"/>
              <a:t>Drop this down an octave (divide by 2) and we find that a fifth should have a frequency of </a:t>
            </a:r>
            <a:r>
              <a:rPr lang="en-US" i="1"/>
              <a:t>3/2f</a:t>
            </a:r>
          </a:p>
        </p:txBody>
      </p:sp>
      <p:sp>
        <p:nvSpPr>
          <p:cNvPr id="29720" name="Line 42"/>
          <p:cNvSpPr>
            <a:spLocks noChangeShapeType="1"/>
          </p:cNvSpPr>
          <p:nvPr/>
        </p:nvSpPr>
        <p:spPr bwMode="auto">
          <a:xfrm>
            <a:off x="6781800" y="762000"/>
            <a:ext cx="0" cy="914400"/>
          </a:xfrm>
          <a:prstGeom prst="line">
            <a:avLst/>
          </a:prstGeom>
          <a:noFill/>
          <a:ln w="34925">
            <a:solidFill>
              <a:srgbClr val="FF0000"/>
            </a:solidFill>
            <a:round/>
            <a:headEnd/>
            <a:tailEnd type="triangle" w="lg" len="lg"/>
          </a:ln>
        </p:spPr>
        <p:txBody>
          <a:bodyPr/>
          <a:lstStyle/>
          <a:p>
            <a:endParaRPr lang="en-US"/>
          </a:p>
        </p:txBody>
      </p:sp>
      <p:sp>
        <p:nvSpPr>
          <p:cNvPr id="29721" name="Text Box 43"/>
          <p:cNvSpPr txBox="1">
            <a:spLocks noChangeArrowheads="1"/>
          </p:cNvSpPr>
          <p:nvPr/>
        </p:nvSpPr>
        <p:spPr bwMode="auto">
          <a:xfrm>
            <a:off x="6934200" y="838200"/>
            <a:ext cx="1600200" cy="457200"/>
          </a:xfrm>
          <a:prstGeom prst="rect">
            <a:avLst/>
          </a:prstGeom>
          <a:noFill/>
          <a:ln w="9525">
            <a:noFill/>
            <a:miter lim="800000"/>
            <a:headEnd/>
            <a:tailEnd/>
          </a:ln>
        </p:spPr>
        <p:txBody>
          <a:bodyPr>
            <a:spAutoFit/>
          </a:bodyPr>
          <a:lstStyle/>
          <a:p>
            <a:pPr>
              <a:spcBef>
                <a:spcPct val="50000"/>
              </a:spcBef>
            </a:pPr>
            <a:r>
              <a:rPr lang="en-US">
                <a:solidFill>
                  <a:srgbClr val="EA2302"/>
                </a:solidFill>
              </a:rPr>
              <a:t>Fifth</a:t>
            </a:r>
          </a:p>
        </p:txBody>
      </p:sp>
      <p:sp>
        <p:nvSpPr>
          <p:cNvPr id="29722" name="Text Box 44"/>
          <p:cNvSpPr txBox="1">
            <a:spLocks noChangeArrowheads="1"/>
          </p:cNvSpPr>
          <p:nvPr/>
        </p:nvSpPr>
        <p:spPr bwMode="auto">
          <a:xfrm>
            <a:off x="5943600" y="2819400"/>
            <a:ext cx="1828800" cy="457200"/>
          </a:xfrm>
          <a:prstGeom prst="rect">
            <a:avLst/>
          </a:prstGeom>
          <a:noFill/>
          <a:ln w="9525">
            <a:noFill/>
            <a:miter lim="800000"/>
            <a:headEnd/>
            <a:tailEnd/>
          </a:ln>
        </p:spPr>
        <p:txBody>
          <a:bodyPr>
            <a:spAutoFit/>
          </a:bodyPr>
          <a:lstStyle/>
          <a:p>
            <a:pPr>
              <a:spcBef>
                <a:spcPct val="50000"/>
              </a:spcBef>
            </a:pPr>
            <a:r>
              <a:rPr lang="en-US" i="1"/>
              <a:t>Major scale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Pythagorean Scale</a:t>
            </a:r>
            <a:endParaRPr lang="en-CA" dirty="0"/>
          </a:p>
        </p:txBody>
      </p:sp>
      <p:pic>
        <p:nvPicPr>
          <p:cNvPr id="3" name="Snagit_PPT1AC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0"/>
            <a:ext cx="4800000" cy="2447619"/>
          </a:xfrm>
          <a:prstGeom prst="rect">
            <a:avLst/>
          </a:prstGeom>
        </p:spPr>
      </p:pic>
      <p:pic>
        <p:nvPicPr>
          <p:cNvPr id="4" name="Snagit_PPTF5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133600"/>
            <a:ext cx="4038096" cy="4133334"/>
          </a:xfrm>
          <a:prstGeom prst="rect">
            <a:avLst/>
          </a:prstGeom>
        </p:spPr>
      </p:pic>
    </p:spTree>
    <p:extLst>
      <p:ext uri="{BB962C8B-B14F-4D97-AF65-F5344CB8AC3E}">
        <p14:creationId xmlns:p14="http://schemas.microsoft.com/office/powerpoint/2010/main" val="1564854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ea typeface="ＭＳ Ｐゴシック" pitchFamily="-106" charset="-128"/>
              </a:rPr>
              <a:t>Pythagorus and the circle of fifths</a:t>
            </a:r>
          </a:p>
        </p:txBody>
      </p:sp>
      <p:pic>
        <p:nvPicPr>
          <p:cNvPr id="31747" name="Picture 4" descr="pyth"/>
          <p:cNvPicPr>
            <a:picLocks noGrp="1" noChangeAspect="1" noChangeArrowheads="1"/>
          </p:cNvPicPr>
          <p:nvPr>
            <p:ph idx="1"/>
          </p:nvPr>
        </p:nvPicPr>
        <p:blipFill>
          <a:blip r:embed="rId3"/>
          <a:srcRect r="10936"/>
          <a:stretch>
            <a:fillRect/>
          </a:stretch>
        </p:blipFill>
        <p:spPr>
          <a:xfrm>
            <a:off x="838200" y="1792288"/>
            <a:ext cx="7315200" cy="2322512"/>
          </a:xfrm>
          <a:noFill/>
        </p:spPr>
      </p:pic>
      <p:sp>
        <p:nvSpPr>
          <p:cNvPr id="31748" name="Text Box 6"/>
          <p:cNvSpPr txBox="1">
            <a:spLocks noChangeArrowheads="1"/>
          </p:cNvSpPr>
          <p:nvPr/>
        </p:nvSpPr>
        <p:spPr bwMode="auto">
          <a:xfrm>
            <a:off x="1143000" y="4038600"/>
            <a:ext cx="2057400" cy="304800"/>
          </a:xfrm>
          <a:prstGeom prst="rect">
            <a:avLst/>
          </a:prstGeom>
          <a:noFill/>
          <a:ln w="9525">
            <a:noFill/>
            <a:miter lim="800000"/>
            <a:headEnd/>
            <a:tailEnd/>
          </a:ln>
        </p:spPr>
        <p:txBody>
          <a:bodyPr>
            <a:spAutoFit/>
          </a:bodyPr>
          <a:lstStyle/>
          <a:p>
            <a:pPr>
              <a:spcBef>
                <a:spcPct val="50000"/>
              </a:spcBef>
            </a:pPr>
            <a:r>
              <a:rPr lang="en-US" sz="1400"/>
              <a:t>Image from Berg + Stork</a:t>
            </a:r>
          </a:p>
        </p:txBody>
      </p:sp>
      <p:sp>
        <p:nvSpPr>
          <p:cNvPr id="31749" name="Text Box 7"/>
          <p:cNvSpPr txBox="1">
            <a:spLocks noChangeArrowheads="1"/>
          </p:cNvSpPr>
          <p:nvPr/>
        </p:nvSpPr>
        <p:spPr bwMode="auto">
          <a:xfrm>
            <a:off x="1143000" y="4953000"/>
            <a:ext cx="6781800" cy="822325"/>
          </a:xfrm>
          <a:prstGeom prst="rect">
            <a:avLst/>
          </a:prstGeom>
          <a:noFill/>
          <a:ln w="9525">
            <a:noFill/>
            <a:miter lim="800000"/>
            <a:headEnd/>
            <a:tailEnd/>
          </a:ln>
        </p:spPr>
        <p:txBody>
          <a:bodyPr>
            <a:spAutoFit/>
          </a:bodyPr>
          <a:lstStyle/>
          <a:p>
            <a:pPr>
              <a:spcBef>
                <a:spcPct val="50000"/>
              </a:spcBef>
            </a:pPr>
            <a:r>
              <a:rPr lang="en-US"/>
              <a:t>Every time you go up a fifth you multiply by 3/2.   Every time you go down an octave you divide by 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16"/>
          <p:cNvSpPr>
            <a:spLocks noGrp="1" noChangeArrowheads="1"/>
          </p:cNvSpPr>
          <p:nvPr>
            <p:ph type="title"/>
          </p:nvPr>
        </p:nvSpPr>
        <p:spPr/>
        <p:txBody>
          <a:bodyPr/>
          <a:lstStyle/>
          <a:p>
            <a:pPr eaLnBrk="1" hangingPunct="1"/>
            <a:r>
              <a:rPr lang="en-US" smtClean="0">
                <a:ea typeface="ＭＳ Ｐゴシック" pitchFamily="-106" charset="-128"/>
              </a:rPr>
              <a:t> Pythagorean scale (continued)</a:t>
            </a:r>
          </a:p>
        </p:txBody>
      </p:sp>
      <p:pic>
        <p:nvPicPr>
          <p:cNvPr id="33797" name="Picture 4" descr="pyth"/>
          <p:cNvPicPr>
            <a:picLocks noGrp="1" noChangeAspect="1" noChangeArrowheads="1"/>
          </p:cNvPicPr>
          <p:nvPr>
            <p:ph sz="half" idx="1"/>
          </p:nvPr>
        </p:nvPicPr>
        <p:blipFill>
          <a:blip r:embed="rId4"/>
          <a:srcRect r="18225" b="51526"/>
          <a:stretch>
            <a:fillRect/>
          </a:stretch>
        </p:blipFill>
        <p:spPr>
          <a:xfrm>
            <a:off x="76200" y="1981200"/>
            <a:ext cx="8763000" cy="1619250"/>
          </a:xfrm>
          <a:noFill/>
        </p:spPr>
      </p:pic>
      <p:sp>
        <p:nvSpPr>
          <p:cNvPr id="33798" name="Line 7"/>
          <p:cNvSpPr>
            <a:spLocks noChangeShapeType="1"/>
          </p:cNvSpPr>
          <p:nvPr/>
        </p:nvSpPr>
        <p:spPr bwMode="auto">
          <a:xfrm>
            <a:off x="6553200" y="1828800"/>
            <a:ext cx="0" cy="838200"/>
          </a:xfrm>
          <a:prstGeom prst="line">
            <a:avLst/>
          </a:prstGeom>
          <a:noFill/>
          <a:ln w="31750">
            <a:solidFill>
              <a:srgbClr val="339966"/>
            </a:solidFill>
            <a:round/>
            <a:headEnd/>
            <a:tailEnd type="triangle" w="lg" len="lg"/>
          </a:ln>
        </p:spPr>
        <p:txBody>
          <a:bodyPr/>
          <a:lstStyle/>
          <a:p>
            <a:endParaRPr lang="en-US"/>
          </a:p>
        </p:txBody>
      </p:sp>
      <p:sp>
        <p:nvSpPr>
          <p:cNvPr id="33799" name="Line 8"/>
          <p:cNvSpPr>
            <a:spLocks noChangeShapeType="1"/>
          </p:cNvSpPr>
          <p:nvPr/>
        </p:nvSpPr>
        <p:spPr bwMode="auto">
          <a:xfrm>
            <a:off x="3581400" y="1524000"/>
            <a:ext cx="0" cy="685800"/>
          </a:xfrm>
          <a:prstGeom prst="line">
            <a:avLst/>
          </a:prstGeom>
          <a:noFill/>
          <a:ln w="31750">
            <a:solidFill>
              <a:srgbClr val="0000FF"/>
            </a:solidFill>
            <a:round/>
            <a:headEnd/>
            <a:tailEnd type="triangle" w="lg" len="lg"/>
          </a:ln>
        </p:spPr>
        <p:txBody>
          <a:bodyPr/>
          <a:lstStyle/>
          <a:p>
            <a:endParaRPr lang="en-US"/>
          </a:p>
        </p:txBody>
      </p:sp>
      <p:sp>
        <p:nvSpPr>
          <p:cNvPr id="33800" name="Text Box 9"/>
          <p:cNvSpPr txBox="1">
            <a:spLocks noChangeArrowheads="1"/>
          </p:cNvSpPr>
          <p:nvPr/>
        </p:nvSpPr>
        <p:spPr bwMode="auto">
          <a:xfrm>
            <a:off x="3657600" y="1752600"/>
            <a:ext cx="1143000" cy="457200"/>
          </a:xfrm>
          <a:prstGeom prst="rect">
            <a:avLst/>
          </a:prstGeom>
          <a:noFill/>
          <a:ln w="9525">
            <a:noFill/>
            <a:miter lim="800000"/>
            <a:headEnd/>
            <a:tailEnd/>
          </a:ln>
        </p:spPr>
        <p:txBody>
          <a:bodyPr>
            <a:spAutoFit/>
          </a:bodyPr>
          <a:lstStyle/>
          <a:p>
            <a:pPr>
              <a:spcBef>
                <a:spcPct val="50000"/>
              </a:spcBef>
            </a:pPr>
            <a:r>
              <a:rPr lang="en-US">
                <a:solidFill>
                  <a:schemeClr val="accent2"/>
                </a:solidFill>
              </a:rPr>
              <a:t>third</a:t>
            </a:r>
          </a:p>
        </p:txBody>
      </p:sp>
      <p:sp>
        <p:nvSpPr>
          <p:cNvPr id="33801" name="Text Box 11"/>
          <p:cNvSpPr txBox="1">
            <a:spLocks noChangeArrowheads="1"/>
          </p:cNvSpPr>
          <p:nvPr/>
        </p:nvSpPr>
        <p:spPr bwMode="auto">
          <a:xfrm>
            <a:off x="6629400" y="1752600"/>
            <a:ext cx="1143000" cy="457200"/>
          </a:xfrm>
          <a:prstGeom prst="rect">
            <a:avLst/>
          </a:prstGeom>
          <a:noFill/>
          <a:ln w="9525">
            <a:noFill/>
            <a:miter lim="800000"/>
            <a:headEnd/>
            <a:tailEnd/>
          </a:ln>
        </p:spPr>
        <p:txBody>
          <a:bodyPr>
            <a:spAutoFit/>
          </a:bodyPr>
          <a:lstStyle/>
          <a:p>
            <a:pPr>
              <a:spcBef>
                <a:spcPct val="50000"/>
              </a:spcBef>
            </a:pPr>
            <a:r>
              <a:rPr lang="en-US">
                <a:solidFill>
                  <a:schemeClr val="accent1"/>
                </a:solidFill>
              </a:rPr>
              <a:t>fourth</a:t>
            </a:r>
          </a:p>
        </p:txBody>
      </p:sp>
      <p:sp>
        <p:nvSpPr>
          <p:cNvPr id="33802" name="Text Box 12"/>
          <p:cNvSpPr txBox="1">
            <a:spLocks noChangeArrowheads="1"/>
          </p:cNvSpPr>
          <p:nvPr/>
        </p:nvSpPr>
        <p:spPr bwMode="auto">
          <a:xfrm>
            <a:off x="914400" y="4114800"/>
            <a:ext cx="3352800" cy="1196975"/>
          </a:xfrm>
          <a:prstGeom prst="rect">
            <a:avLst/>
          </a:prstGeom>
          <a:noFill/>
          <a:ln w="9525">
            <a:solidFill>
              <a:schemeClr val="accent2"/>
            </a:solidFill>
            <a:miter lim="800000"/>
            <a:headEnd/>
            <a:tailEnd/>
          </a:ln>
        </p:spPr>
        <p:txBody>
          <a:bodyPr>
            <a:spAutoFit/>
          </a:bodyPr>
          <a:lstStyle/>
          <a:p>
            <a:pPr>
              <a:spcBef>
                <a:spcPct val="50000"/>
              </a:spcBef>
            </a:pPr>
            <a:r>
              <a:rPr lang="en-US"/>
              <a:t>The major third is up a fifth 4 times and down an octave twice  </a:t>
            </a:r>
          </a:p>
        </p:txBody>
      </p:sp>
      <p:graphicFrame>
        <p:nvGraphicFramePr>
          <p:cNvPr id="33794" name="Object 2"/>
          <p:cNvGraphicFramePr>
            <a:graphicFrameLocks noChangeAspect="1"/>
          </p:cNvGraphicFramePr>
          <p:nvPr/>
        </p:nvGraphicFramePr>
        <p:xfrm>
          <a:off x="831850" y="5281613"/>
          <a:ext cx="3436938" cy="922337"/>
        </p:xfrm>
        <a:graphic>
          <a:graphicData uri="http://schemas.openxmlformats.org/presentationml/2006/ole">
            <mc:AlternateContent xmlns:mc="http://schemas.openxmlformats.org/markup-compatibility/2006">
              <mc:Choice xmlns:v="urn:schemas-microsoft-com:vml" Requires="v">
                <p:oleObj spid="_x0000_s33800" name="Equation" r:id="rId5" imgW="1752480" imgH="469800" progId="Equation.DSMT4">
                  <p:embed/>
                </p:oleObj>
              </mc:Choice>
              <mc:Fallback>
                <p:oleObj name="Equation" r:id="rId5" imgW="1752480" imgH="4698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5281613"/>
                        <a:ext cx="3436938" cy="922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3" name="Text Box 14"/>
          <p:cNvSpPr txBox="1">
            <a:spLocks noChangeArrowheads="1"/>
          </p:cNvSpPr>
          <p:nvPr/>
        </p:nvSpPr>
        <p:spPr bwMode="auto">
          <a:xfrm>
            <a:off x="4876800" y="4343400"/>
            <a:ext cx="3429000" cy="831850"/>
          </a:xfrm>
          <a:prstGeom prst="rect">
            <a:avLst/>
          </a:prstGeom>
          <a:noFill/>
          <a:ln w="9525">
            <a:solidFill>
              <a:srgbClr val="339966"/>
            </a:solidFill>
            <a:miter lim="800000"/>
            <a:headEnd/>
            <a:tailEnd/>
          </a:ln>
        </p:spPr>
        <p:txBody>
          <a:bodyPr>
            <a:spAutoFit/>
          </a:bodyPr>
          <a:lstStyle/>
          <a:p>
            <a:pPr>
              <a:spcBef>
                <a:spcPct val="50000"/>
              </a:spcBef>
            </a:pPr>
            <a:r>
              <a:rPr lang="en-US"/>
              <a:t>The fourth is up an octave and down a fifth</a:t>
            </a:r>
          </a:p>
        </p:txBody>
      </p:sp>
      <p:graphicFrame>
        <p:nvGraphicFramePr>
          <p:cNvPr id="33795" name="Object 3"/>
          <p:cNvGraphicFramePr>
            <a:graphicFrameLocks noGrp="1" noChangeAspect="1"/>
          </p:cNvGraphicFramePr>
          <p:nvPr>
            <p:ph sz="half" idx="2"/>
          </p:nvPr>
        </p:nvGraphicFramePr>
        <p:xfrm>
          <a:off x="5162550" y="5353050"/>
          <a:ext cx="2838450" cy="895350"/>
        </p:xfrm>
        <a:graphic>
          <a:graphicData uri="http://schemas.openxmlformats.org/presentationml/2006/ole">
            <mc:AlternateContent xmlns:mc="http://schemas.openxmlformats.org/markup-compatibility/2006">
              <mc:Choice xmlns:v="urn:schemas-microsoft-com:vml" Requires="v">
                <p:oleObj spid="_x0000_s33801" name="Equation" r:id="rId7" imgW="1371600" imgH="431640" progId="Equation.DSMT4">
                  <p:embed/>
                </p:oleObj>
              </mc:Choice>
              <mc:Fallback>
                <p:oleObj name="Equation" r:id="rId7" imgW="1371600" imgH="43164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353050"/>
                        <a:ext cx="2838450"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99FF"/>
      </a:hlink>
      <a:folHlink>
        <a:srgbClr val="00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99FF"/>
        </a:hlink>
        <a:folHlink>
          <a:srgbClr val="0066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7322</TotalTime>
  <Words>2240</Words>
  <Application>Microsoft Office PowerPoint</Application>
  <PresentationFormat>On-screen Show (4:3)</PresentationFormat>
  <Paragraphs>378</Paragraphs>
  <Slides>52</Slides>
  <Notes>48</Notes>
  <HiddenSlides>0</HiddenSlides>
  <MMClips>17</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Default Design</vt:lpstr>
      <vt:lpstr>Equation</vt:lpstr>
      <vt:lpstr>Bitmap Image</vt:lpstr>
      <vt:lpstr>Musical Scales</vt:lpstr>
      <vt:lpstr>Diatonic scale</vt:lpstr>
      <vt:lpstr>How universal is this scale?</vt:lpstr>
      <vt:lpstr>Neanderthal flute</vt:lpstr>
      <vt:lpstr>Overtones of the string</vt:lpstr>
      <vt:lpstr>Diatonic scale</vt:lpstr>
      <vt:lpstr>The Pythagorean Scale</vt:lpstr>
      <vt:lpstr>Pythagorus and the circle of fifths</vt:lpstr>
      <vt:lpstr> Pythagorean scale (continued)</vt:lpstr>
      <vt:lpstr> Pythagorean scale (continued)</vt:lpstr>
      <vt:lpstr>Pythagorean scale (continued) </vt:lpstr>
      <vt:lpstr>The circle doesn’t exactly close</vt:lpstr>
      <vt:lpstr>Getting all the notes</vt:lpstr>
      <vt:lpstr>Circle of fifths</vt:lpstr>
      <vt:lpstr>Equivalency over the octave</vt:lpstr>
      <vt:lpstr>PowerPoint Presentation</vt:lpstr>
      <vt:lpstr>Perfect fifths and thirds</vt:lpstr>
      <vt:lpstr>What do they sound like?</vt:lpstr>
      <vt:lpstr>What do the waveforms look like?</vt:lpstr>
      <vt:lpstr>Perfect intervals and periodic waveforms</vt:lpstr>
      <vt:lpstr>Major and minor chords</vt:lpstr>
      <vt:lpstr>Triads</vt:lpstr>
      <vt:lpstr>Just temperament</vt:lpstr>
      <vt:lpstr>The Just Scale</vt:lpstr>
      <vt:lpstr>Listening example (from Butler)</vt:lpstr>
      <vt:lpstr>Meantone temperament</vt:lpstr>
      <vt:lpstr>Just intonation</vt:lpstr>
      <vt:lpstr>Equal temperament</vt:lpstr>
      <vt:lpstr>12 tones</vt:lpstr>
      <vt:lpstr>Equal Temperament</vt:lpstr>
      <vt:lpstr>Equally spaced by  multiplicative factors</vt:lpstr>
      <vt:lpstr>Listening examples, log and linear spacings</vt:lpstr>
      <vt:lpstr>Tempered scale octaves</vt:lpstr>
      <vt:lpstr>Frequencies</vt:lpstr>
      <vt:lpstr>Cents</vt:lpstr>
      <vt:lpstr>Turning notes and cents into frequencies</vt:lpstr>
      <vt:lpstr>Equal temperament </vt:lpstr>
      <vt:lpstr>Attempts at new scales Harry Partch’s tuning</vt:lpstr>
      <vt:lpstr>PowerPoint Presentation</vt:lpstr>
      <vt:lpstr>Partch’s tonality diamond</vt:lpstr>
      <vt:lpstr>Partch’s and Partch-era compositions</vt:lpstr>
      <vt:lpstr>Microtonal music</vt:lpstr>
      <vt:lpstr>PowerPoint Presentation</vt:lpstr>
      <vt:lpstr>19 tone tempered scale</vt:lpstr>
      <vt:lpstr>Adaptive tunings</vt:lpstr>
      <vt:lpstr>Gamelan tones</vt:lpstr>
      <vt:lpstr>Pierce Scale</vt:lpstr>
      <vt:lpstr>Ragas</vt:lpstr>
      <vt:lpstr>Indian music and pitch</vt:lpstr>
      <vt:lpstr>Alhaiya bilaval  time: late morning –major scale</vt:lpstr>
      <vt:lpstr>Abhogi - Early night</vt:lpstr>
      <vt:lpstr>Recommended Reading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Brian Martin</cp:lastModifiedBy>
  <cp:revision>249</cp:revision>
  <dcterms:created xsi:type="dcterms:W3CDTF">2014-09-22T21:59:06Z</dcterms:created>
  <dcterms:modified xsi:type="dcterms:W3CDTF">2017-02-03T16:30:25Z</dcterms:modified>
</cp:coreProperties>
</file>