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259" r:id="rId4"/>
    <p:sldId id="267" r:id="rId5"/>
    <p:sldId id="258" r:id="rId6"/>
    <p:sldId id="260" r:id="rId7"/>
    <p:sldId id="262" r:id="rId8"/>
    <p:sldId id="275" r:id="rId9"/>
    <p:sldId id="268" r:id="rId10"/>
    <p:sldId id="304" r:id="rId11"/>
    <p:sldId id="276" r:id="rId12"/>
    <p:sldId id="266" r:id="rId13"/>
    <p:sldId id="279" r:id="rId14"/>
    <p:sldId id="265" r:id="rId15"/>
    <p:sldId id="272" r:id="rId16"/>
    <p:sldId id="278" r:id="rId17"/>
    <p:sldId id="274" r:id="rId18"/>
    <p:sldId id="296" r:id="rId19"/>
    <p:sldId id="315" r:id="rId20"/>
    <p:sldId id="270" r:id="rId21"/>
    <p:sldId id="271" r:id="rId22"/>
    <p:sldId id="305" r:id="rId23"/>
    <p:sldId id="312" r:id="rId24"/>
    <p:sldId id="313" r:id="rId25"/>
    <p:sldId id="306" r:id="rId26"/>
    <p:sldId id="308" r:id="rId27"/>
    <p:sldId id="307" r:id="rId28"/>
    <p:sldId id="280" r:id="rId29"/>
    <p:sldId id="298" r:id="rId30"/>
    <p:sldId id="309" r:id="rId31"/>
    <p:sldId id="290" r:id="rId32"/>
    <p:sldId id="295" r:id="rId33"/>
    <p:sldId id="269" r:id="rId34"/>
    <p:sldId id="277" r:id="rId35"/>
    <p:sldId id="292" r:id="rId36"/>
    <p:sldId id="281" r:id="rId37"/>
    <p:sldId id="282" r:id="rId38"/>
    <p:sldId id="283" r:id="rId39"/>
    <p:sldId id="284" r:id="rId40"/>
    <p:sldId id="285" r:id="rId41"/>
    <p:sldId id="314" r:id="rId42"/>
    <p:sldId id="293" r:id="rId43"/>
    <p:sldId id="291" r:id="rId44"/>
    <p:sldId id="299" r:id="rId45"/>
    <p:sldId id="300" r:id="rId46"/>
    <p:sldId id="301" r:id="rId47"/>
    <p:sldId id="311" r:id="rId48"/>
    <p:sldId id="286" r:id="rId49"/>
    <p:sldId id="294" r:id="rId50"/>
    <p:sldId id="287" r:id="rId51"/>
    <p:sldId id="310" r:id="rId52"/>
    <p:sldId id="288" r:id="rId53"/>
    <p:sldId id="289" r:id="rId54"/>
    <p:sldId id="297" r:id="rId55"/>
    <p:sldId id="302" r:id="rId56"/>
    <p:sldId id="303" r:id="rId57"/>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FBBA79"/>
    <a:srgbClr val="FF33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mn-ea"/>
              </a:defRPr>
            </a:lvl1pPr>
          </a:lstStyle>
          <a:p>
            <a:pPr>
              <a:defRPr/>
            </a:pPr>
            <a:endParaRPr lang="en-US"/>
          </a:p>
        </p:txBody>
      </p:sp>
      <p:sp>
        <p:nvSpPr>
          <p:cNvPr id="33795"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mn-ea"/>
              </a:defRPr>
            </a:lvl1pPr>
          </a:lstStyle>
          <a:p>
            <a:pPr>
              <a:defRPr/>
            </a:pPr>
            <a:endParaRPr lang="en-US"/>
          </a:p>
        </p:txBody>
      </p:sp>
      <p:sp>
        <p:nvSpPr>
          <p:cNvPr id="58372" name="Rectangle 4"/>
          <p:cNvSpPr>
            <a:spLocks noRo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defRPr>
            </a:lvl1pPr>
          </a:lstStyle>
          <a:p>
            <a:pPr>
              <a:defRPr/>
            </a:pPr>
            <a:endParaRPr lang="en-US"/>
          </a:p>
        </p:txBody>
      </p:sp>
      <p:sp>
        <p:nvSpPr>
          <p:cNvPr id="33799"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549329A-96F5-4E16-9268-603D98E785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A30ABD1-A020-4B0D-9054-8453DF25E874}" type="slidenum">
              <a:rPr lang="en-US" altLang="en-US"/>
              <a:pPr/>
              <a:t>1</a:t>
            </a:fld>
            <a:endParaRPr lang="en-US"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altLang="en-US" smtClean="0"/>
              <a:t>All flutes, piccolo, whirly pipe, sax, reeds, organ pipes, ocarina, harmonica, honk and quack pack</a:t>
            </a:r>
          </a:p>
          <a:p>
            <a:r>
              <a:rPr lang="en-US" altLang="en-US" smtClean="0"/>
              <a:t>tuner, mic</a:t>
            </a:r>
          </a:p>
          <a:p>
            <a:r>
              <a:rPr lang="en-US" altLang="en-US" smtClean="0"/>
              <a:t>solo music?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D0BAACD-F109-429A-A5B7-5BA6F82260E1}" type="slidenum">
              <a:rPr lang="en-US" altLang="en-US"/>
              <a:pPr/>
              <a:t>3</a:t>
            </a:fld>
            <a:endParaRPr lang="en-US" alt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altLang="en-US" smtClean="0"/>
              <a:t>Lower an octave or not when end is blocked</a:t>
            </a:r>
          </a:p>
          <a:p>
            <a:r>
              <a:rPr lang="en-US" altLang="en-US" smtClean="0"/>
              <a:t>blow the harmonics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FAD35FF-58E5-40C8-AC18-0E25FCE04AB3}" type="slidenum">
              <a:rPr lang="en-US" altLang="en-US"/>
              <a:pPr/>
              <a:t>4</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EF7917D-980B-4DD0-81F7-FD549CB8C9C4}" type="slidenum">
              <a:rPr lang="en-US" altLang="en-US"/>
              <a:pPr/>
              <a:t>7</a:t>
            </a:fld>
            <a:endParaRPr lang="en-US" alt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altLang="en-US" smtClean="0"/>
              <a:t>whirly tube</a:t>
            </a:r>
          </a:p>
          <a:p>
            <a:r>
              <a:rPr lang="en-US" altLang="en-US" smtClean="0"/>
              <a:t>overblow the flute and the recorders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altLang="en-US" smtClean="0"/>
              <a:t>Cookdemo77.mp3</a:t>
            </a:r>
          </a:p>
        </p:txBody>
      </p:sp>
      <p:sp>
        <p:nvSpPr>
          <p:cNvPr id="63492" name="Slide Number Placeholder 3"/>
          <p:cNvSpPr>
            <a:spLocks noGrp="1"/>
          </p:cNvSpPr>
          <p:nvPr>
            <p:ph type="sldNum" sz="quarter" idx="5"/>
          </p:nvPr>
        </p:nvSpPr>
        <p:spPr>
          <a:noFill/>
        </p:spPr>
        <p:txBody>
          <a:bodyPr/>
          <a:lstStyle/>
          <a:p>
            <a:fld id="{9B9C61A2-DEE3-4367-9B56-FAEF3DA44048}"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EC0614C-66C9-41BF-A27C-219E2A0163AA}" type="slidenum">
              <a:rPr lang="en-US" altLang="en-US"/>
              <a:pPr/>
              <a:t>14</a:t>
            </a:fld>
            <a:endParaRPr lang="en-US" alt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en-US" smtClean="0"/>
              <a:t>One note open next to one closed upper + lower octaves</a:t>
            </a:r>
          </a:p>
          <a:p>
            <a:r>
              <a:rPr lang="en-US" altLang="en-US" smtClean="0"/>
              <a:t>penny whistle vs recorder on octave changes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BF56028-B059-4363-8F83-9FF52E2EAFA3}" type="slidenum">
              <a:rPr lang="en-US" altLang="en-US"/>
              <a:pPr/>
              <a:t>15</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ltLang="en-US" smtClean="0"/>
              <a:t>Recorder + penny whistle octave tests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altLang="en-US" smtClean="0"/>
              <a:t>9 minute clip!  organ2_clip in Winds</a:t>
            </a:r>
          </a:p>
        </p:txBody>
      </p:sp>
      <p:sp>
        <p:nvSpPr>
          <p:cNvPr id="66564" name="Slide Number Placeholder 3"/>
          <p:cNvSpPr>
            <a:spLocks noGrp="1"/>
          </p:cNvSpPr>
          <p:nvPr>
            <p:ph type="sldNum" sz="quarter" idx="5"/>
          </p:nvPr>
        </p:nvSpPr>
        <p:spPr>
          <a:noFill/>
        </p:spPr>
        <p:txBody>
          <a:bodyPr/>
          <a:lstStyle/>
          <a:p>
            <a:fld id="{7CD8D5FA-2C10-4D91-A3E8-91C58B1460A5}" type="slidenum">
              <a:rPr lang="en-US" altLang="en-US"/>
              <a:pPr/>
              <a:t>55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altLang="en-US" smtClean="0"/>
              <a:t>organ2_voicing.mp3 in Winds</a:t>
            </a:r>
          </a:p>
        </p:txBody>
      </p:sp>
      <p:sp>
        <p:nvSpPr>
          <p:cNvPr id="67588" name="Slide Number Placeholder 3"/>
          <p:cNvSpPr>
            <a:spLocks noGrp="1"/>
          </p:cNvSpPr>
          <p:nvPr>
            <p:ph type="sldNum" sz="quarter" idx="5"/>
          </p:nvPr>
        </p:nvSpPr>
        <p:spPr>
          <a:noFill/>
        </p:spPr>
        <p:txBody>
          <a:bodyPr/>
          <a:lstStyle/>
          <a:p>
            <a:fld id="{5DD7E481-C2D8-4F37-BFA2-A7E41B705CA4}" type="slidenum">
              <a:rPr lang="en-US" altLang="en-US"/>
              <a:pPr/>
              <a:t>56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C19DC-A338-4E72-84C1-6E8F836AFA5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8497DB-B99A-4B90-B807-17F4B532D4C8}"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75C12-6083-4841-8A7F-E1E860B1CD44}"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7A6D8-7E4C-4233-A59B-DCC48D4B710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390653-12F9-45DE-BAC6-2689CDF0ED2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9A609-0733-4B0E-9C07-22B901F834E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173E70-CDBC-4E0D-855E-ED5699BDC6C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96A2B0-8DBB-436C-91F2-278E9B41D2D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990E8E-CDD5-4598-A5ED-FECC0CAA8C1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5F81D0-D52B-4BD7-8A6C-879741CF895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2DB6D7-808C-4136-898E-D68A071092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0705A-0E16-4F94-B2A2-41845326815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8F63B-8B81-4BE5-AB76-DE947BBAC22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6EC6890-AF7A-4E16-BF51-CB90DB5BDA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Cookdemo77.mp3"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tal_wood_flute.mp3"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chineseflute.mp3"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kcvs\martin\phys\phys399\lectures\flute\naf_F%234.mp3"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luteoctave.mp3"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plastic_wood_recorder.mp3"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panpipes.mp3"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algoza.mp3" TargetMode="Externa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audio" Target="launeddas.mp3" TargetMode="Externa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audio" Target="Britten_Pan.mp3" TargetMode="Externa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Users\aquillen\Documents\PHY103\movies\digiclip.mov"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digifu4_mouth.wav" TargetMode="External"/><Relationship Id="rId7" Type="http://schemas.openxmlformats.org/officeDocument/2006/relationships/image" Target="../media/image44.png"/><Relationship Id="rId2" Type="http://schemas.openxmlformats.org/officeDocument/2006/relationships/video" Target="\Users\aquillen\Documents\PHY103\movies\c82clip2.mov" TargetMode="External"/><Relationship Id="rId1" Type="http://schemas.openxmlformats.org/officeDocument/2006/relationships/video" Target="\Users\aquillen\Documents\PHY103\movies\c82clip.mov" TargetMode="Externa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audio" Target="digifu4_room.wav"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audio" Target="ongo.mp3"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organ2_clip.mp3" TargetMode="External"/><Relationship Id="rId6" Type="http://schemas.openxmlformats.org/officeDocument/2006/relationships/image" Target="../media/image7.png"/><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organ2_voicing.mp3" TargetMode="External"/><Relationship Id="rId5" Type="http://schemas.openxmlformats.org/officeDocument/2006/relationships/image" Target="../media/image7.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A86FE8AE-C242-41DA-A261-F6773087DE34}" type="slidenum">
              <a:rPr lang="en-US" altLang="en-US"/>
              <a:pPr/>
              <a:t>1</a:t>
            </a:fld>
            <a:endParaRPr lang="en-US" altLang="en-US"/>
          </a:p>
        </p:txBody>
      </p:sp>
      <p:pic>
        <p:nvPicPr>
          <p:cNvPr id="2051" name="Picture 4" descr="GoldFluteMouthpiece"/>
          <p:cNvPicPr>
            <a:picLocks noChangeAspect="1" noChangeArrowheads="1"/>
          </p:cNvPicPr>
          <p:nvPr/>
        </p:nvPicPr>
        <p:blipFill>
          <a:blip r:embed="rId3"/>
          <a:srcRect t="10001"/>
          <a:stretch>
            <a:fillRect/>
          </a:stretch>
        </p:blipFill>
        <p:spPr bwMode="auto">
          <a:xfrm>
            <a:off x="-533400" y="152400"/>
            <a:ext cx="11277600" cy="8304212"/>
          </a:xfrm>
          <a:prstGeom prst="rect">
            <a:avLst/>
          </a:prstGeom>
          <a:noFill/>
          <a:ln w="9525">
            <a:noFill/>
            <a:miter lim="800000"/>
            <a:headEnd/>
            <a:tailEnd/>
          </a:ln>
        </p:spPr>
      </p:pic>
      <p:sp>
        <p:nvSpPr>
          <p:cNvPr id="2052" name="Rectangle 2"/>
          <p:cNvSpPr>
            <a:spLocks noGrp="1" noChangeArrowheads="1"/>
          </p:cNvSpPr>
          <p:nvPr>
            <p:ph type="ctrTitle"/>
          </p:nvPr>
        </p:nvSpPr>
        <p:spPr>
          <a:xfrm>
            <a:off x="-1219200" y="533400"/>
            <a:ext cx="7772400" cy="1470025"/>
          </a:xfrm>
        </p:spPr>
        <p:txBody>
          <a:bodyPr/>
          <a:lstStyle/>
          <a:p>
            <a:pPr eaLnBrk="1" hangingPunct="1"/>
            <a:r>
              <a:rPr lang="en-US" altLang="en-US" i="1" dirty="0" smtClean="0">
                <a:solidFill>
                  <a:srgbClr val="FBBA79"/>
                </a:solidFill>
                <a:latin typeface="Arial" charset="0"/>
              </a:rPr>
              <a:t>The Physics of</a:t>
            </a:r>
            <a:br>
              <a:rPr lang="en-US" altLang="en-US" i="1" dirty="0" smtClean="0">
                <a:solidFill>
                  <a:srgbClr val="FBBA79"/>
                </a:solidFill>
                <a:latin typeface="Arial" charset="0"/>
              </a:rPr>
            </a:br>
            <a:r>
              <a:rPr lang="en-US" altLang="en-US" i="1" dirty="0" smtClean="0">
                <a:solidFill>
                  <a:srgbClr val="FBBA79"/>
                </a:solidFill>
                <a:latin typeface="Arial" charset="0"/>
              </a:rPr>
              <a:t>Wind Instruments</a:t>
            </a:r>
            <a:endParaRPr lang="en-US" altLang="en-US" i="1" dirty="0" smtClean="0">
              <a:solidFill>
                <a:srgbClr val="FBBA79"/>
              </a:solidFill>
              <a:latin typeface="Arial" charset="0"/>
            </a:endParaRPr>
          </a:p>
        </p:txBody>
      </p:sp>
      <p:sp>
        <p:nvSpPr>
          <p:cNvPr id="5" name="TextBox 4"/>
          <p:cNvSpPr txBox="1"/>
          <p:nvPr/>
        </p:nvSpPr>
        <p:spPr>
          <a:xfrm>
            <a:off x="7848600" y="6400800"/>
            <a:ext cx="2209800" cy="276999"/>
          </a:xfrm>
          <a:prstGeom prst="rect">
            <a:avLst/>
          </a:prstGeom>
          <a:noFill/>
        </p:spPr>
        <p:txBody>
          <a:bodyPr wrap="square" rtlCol="0">
            <a:spAutoFit/>
          </a:bodyPr>
          <a:lstStyle/>
          <a:p>
            <a:r>
              <a:rPr lang="en-CA" sz="1200" dirty="0" smtClean="0"/>
              <a:t>Special thanks to Alice </a:t>
            </a:r>
            <a:r>
              <a:rPr lang="en-CA" sz="1200" dirty="0" err="1" smtClean="0"/>
              <a:t>Quillen</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charset="0"/>
                <a:cs typeface="Arial" charset="0"/>
              </a:rPr>
              <a:t>Perceptual fusion and voicing</a:t>
            </a:r>
          </a:p>
        </p:txBody>
      </p:sp>
      <p:sp>
        <p:nvSpPr>
          <p:cNvPr id="11267" name="Content Placeholder 2"/>
          <p:cNvSpPr>
            <a:spLocks noGrp="1"/>
          </p:cNvSpPr>
          <p:nvPr>
            <p:ph idx="1"/>
          </p:nvPr>
        </p:nvSpPr>
        <p:spPr/>
        <p:txBody>
          <a:bodyPr/>
          <a:lstStyle/>
          <a:p>
            <a:r>
              <a:rPr lang="en-US" altLang="en-US" sz="2800" smtClean="0">
                <a:latin typeface="Arial" charset="0"/>
                <a:cs typeface="Arial" charset="0"/>
              </a:rPr>
              <a:t>Voices stand out if their overtones move together.   If overtones don’t move in pitch then the sound does not sound like a voice. Tones with no variation in pitch sound dull.</a:t>
            </a:r>
          </a:p>
          <a:p>
            <a:endParaRPr lang="en-US" altLang="en-US" sz="2800" smtClean="0">
              <a:latin typeface="Arial" charset="0"/>
              <a:cs typeface="Arial" charset="0"/>
            </a:endParaRPr>
          </a:p>
          <a:p>
            <a:r>
              <a:rPr lang="en-US" altLang="en-US" sz="2800" smtClean="0">
                <a:latin typeface="Arial" charset="0"/>
                <a:cs typeface="Arial" charset="0"/>
              </a:rPr>
              <a:t>Demo from Perry Cook’s book.  A bell has many overtones.  3 groups of overtones are given different vibratos.  As the vibrato grows three voices are heard separately.</a:t>
            </a:r>
          </a:p>
        </p:txBody>
      </p:sp>
      <p:sp>
        <p:nvSpPr>
          <p:cNvPr id="11268" name="Slide Number Placeholder 3"/>
          <p:cNvSpPr>
            <a:spLocks noGrp="1"/>
          </p:cNvSpPr>
          <p:nvPr>
            <p:ph type="sldNum" sz="quarter" idx="12"/>
          </p:nvPr>
        </p:nvSpPr>
        <p:spPr>
          <a:noFill/>
        </p:spPr>
        <p:txBody>
          <a:bodyPr/>
          <a:lstStyle/>
          <a:p>
            <a:fld id="{E53B49F7-2CB1-4C41-8C27-08D5BE803969}" type="slidenum">
              <a:rPr lang="en-US" altLang="en-US"/>
              <a:pPr/>
              <a:t>10</a:t>
            </a:fld>
            <a:endParaRPr lang="en-US" altLang="en-US"/>
          </a:p>
        </p:txBody>
      </p:sp>
      <p:pic>
        <p:nvPicPr>
          <p:cNvPr id="6" name="Cookdemo77.mp3">
            <a:hlinkClick r:id="" action="ppaction://media"/>
          </p:cNvPr>
          <p:cNvPicPr>
            <a:picLocks noRot="1" noChangeAspect="1"/>
          </p:cNvPicPr>
          <p:nvPr>
            <a:audioFile r:link="rId1"/>
          </p:nvPr>
        </p:nvPicPr>
        <p:blipFill>
          <a:blip r:embed="rId4"/>
          <a:srcRect/>
          <a:stretch>
            <a:fillRect/>
          </a:stretch>
        </p:blipFill>
        <p:spPr bwMode="auto">
          <a:xfrm>
            <a:off x="7467600" y="3984625"/>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08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DC4A2F54-83A7-487A-8FEA-CC004A8FE261}" type="slidenum">
              <a:rPr lang="en-US" altLang="en-US"/>
              <a:pPr/>
              <a:t>11</a:t>
            </a:fld>
            <a:endParaRPr lang="en-US" altLang="en-US"/>
          </a:p>
        </p:txBody>
      </p:sp>
      <p:sp>
        <p:nvSpPr>
          <p:cNvPr id="12291" name="Rectangle 2"/>
          <p:cNvSpPr>
            <a:spLocks noGrp="1" noChangeArrowheads="1"/>
          </p:cNvSpPr>
          <p:nvPr>
            <p:ph type="title"/>
          </p:nvPr>
        </p:nvSpPr>
        <p:spPr/>
        <p:txBody>
          <a:bodyPr/>
          <a:lstStyle/>
          <a:p>
            <a:pPr eaLnBrk="1" hangingPunct="1"/>
            <a:r>
              <a:rPr lang="en-US" altLang="en-US" smtClean="0">
                <a:latin typeface="Arial" charset="0"/>
              </a:rPr>
              <a:t>Adjusting pitch</a:t>
            </a:r>
          </a:p>
        </p:txBody>
      </p:sp>
      <p:sp>
        <p:nvSpPr>
          <p:cNvPr id="12292" name="Rectangle 3"/>
          <p:cNvSpPr>
            <a:spLocks noGrp="1" noChangeArrowheads="1"/>
          </p:cNvSpPr>
          <p:nvPr>
            <p:ph type="body" idx="1"/>
          </p:nvPr>
        </p:nvSpPr>
        <p:spPr/>
        <p:txBody>
          <a:bodyPr/>
          <a:lstStyle/>
          <a:p>
            <a:pPr eaLnBrk="1" hangingPunct="1"/>
            <a:r>
              <a:rPr lang="en-US" altLang="en-US" sz="2800" smtClean="0">
                <a:latin typeface="Arial" charset="0"/>
              </a:rPr>
              <a:t>The distance between the mouth and edge is fixed for a recorder. When you blow harder the note is sharper.</a:t>
            </a:r>
          </a:p>
          <a:p>
            <a:pPr eaLnBrk="1" hangingPunct="1"/>
            <a:r>
              <a:rPr lang="en-US" altLang="en-US" sz="2800" smtClean="0">
                <a:latin typeface="Arial" charset="0"/>
              </a:rPr>
              <a:t>Flutists can compensate by turning the flute.</a:t>
            </a:r>
          </a:p>
          <a:p>
            <a:pPr eaLnBrk="1" hangingPunct="1"/>
            <a:r>
              <a:rPr lang="en-US" altLang="en-US" sz="2800" smtClean="0">
                <a:latin typeface="Arial" charset="0"/>
              </a:rPr>
              <a:t>Some recorder players compensate with different fingerings for louder notes!</a:t>
            </a:r>
          </a:p>
          <a:p>
            <a:pPr eaLnBrk="1" hangingPunct="1"/>
            <a:r>
              <a:rPr lang="en-US" altLang="en-US" sz="2800" smtClean="0">
                <a:latin typeface="Arial" charset="0"/>
              </a:rPr>
              <a:t>If you add vibrato exact pitch is less precise (add vibrato to allow louder notes to still be effectively in pitch)– vocalists do this too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3971FA89-48D5-4BBE-879F-CE0BE16C33E3}" type="slidenum">
              <a:rPr lang="en-US" altLang="en-US"/>
              <a:pPr/>
              <a:t>12</a:t>
            </a:fld>
            <a:endParaRPr lang="en-US" altLang="en-US"/>
          </a:p>
        </p:txBody>
      </p:sp>
      <p:sp>
        <p:nvSpPr>
          <p:cNvPr id="13315" name="Rectangle 2"/>
          <p:cNvSpPr>
            <a:spLocks noGrp="1" noChangeArrowheads="1"/>
          </p:cNvSpPr>
          <p:nvPr>
            <p:ph type="title"/>
          </p:nvPr>
        </p:nvSpPr>
        <p:spPr/>
        <p:txBody>
          <a:bodyPr/>
          <a:lstStyle/>
          <a:p>
            <a:pPr eaLnBrk="1" hangingPunct="1"/>
            <a:r>
              <a:rPr lang="en-US" altLang="en-US" smtClean="0">
                <a:latin typeface="Arial" charset="0"/>
              </a:rPr>
              <a:t>Material of Flute</a:t>
            </a:r>
          </a:p>
        </p:txBody>
      </p:sp>
      <p:sp>
        <p:nvSpPr>
          <p:cNvPr id="13316" name="Rectangle 3"/>
          <p:cNvSpPr>
            <a:spLocks noGrp="1" noChangeArrowheads="1"/>
          </p:cNvSpPr>
          <p:nvPr>
            <p:ph type="body" idx="1"/>
          </p:nvPr>
        </p:nvSpPr>
        <p:spPr/>
        <p:txBody>
          <a:bodyPr/>
          <a:lstStyle/>
          <a:p>
            <a:pPr eaLnBrk="1" hangingPunct="1"/>
            <a:r>
              <a:rPr lang="en-US" altLang="en-US" smtClean="0">
                <a:latin typeface="Arial" charset="0"/>
              </a:rPr>
              <a:t>Does it matter? Wood vs metal.  Silver vs. steel.  </a:t>
            </a:r>
          </a:p>
          <a:p>
            <a:pPr eaLnBrk="1" hangingPunct="1"/>
            <a:r>
              <a:rPr lang="en-US" altLang="en-US" smtClean="0">
                <a:latin typeface="Arial" charset="0"/>
              </a:rPr>
              <a:t>How about with recorders?</a:t>
            </a:r>
          </a:p>
          <a:p>
            <a:pPr eaLnBrk="1" hangingPunct="1"/>
            <a:r>
              <a:rPr lang="en-US" altLang="en-US" smtClean="0">
                <a:latin typeface="Arial" charset="0"/>
              </a:rPr>
              <a:t>What part of the instrument mostly affects the tone?</a:t>
            </a:r>
          </a:p>
          <a:p>
            <a:pPr eaLnBrk="1" hangingPunct="1">
              <a:buFontTx/>
              <a:buNone/>
            </a:pPr>
            <a:r>
              <a:rPr lang="en-US" altLang="en-US" sz="2800" smtClean="0">
                <a:latin typeface="Arial" charset="0"/>
              </a:rPr>
              <a:t>Timbre, temperature and humidity.</a:t>
            </a:r>
          </a:p>
          <a:p>
            <a:pPr eaLnBrk="1" hangingPunct="1">
              <a:buFontTx/>
              <a:buNone/>
            </a:pPr>
            <a:r>
              <a:rPr lang="en-US" altLang="en-US" sz="2800" smtClean="0">
                <a:latin typeface="Arial" charset="0"/>
              </a:rPr>
              <a:t>Experiments with Heads</a:t>
            </a:r>
          </a:p>
          <a:p>
            <a:pPr eaLnBrk="1" hangingPunct="1">
              <a:buFontTx/>
              <a:buNone/>
            </a:pPr>
            <a:r>
              <a:rPr lang="en-US" altLang="en-US" sz="2800" smtClean="0">
                <a:latin typeface="Arial" charset="0"/>
              </a:rPr>
              <a:t>Record wooden flutes vs metal flutes</a:t>
            </a:r>
          </a:p>
          <a:p>
            <a:pPr eaLnBrk="1" hangingPunct="1"/>
            <a:endParaRPr lang="en-US" alt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AFBAFEF-3345-4F50-A87F-EFCE6379076B}" type="slidenum">
              <a:rPr lang="en-US" altLang="en-US"/>
              <a:pPr/>
              <a:t>13</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mtClean="0">
                <a:solidFill>
                  <a:schemeClr val="hlink"/>
                </a:solidFill>
                <a:latin typeface="Arial" charset="0"/>
              </a:rPr>
              <a:t>Wood vs metal flutes</a:t>
            </a:r>
          </a:p>
        </p:txBody>
      </p:sp>
      <p:pic>
        <p:nvPicPr>
          <p:cNvPr id="14340" name="Picture 3"/>
          <p:cNvPicPr>
            <a:picLocks noChangeAspect="1" noChangeArrowheads="1"/>
          </p:cNvPicPr>
          <p:nvPr>
            <p:ph type="body" idx="1"/>
          </p:nvPr>
        </p:nvPicPr>
        <p:blipFill>
          <a:blip r:embed="rId3"/>
          <a:srcRect/>
          <a:stretch>
            <a:fillRect/>
          </a:stretch>
        </p:blipFill>
        <p:spPr>
          <a:xfrm>
            <a:off x="685800" y="1752600"/>
            <a:ext cx="7772400" cy="4114800"/>
          </a:xfrm>
        </p:spPr>
      </p:pic>
      <p:pic>
        <p:nvPicPr>
          <p:cNvPr id="48132" name="metal_wood_flute.mp3">
            <a:hlinkClick r:id="" action="ppaction://media"/>
          </p:cNvPr>
          <p:cNvPicPr>
            <a:picLocks noRot="1" noChangeAspect="1" noChangeArrowheads="1"/>
          </p:cNvPicPr>
          <p:nvPr>
            <a:audioFile r:link="rId1"/>
          </p:nvPr>
        </p:nvPicPr>
        <p:blipFill>
          <a:blip r:embed="rId4"/>
          <a:srcRect/>
          <a:stretch>
            <a:fillRect/>
          </a:stretch>
        </p:blipFill>
        <p:spPr bwMode="auto">
          <a:xfrm>
            <a:off x="7391400" y="990600"/>
            <a:ext cx="533400" cy="533400"/>
          </a:xfrm>
          <a:prstGeom prst="rect">
            <a:avLst/>
          </a:prstGeom>
          <a:noFill/>
          <a:ln w="9525">
            <a:noFill/>
            <a:miter lim="800000"/>
            <a:headEnd/>
            <a:tailEnd/>
          </a:ln>
        </p:spPr>
      </p:pic>
      <p:sp>
        <p:nvSpPr>
          <p:cNvPr id="14342" name="Text Box 5"/>
          <p:cNvSpPr txBox="1">
            <a:spLocks noChangeArrowheads="1"/>
          </p:cNvSpPr>
          <p:nvPr/>
        </p:nvSpPr>
        <p:spPr bwMode="auto">
          <a:xfrm>
            <a:off x="1752600" y="5791200"/>
            <a:ext cx="5486400" cy="1249363"/>
          </a:xfrm>
          <a:prstGeom prst="rect">
            <a:avLst/>
          </a:prstGeom>
          <a:noFill/>
          <a:ln w="9525">
            <a:noFill/>
            <a:miter lim="800000"/>
            <a:headEnd/>
            <a:tailEnd/>
          </a:ln>
        </p:spPr>
        <p:txBody>
          <a:bodyPr>
            <a:spAutoFit/>
          </a:bodyPr>
          <a:lstStyle/>
          <a:p>
            <a:pPr>
              <a:spcBef>
                <a:spcPct val="50000"/>
              </a:spcBef>
            </a:pPr>
            <a:r>
              <a:rPr lang="en-US" altLang="en-US" b="1">
                <a:solidFill>
                  <a:schemeClr val="hlink"/>
                </a:solidFill>
              </a:rPr>
              <a:t>wood flute</a:t>
            </a:r>
            <a:r>
              <a:rPr lang="en-US" altLang="en-US" b="1"/>
              <a:t> </a:t>
            </a:r>
            <a:r>
              <a:rPr lang="en-US" altLang="en-US" sz="4000" b="1">
                <a:solidFill>
                  <a:srgbClr val="FF0066"/>
                </a:solidFill>
              </a:rPr>
              <a:t>–</a:t>
            </a:r>
            <a:r>
              <a:rPr lang="en-US" altLang="en-US" sz="3600" b="1"/>
              <a:t> </a:t>
            </a:r>
            <a:r>
              <a:rPr lang="en-US" altLang="en-US" b="1"/>
              <a:t>                   </a:t>
            </a:r>
            <a:r>
              <a:rPr lang="en-US" altLang="en-US" b="1">
                <a:solidFill>
                  <a:schemeClr val="hlink"/>
                </a:solidFill>
              </a:rPr>
              <a:t>metal flute</a:t>
            </a:r>
            <a:r>
              <a:rPr lang="en-US" altLang="en-US" b="1"/>
              <a:t> </a:t>
            </a:r>
            <a:r>
              <a:rPr lang="en-US" altLang="en-US" sz="3600" b="1">
                <a:solidFill>
                  <a:srgbClr val="33CC33"/>
                </a:solidFill>
              </a:rPr>
              <a:t>–</a:t>
            </a:r>
          </a:p>
          <a:p>
            <a:pPr>
              <a:spcBef>
                <a:spcPct val="50000"/>
              </a:spcBef>
            </a:pPr>
            <a:endParaRPr lang="en-US" altLang="en-US" b="1"/>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13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16" fill="hold"/>
                                        <p:tgtEl>
                                          <p:spTgt spid="48132"/>
                                        </p:tgtEl>
                                      </p:cBhvr>
                                    </p:cmd>
                                  </p:childTnLst>
                                </p:cTn>
                              </p:par>
                            </p:childTnLst>
                          </p:cTn>
                        </p:par>
                      </p:childTnLst>
                    </p:cTn>
                  </p:par>
                </p:childTnLst>
              </p:cTn>
              <p:nextCondLst>
                <p:cond evt="onClick" delay="0">
                  <p:tgtEl>
                    <p:spTgt spid="4813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p>
            <a:fld id="{3B4480CF-2578-47A1-943B-B05E2F1BBE2C}" type="slidenum">
              <a:rPr lang="en-US" altLang="en-US"/>
              <a:pPr/>
              <a:t>14</a:t>
            </a:fld>
            <a:endParaRPr lang="en-US" altLang="en-US"/>
          </a:p>
        </p:txBody>
      </p:sp>
      <p:sp>
        <p:nvSpPr>
          <p:cNvPr id="15363" name="Rectangle 2"/>
          <p:cNvSpPr>
            <a:spLocks noGrp="1" noChangeArrowheads="1"/>
          </p:cNvSpPr>
          <p:nvPr>
            <p:ph type="title"/>
          </p:nvPr>
        </p:nvSpPr>
        <p:spPr/>
        <p:txBody>
          <a:bodyPr/>
          <a:lstStyle/>
          <a:p>
            <a:pPr eaLnBrk="1" hangingPunct="1"/>
            <a:r>
              <a:rPr lang="en-US" altLang="en-US" smtClean="0">
                <a:latin typeface="Arial" charset="0"/>
              </a:rPr>
              <a:t>The modern flute (Boehm)</a:t>
            </a:r>
          </a:p>
        </p:txBody>
      </p:sp>
      <p:sp>
        <p:nvSpPr>
          <p:cNvPr id="15364" name="Rectangle 3"/>
          <p:cNvSpPr>
            <a:spLocks noGrp="1" noChangeArrowheads="1"/>
          </p:cNvSpPr>
          <p:nvPr>
            <p:ph type="body" sz="half" idx="1"/>
          </p:nvPr>
        </p:nvSpPr>
        <p:spPr>
          <a:xfrm>
            <a:off x="685800" y="1752600"/>
            <a:ext cx="6858000" cy="4114800"/>
          </a:xfrm>
        </p:spPr>
        <p:txBody>
          <a:bodyPr/>
          <a:lstStyle/>
          <a:p>
            <a:pPr eaLnBrk="1" hangingPunct="1"/>
            <a:r>
              <a:rPr lang="en-US" altLang="en-US" smtClean="0">
                <a:latin typeface="Arial" charset="0"/>
              </a:rPr>
              <a:t>Larger holes and covering system</a:t>
            </a:r>
          </a:p>
          <a:p>
            <a:pPr eaLnBrk="1" hangingPunct="1"/>
            <a:r>
              <a:rPr lang="en-US" altLang="en-US" smtClean="0">
                <a:latin typeface="Arial" charset="0"/>
              </a:rPr>
              <a:t>Key rings and coupling of keys</a:t>
            </a:r>
          </a:p>
          <a:p>
            <a:pPr eaLnBrk="1" hangingPunct="1"/>
            <a:r>
              <a:rPr lang="en-US" altLang="en-US" smtClean="0">
                <a:latin typeface="Arial" charset="0"/>
              </a:rPr>
              <a:t>Cylindrical body and tapered head</a:t>
            </a:r>
          </a:p>
          <a:p>
            <a:pPr eaLnBrk="1" hangingPunct="1">
              <a:buFontTx/>
              <a:buNone/>
            </a:pPr>
            <a:r>
              <a:rPr lang="en-US" altLang="en-US" smtClean="0">
                <a:latin typeface="Arial" charset="0"/>
              </a:rPr>
              <a:t>   </a:t>
            </a:r>
            <a:r>
              <a:rPr lang="en-US" altLang="en-US" i="1" smtClean="0">
                <a:latin typeface="Arial" charset="0"/>
              </a:rPr>
              <a:t>How do these characteristics improve or change the sounds of the flute?</a:t>
            </a:r>
          </a:p>
          <a:p>
            <a:pPr eaLnBrk="1" hangingPunct="1">
              <a:buFontTx/>
              <a:buNone/>
            </a:pPr>
            <a:r>
              <a:rPr lang="en-US" altLang="en-US" i="1" smtClean="0">
                <a:latin typeface="Arial" charset="0"/>
              </a:rPr>
              <a:t> </a:t>
            </a:r>
            <a:r>
              <a:rPr lang="en-US" altLang="en-US" sz="2400" smtClean="0">
                <a:latin typeface="Arial" charset="0"/>
              </a:rPr>
              <a:t>F# experiment, low high notes flute+recorder</a:t>
            </a:r>
          </a:p>
          <a:p>
            <a:pPr eaLnBrk="1" hangingPunct="1">
              <a:buFontTx/>
              <a:buNone/>
            </a:pPr>
            <a:r>
              <a:rPr lang="en-US" altLang="en-US" sz="2400" smtClean="0">
                <a:latin typeface="Arial" charset="0"/>
              </a:rPr>
              <a:t> Moving crown while playing low notes and then high notes</a:t>
            </a:r>
          </a:p>
          <a:p>
            <a:pPr eaLnBrk="1" hangingPunct="1">
              <a:buFontTx/>
              <a:buNone/>
            </a:pPr>
            <a:endParaRPr lang="en-US" altLang="en-US" i="1"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2B2637CD-62B0-4675-8E31-4066701697A3}" type="slidenum">
              <a:rPr lang="en-US" altLang="en-US"/>
              <a:pPr/>
              <a:t>15</a:t>
            </a:fld>
            <a:endParaRPr lang="en-US" altLang="en-US"/>
          </a:p>
        </p:txBody>
      </p:sp>
      <p:sp>
        <p:nvSpPr>
          <p:cNvPr id="16387" name="Rectangle 2"/>
          <p:cNvSpPr>
            <a:spLocks noGrp="1" noChangeArrowheads="1"/>
          </p:cNvSpPr>
          <p:nvPr>
            <p:ph type="title"/>
          </p:nvPr>
        </p:nvSpPr>
        <p:spPr/>
        <p:txBody>
          <a:bodyPr/>
          <a:lstStyle/>
          <a:p>
            <a:pPr eaLnBrk="1" hangingPunct="1"/>
            <a:r>
              <a:rPr lang="en-US" altLang="en-US" smtClean="0">
                <a:latin typeface="Arial" charset="0"/>
              </a:rPr>
              <a:t>Recorders and tapered barrel</a:t>
            </a:r>
          </a:p>
        </p:txBody>
      </p:sp>
      <p:sp>
        <p:nvSpPr>
          <p:cNvPr id="16388" name="Rectangle 3"/>
          <p:cNvSpPr>
            <a:spLocks noGrp="1" noChangeArrowheads="1"/>
          </p:cNvSpPr>
          <p:nvPr>
            <p:ph type="body" idx="1"/>
          </p:nvPr>
        </p:nvSpPr>
        <p:spPr>
          <a:xfrm>
            <a:off x="4648200" y="1981200"/>
            <a:ext cx="3810000" cy="4114800"/>
          </a:xfrm>
        </p:spPr>
        <p:txBody>
          <a:bodyPr/>
          <a:lstStyle/>
          <a:p>
            <a:pPr indent="6350" eaLnBrk="1" hangingPunct="1">
              <a:buFontTx/>
              <a:buNone/>
            </a:pPr>
            <a:r>
              <a:rPr lang="en-US" altLang="en-US" sz="2800" smtClean="0">
                <a:latin typeface="Arial" charset="0"/>
              </a:rPr>
              <a:t>Taper improves higher octave tuning at the expense of some tonality and loudness</a:t>
            </a:r>
          </a:p>
        </p:txBody>
      </p:sp>
      <p:pic>
        <p:nvPicPr>
          <p:cNvPr id="16389" name="Picture 4" descr="recorder"/>
          <p:cNvPicPr>
            <a:picLocks noChangeAspect="1" noChangeArrowheads="1"/>
          </p:cNvPicPr>
          <p:nvPr/>
        </p:nvPicPr>
        <p:blipFill>
          <a:blip r:embed="rId3"/>
          <a:srcRect/>
          <a:stretch>
            <a:fillRect/>
          </a:stretch>
        </p:blipFill>
        <p:spPr bwMode="auto">
          <a:xfrm>
            <a:off x="762000" y="1752600"/>
            <a:ext cx="3575050" cy="4170363"/>
          </a:xfrm>
          <a:prstGeom prst="rect">
            <a:avLst/>
          </a:prstGeom>
          <a:noFill/>
          <a:ln w="9525">
            <a:noFill/>
            <a:miter lim="800000"/>
            <a:headEnd/>
            <a:tailEnd/>
          </a:ln>
        </p:spPr>
      </p:pic>
      <p:sp>
        <p:nvSpPr>
          <p:cNvPr id="16390" name="Text Box 6"/>
          <p:cNvSpPr txBox="1">
            <a:spLocks noChangeArrowheads="1"/>
          </p:cNvSpPr>
          <p:nvPr/>
        </p:nvSpPr>
        <p:spPr bwMode="auto">
          <a:xfrm>
            <a:off x="4876800" y="5029200"/>
            <a:ext cx="2209800" cy="1552575"/>
          </a:xfrm>
          <a:prstGeom prst="rect">
            <a:avLst/>
          </a:prstGeom>
          <a:noFill/>
          <a:ln w="9525">
            <a:noFill/>
            <a:miter lim="800000"/>
            <a:headEnd/>
            <a:tailEnd/>
          </a:ln>
        </p:spPr>
        <p:txBody>
          <a:bodyPr>
            <a:spAutoFit/>
          </a:bodyPr>
          <a:lstStyle/>
          <a:p>
            <a:pPr>
              <a:spcBef>
                <a:spcPct val="50000"/>
              </a:spcBef>
            </a:pPr>
            <a:r>
              <a:rPr lang="en-US" altLang="en-US">
                <a:latin typeface="Arial" charset="0"/>
              </a:rPr>
              <a:t>Experiment: octaves with penny whistles and recorder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C0D9B98F-9771-4255-896C-7A6408E44AEA}" type="slidenum">
              <a:rPr lang="en-US" altLang="en-US"/>
              <a:pPr/>
              <a:t>16</a:t>
            </a:fld>
            <a:endParaRPr lang="en-US" altLang="en-US"/>
          </a:p>
        </p:txBody>
      </p:sp>
      <p:pic>
        <p:nvPicPr>
          <p:cNvPr id="17411" name="Picture 4" descr="edgecor"/>
          <p:cNvPicPr>
            <a:picLocks noChangeAspect="1" noChangeArrowheads="1"/>
          </p:cNvPicPr>
          <p:nvPr/>
        </p:nvPicPr>
        <p:blipFill>
          <a:blip r:embed="rId2"/>
          <a:srcRect/>
          <a:stretch>
            <a:fillRect/>
          </a:stretch>
        </p:blipFill>
        <p:spPr bwMode="auto">
          <a:xfrm>
            <a:off x="2895600" y="685800"/>
            <a:ext cx="5638800" cy="3690938"/>
          </a:xfrm>
          <a:prstGeom prst="rect">
            <a:avLst/>
          </a:prstGeom>
          <a:noFill/>
          <a:ln w="9525">
            <a:noFill/>
            <a:miter lim="800000"/>
            <a:headEnd/>
            <a:tailEnd/>
          </a:ln>
        </p:spPr>
      </p:pic>
      <p:sp>
        <p:nvSpPr>
          <p:cNvPr id="17412" name="Rectangle 2"/>
          <p:cNvSpPr>
            <a:spLocks noGrp="1" noChangeArrowheads="1"/>
          </p:cNvSpPr>
          <p:nvPr>
            <p:ph type="title"/>
          </p:nvPr>
        </p:nvSpPr>
        <p:spPr>
          <a:xfrm>
            <a:off x="457200" y="914400"/>
            <a:ext cx="3276600" cy="1143000"/>
          </a:xfrm>
        </p:spPr>
        <p:txBody>
          <a:bodyPr/>
          <a:lstStyle/>
          <a:p>
            <a:pPr eaLnBrk="1" hangingPunct="1"/>
            <a:r>
              <a:rPr lang="en-US" altLang="en-US" smtClean="0">
                <a:latin typeface="Arial" charset="0"/>
              </a:rPr>
              <a:t>End </a:t>
            </a:r>
            <a:br>
              <a:rPr lang="en-US" altLang="en-US" smtClean="0">
                <a:latin typeface="Arial" charset="0"/>
              </a:rPr>
            </a:br>
            <a:r>
              <a:rPr lang="en-US" altLang="en-US" smtClean="0">
                <a:latin typeface="Arial" charset="0"/>
              </a:rPr>
              <a:t>correction</a:t>
            </a:r>
          </a:p>
        </p:txBody>
      </p:sp>
      <p:sp>
        <p:nvSpPr>
          <p:cNvPr id="17413" name="Rectangle 3"/>
          <p:cNvSpPr>
            <a:spLocks noGrp="1" noChangeArrowheads="1"/>
          </p:cNvSpPr>
          <p:nvPr>
            <p:ph type="body" idx="1"/>
          </p:nvPr>
        </p:nvSpPr>
        <p:spPr>
          <a:xfrm>
            <a:off x="685800" y="2286000"/>
            <a:ext cx="2895600" cy="1600200"/>
          </a:xfrm>
        </p:spPr>
        <p:txBody>
          <a:bodyPr/>
          <a:lstStyle/>
          <a:p>
            <a:pPr marL="0" indent="0" eaLnBrk="1" hangingPunct="1">
              <a:buFontTx/>
              <a:buNone/>
            </a:pPr>
            <a:r>
              <a:rPr lang="en-US" altLang="en-US" smtClean="0">
                <a:latin typeface="Arial" charset="0"/>
              </a:rPr>
              <a:t>Effective length of pipe is </a:t>
            </a:r>
            <a:r>
              <a:rPr lang="en-US" altLang="en-US" i="1" smtClean="0">
                <a:latin typeface="Arial" charset="0"/>
              </a:rPr>
              <a:t>L+</a:t>
            </a:r>
            <a:r>
              <a:rPr lang="el-GR" altLang="en-US" i="1" smtClean="0">
                <a:latin typeface="Arial" charset="0"/>
                <a:cs typeface="Times New Roman" charset="0"/>
              </a:rPr>
              <a:t>Δ</a:t>
            </a:r>
            <a:endParaRPr lang="en-US" altLang="en-US" i="1" smtClean="0">
              <a:latin typeface="Arial" charset="0"/>
              <a:cs typeface="Times New Roman" charset="0"/>
            </a:endParaRPr>
          </a:p>
        </p:txBody>
      </p:sp>
      <p:sp>
        <p:nvSpPr>
          <p:cNvPr id="17414" name="Text Box 5"/>
          <p:cNvSpPr txBox="1">
            <a:spLocks noChangeArrowheads="1"/>
          </p:cNvSpPr>
          <p:nvPr/>
        </p:nvSpPr>
        <p:spPr bwMode="auto">
          <a:xfrm>
            <a:off x="914400" y="4419600"/>
            <a:ext cx="7315200" cy="2830513"/>
          </a:xfrm>
          <a:prstGeom prst="rect">
            <a:avLst/>
          </a:prstGeom>
          <a:noFill/>
          <a:ln w="9525">
            <a:noFill/>
            <a:miter lim="800000"/>
            <a:headEnd/>
            <a:tailEnd/>
          </a:ln>
        </p:spPr>
        <p:txBody>
          <a:bodyPr>
            <a:spAutoFit/>
          </a:bodyPr>
          <a:lstStyle/>
          <a:p>
            <a:r>
              <a:rPr lang="el-GR" altLang="en-US" i="1">
                <a:latin typeface="Arial" charset="0"/>
              </a:rPr>
              <a:t>Δ</a:t>
            </a:r>
            <a:r>
              <a:rPr lang="en-US" altLang="en-US" i="1">
                <a:latin typeface="Arial" charset="0"/>
              </a:rPr>
              <a:t>~0.61a </a:t>
            </a:r>
            <a:r>
              <a:rPr lang="en-US" altLang="en-US">
                <a:latin typeface="Arial" charset="0"/>
              </a:rPr>
              <a:t>where</a:t>
            </a:r>
            <a:r>
              <a:rPr lang="en-US" altLang="en-US" i="1">
                <a:latin typeface="Arial" charset="0"/>
              </a:rPr>
              <a:t> a </a:t>
            </a:r>
            <a:r>
              <a:rPr lang="en-US" altLang="en-US">
                <a:latin typeface="Arial" charset="0"/>
              </a:rPr>
              <a:t>is the diameter of the pipe</a:t>
            </a:r>
          </a:p>
          <a:p>
            <a:r>
              <a:rPr lang="en-US" altLang="en-US">
                <a:latin typeface="Arial" charset="0"/>
              </a:rPr>
              <a:t>For a flanged pipe </a:t>
            </a:r>
            <a:r>
              <a:rPr lang="el-GR" altLang="en-US" i="1">
                <a:latin typeface="Arial" charset="0"/>
              </a:rPr>
              <a:t>Δ</a:t>
            </a:r>
            <a:r>
              <a:rPr lang="en-US" altLang="en-US" i="1">
                <a:latin typeface="Arial" charset="0"/>
              </a:rPr>
              <a:t>~0.85a</a:t>
            </a:r>
          </a:p>
          <a:p>
            <a:r>
              <a:rPr lang="en-US" altLang="en-US" i="1">
                <a:latin typeface="Arial" charset="0"/>
              </a:rPr>
              <a:t>As the end correction depends on wavelength, a flute is not in pitch across octaves.   This leads to the design of tapered ends. </a:t>
            </a:r>
          </a:p>
          <a:p>
            <a:endParaRPr lang="el-GR" altLang="en-US" i="1">
              <a:latin typeface="Arial" charset="0"/>
            </a:endParaRPr>
          </a:p>
          <a:p>
            <a:pPr>
              <a:spcBef>
                <a:spcPct val="50000"/>
              </a:spcBef>
            </a:pP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1A98CF2-8B51-4237-934B-943818BFFCC9}" type="slidenum">
              <a:rPr lang="en-US" altLang="en-US"/>
              <a:pPr/>
              <a:t>17</a:t>
            </a:fld>
            <a:endParaRPr lang="en-US" altLang="en-US"/>
          </a:p>
        </p:txBody>
      </p:sp>
      <p:sp>
        <p:nvSpPr>
          <p:cNvPr id="18435" name="Rectangle 2"/>
          <p:cNvSpPr>
            <a:spLocks noGrp="1" noChangeArrowheads="1"/>
          </p:cNvSpPr>
          <p:nvPr>
            <p:ph type="title"/>
          </p:nvPr>
        </p:nvSpPr>
        <p:spPr/>
        <p:txBody>
          <a:bodyPr/>
          <a:lstStyle/>
          <a:p>
            <a:pPr eaLnBrk="1" hangingPunct="1"/>
            <a:r>
              <a:rPr lang="en-US" altLang="en-US" smtClean="0">
                <a:latin typeface="Arial" charset="0"/>
              </a:rPr>
              <a:t>End correction</a:t>
            </a:r>
          </a:p>
        </p:txBody>
      </p:sp>
      <p:sp>
        <p:nvSpPr>
          <p:cNvPr id="18436" name="Rectangle 3"/>
          <p:cNvSpPr>
            <a:spLocks noGrp="1" noChangeArrowheads="1"/>
          </p:cNvSpPr>
          <p:nvPr>
            <p:ph type="body" idx="1"/>
          </p:nvPr>
        </p:nvSpPr>
        <p:spPr/>
        <p:txBody>
          <a:bodyPr/>
          <a:lstStyle/>
          <a:p>
            <a:pPr eaLnBrk="1" hangingPunct="1"/>
            <a:r>
              <a:rPr lang="en-US" altLang="en-US" sz="2400" smtClean="0">
                <a:latin typeface="Arial" charset="0"/>
              </a:rPr>
              <a:t>Width of the barrel does make a difference.</a:t>
            </a:r>
          </a:p>
          <a:p>
            <a:pPr eaLnBrk="1" hangingPunct="1">
              <a:buFontTx/>
              <a:buNone/>
            </a:pPr>
            <a:r>
              <a:rPr lang="en-US" altLang="en-US" sz="2400" smtClean="0">
                <a:latin typeface="Arial" charset="0"/>
              </a:rPr>
              <a:t>Experiment: diameter barrel</a:t>
            </a:r>
          </a:p>
          <a:p>
            <a:pPr eaLnBrk="1" hangingPunct="1"/>
            <a:r>
              <a:rPr lang="en-US" altLang="en-US" sz="2400" smtClean="0">
                <a:latin typeface="Arial" charset="0"/>
              </a:rPr>
              <a:t>End of flute does change the pitch (see Chinese flute).</a:t>
            </a:r>
          </a:p>
          <a:p>
            <a:pPr eaLnBrk="1" hangingPunct="1"/>
            <a:r>
              <a:rPr lang="en-US" altLang="en-US" sz="2400" smtClean="0">
                <a:latin typeface="Arial" charset="0"/>
              </a:rPr>
              <a:t>Placement of rice paper </a:t>
            </a:r>
          </a:p>
          <a:p>
            <a:pPr eaLnBrk="1" hangingPunct="1">
              <a:buFontTx/>
              <a:buNone/>
            </a:pPr>
            <a:r>
              <a:rPr lang="en-US" altLang="en-US" sz="2400" smtClean="0">
                <a:latin typeface="Arial" charset="0"/>
              </a:rPr>
              <a:t>near mouth so all notes </a:t>
            </a:r>
          </a:p>
          <a:p>
            <a:pPr eaLnBrk="1" hangingPunct="1">
              <a:buFontTx/>
              <a:buNone/>
            </a:pPr>
            <a:r>
              <a:rPr lang="en-US" altLang="en-US" sz="2400" smtClean="0">
                <a:latin typeface="Arial" charset="0"/>
              </a:rPr>
              <a:t>have extra vibration </a:t>
            </a:r>
          </a:p>
        </p:txBody>
      </p:sp>
      <p:pic>
        <p:nvPicPr>
          <p:cNvPr id="18437" name="Picture 4" descr="p-yongsun"/>
          <p:cNvPicPr>
            <a:picLocks noChangeAspect="1" noChangeArrowheads="1"/>
          </p:cNvPicPr>
          <p:nvPr/>
        </p:nvPicPr>
        <p:blipFill>
          <a:blip r:embed="rId2"/>
          <a:srcRect/>
          <a:stretch>
            <a:fillRect/>
          </a:stretch>
        </p:blipFill>
        <p:spPr bwMode="auto">
          <a:xfrm>
            <a:off x="4648200" y="3662363"/>
            <a:ext cx="3276600" cy="2403475"/>
          </a:xfrm>
          <a:prstGeom prst="rect">
            <a:avLst/>
          </a:prstGeom>
          <a:noFill/>
          <a:ln w="9525">
            <a:noFill/>
            <a:miter lim="800000"/>
            <a:headEnd/>
            <a:tailEnd/>
          </a:ln>
        </p:spPr>
      </p:pic>
      <p:sp>
        <p:nvSpPr>
          <p:cNvPr id="18438" name="Text Box 5"/>
          <p:cNvSpPr txBox="1">
            <a:spLocks noChangeArrowheads="1"/>
          </p:cNvSpPr>
          <p:nvPr/>
        </p:nvSpPr>
        <p:spPr bwMode="auto">
          <a:xfrm>
            <a:off x="3124200" y="5257800"/>
            <a:ext cx="1371600" cy="457200"/>
          </a:xfrm>
          <a:prstGeom prst="rect">
            <a:avLst/>
          </a:prstGeom>
          <a:noFill/>
          <a:ln w="9525">
            <a:noFill/>
            <a:miter lim="800000"/>
            <a:headEnd/>
            <a:tailEnd/>
          </a:ln>
        </p:spPr>
        <p:txBody>
          <a:bodyPr>
            <a:spAutoFit/>
          </a:bodyPr>
          <a:lstStyle/>
          <a:p>
            <a:pPr>
              <a:spcBef>
                <a:spcPct val="50000"/>
              </a:spcBef>
            </a:pPr>
            <a:r>
              <a:rPr lang="en-US" altLang="en-US"/>
              <a:t>Dizi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C4976AC2-91B8-422F-8FDA-0107AF00DC16}" type="slidenum">
              <a:rPr lang="en-US" altLang="en-US"/>
              <a:pPr/>
              <a:t>18</a:t>
            </a:fld>
            <a:endParaRPr lang="en-US" altLang="en-US"/>
          </a:p>
        </p:txBody>
      </p:sp>
      <p:sp>
        <p:nvSpPr>
          <p:cNvPr id="19459" name="Rectangle 2"/>
          <p:cNvSpPr>
            <a:spLocks noGrp="1" noChangeArrowheads="1"/>
          </p:cNvSpPr>
          <p:nvPr>
            <p:ph type="title"/>
          </p:nvPr>
        </p:nvSpPr>
        <p:spPr/>
        <p:txBody>
          <a:bodyPr/>
          <a:lstStyle/>
          <a:p>
            <a:pPr eaLnBrk="1" hangingPunct="1"/>
            <a:r>
              <a:rPr lang="en-US" altLang="en-US" smtClean="0"/>
              <a:t>Chinese flute</a:t>
            </a:r>
          </a:p>
        </p:txBody>
      </p:sp>
      <p:sp>
        <p:nvSpPr>
          <p:cNvPr id="19460" name="Rectangle 3"/>
          <p:cNvSpPr>
            <a:spLocks noGrp="1" noChangeArrowheads="1"/>
          </p:cNvSpPr>
          <p:nvPr>
            <p:ph type="body" idx="1"/>
          </p:nvPr>
        </p:nvSpPr>
        <p:spPr>
          <a:xfrm>
            <a:off x="2743200" y="5257800"/>
            <a:ext cx="5715000" cy="838200"/>
          </a:xfrm>
        </p:spPr>
        <p:txBody>
          <a:bodyPr/>
          <a:lstStyle/>
          <a:p>
            <a:pPr eaLnBrk="1" hangingPunct="1"/>
            <a:r>
              <a:rPr lang="en-US" altLang="en-US" sz="2800" smtClean="0"/>
              <a:t>Rice paper has its own vibrating frequencies and also adds noise</a:t>
            </a:r>
          </a:p>
        </p:txBody>
      </p:sp>
      <p:pic>
        <p:nvPicPr>
          <p:cNvPr id="19461" name="Picture 4" descr="chineseflutespec"/>
          <p:cNvPicPr>
            <a:picLocks noChangeAspect="1" noChangeArrowheads="1"/>
          </p:cNvPicPr>
          <p:nvPr/>
        </p:nvPicPr>
        <p:blipFill>
          <a:blip r:embed="rId3"/>
          <a:srcRect/>
          <a:stretch>
            <a:fillRect/>
          </a:stretch>
        </p:blipFill>
        <p:spPr bwMode="auto">
          <a:xfrm>
            <a:off x="533400" y="1752600"/>
            <a:ext cx="8058150" cy="3276600"/>
          </a:xfrm>
          <a:prstGeom prst="rect">
            <a:avLst/>
          </a:prstGeom>
          <a:noFill/>
          <a:ln w="9525">
            <a:noFill/>
            <a:miter lim="800000"/>
            <a:headEnd/>
            <a:tailEnd/>
          </a:ln>
        </p:spPr>
      </p:pic>
      <p:pic>
        <p:nvPicPr>
          <p:cNvPr id="68614" name="chineseflute.mp3">
            <a:hlinkClick r:id="" action="ppaction://media"/>
          </p:cNvPr>
          <p:cNvPicPr>
            <a:picLocks noRot="1" noChangeAspect="1" noChangeArrowheads="1"/>
          </p:cNvPicPr>
          <p:nvPr>
            <a:audioFile r:link="rId1"/>
          </p:nvPr>
        </p:nvPicPr>
        <p:blipFill>
          <a:blip r:embed="rId4"/>
          <a:srcRect/>
          <a:stretch>
            <a:fillRect/>
          </a:stretch>
        </p:blipFill>
        <p:spPr bwMode="auto">
          <a:xfrm>
            <a:off x="1828800" y="5791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6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711" fill="hold"/>
                                        <p:tgtEl>
                                          <p:spTgt spid="68614"/>
                                        </p:tgtEl>
                                      </p:cBhvr>
                                    </p:cmd>
                                  </p:childTnLst>
                                </p:cTn>
                              </p:par>
                            </p:childTnLst>
                          </p:cTn>
                        </p:par>
                      </p:childTnLst>
                    </p:cTn>
                  </p:par>
                </p:childTnLst>
              </p:cTn>
              <p:nextCondLst>
                <p:cond evt="onClick" delay="0">
                  <p:tgtEl>
                    <p:spTgt spid="686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86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Native American-style Flute</a:t>
            </a:r>
            <a:endParaRPr lang="en-US" dirty="0"/>
          </a:p>
        </p:txBody>
      </p:sp>
      <p:sp>
        <p:nvSpPr>
          <p:cNvPr id="4" name="Slide Number Placeholder 3"/>
          <p:cNvSpPr>
            <a:spLocks noGrp="1"/>
          </p:cNvSpPr>
          <p:nvPr>
            <p:ph type="sldNum" sz="quarter" idx="12"/>
          </p:nvPr>
        </p:nvSpPr>
        <p:spPr/>
        <p:txBody>
          <a:bodyPr/>
          <a:lstStyle/>
          <a:p>
            <a:pPr>
              <a:defRPr/>
            </a:pPr>
            <a:fld id="{29A9A609-0733-4B0E-9C07-22B901F834EF}" type="slidenum">
              <a:rPr lang="en-US" altLang="en-US" smtClean="0"/>
              <a:pPr>
                <a:defRPr/>
              </a:pPr>
              <a:t>19</a:t>
            </a:fld>
            <a:endParaRPr lang="en-US" altLang="en-US"/>
          </a:p>
        </p:txBody>
      </p:sp>
      <p:pic>
        <p:nvPicPr>
          <p:cNvPr id="5" name="Snagit_PPT540" descr="PPT540.png"/>
          <p:cNvPicPr>
            <a:picLocks noChangeAspect="1"/>
          </p:cNvPicPr>
          <p:nvPr/>
        </p:nvPicPr>
        <p:blipFill>
          <a:blip r:embed="rId3"/>
          <a:stretch>
            <a:fillRect/>
          </a:stretch>
        </p:blipFill>
        <p:spPr>
          <a:xfrm rot="862543">
            <a:off x="925657" y="2292412"/>
            <a:ext cx="6537549" cy="2756632"/>
          </a:xfrm>
          <a:prstGeom prst="rect">
            <a:avLst/>
          </a:prstGeom>
        </p:spPr>
      </p:pic>
      <p:pic>
        <p:nvPicPr>
          <p:cNvPr id="6" name="naf_F#4.mp3">
            <a:hlinkClick r:id="" action="ppaction://media"/>
          </p:cNvPr>
          <p:cNvPicPr>
            <a:picLocks noRot="1" noChangeAspect="1"/>
          </p:cNvPicPr>
          <p:nvPr>
            <a:audioFile r:link="rId1"/>
          </p:nvPr>
        </p:nvPicPr>
        <p:blipFill>
          <a:blip r:embed="rId4"/>
          <a:stretch>
            <a:fillRect/>
          </a:stretch>
        </p:blipFill>
        <p:spPr>
          <a:xfrm>
            <a:off x="7239000" y="1905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038CECB7-72ED-4373-A49F-E35B7A244FEF}" type="slidenum">
              <a:rPr lang="en-US" altLang="en-US"/>
              <a:pPr/>
              <a:t>2</a:t>
            </a:fld>
            <a:endParaRPr lang="en-US" altLang="en-US"/>
          </a:p>
        </p:txBody>
      </p:sp>
      <p:pic>
        <p:nvPicPr>
          <p:cNvPr id="3075" name="Picture 4" descr="columns"/>
          <p:cNvPicPr>
            <a:picLocks noChangeAspect="1" noChangeArrowheads="1"/>
          </p:cNvPicPr>
          <p:nvPr>
            <p:ph idx="1"/>
          </p:nvPr>
        </p:nvPicPr>
        <p:blipFill>
          <a:blip r:embed="rId2"/>
          <a:srcRect t="5260"/>
          <a:stretch>
            <a:fillRect/>
          </a:stretch>
        </p:blipFill>
        <p:spPr>
          <a:xfrm>
            <a:off x="1066800" y="1085850"/>
            <a:ext cx="6781800" cy="5467350"/>
          </a:xfrm>
          <a:noFill/>
        </p:spPr>
      </p:pic>
      <p:sp>
        <p:nvSpPr>
          <p:cNvPr id="3076" name="Rectangle 5"/>
          <p:cNvSpPr>
            <a:spLocks noGrp="1" noChangeArrowheads="1"/>
          </p:cNvSpPr>
          <p:nvPr>
            <p:ph type="title"/>
          </p:nvPr>
        </p:nvSpPr>
        <p:spPr>
          <a:xfrm>
            <a:off x="685800" y="152400"/>
            <a:ext cx="7772400" cy="1143000"/>
          </a:xfrm>
        </p:spPr>
        <p:txBody>
          <a:bodyPr/>
          <a:lstStyle/>
          <a:p>
            <a:pPr eaLnBrk="1" hangingPunct="1"/>
            <a:r>
              <a:rPr lang="en-US" altLang="en-US" sz="4000" i="1" smtClean="0">
                <a:latin typeface="Arial" charset="0"/>
              </a:rPr>
              <a:t>Normal modes of a column</a:t>
            </a:r>
          </a:p>
        </p:txBody>
      </p:sp>
      <p:sp>
        <p:nvSpPr>
          <p:cNvPr id="3077" name="Text Box 7"/>
          <p:cNvSpPr txBox="1">
            <a:spLocks noChangeArrowheads="1"/>
          </p:cNvSpPr>
          <p:nvPr/>
        </p:nvSpPr>
        <p:spPr bwMode="auto">
          <a:xfrm>
            <a:off x="457200" y="3733800"/>
            <a:ext cx="1447800" cy="947738"/>
          </a:xfrm>
          <a:prstGeom prst="rect">
            <a:avLst/>
          </a:prstGeom>
          <a:noFill/>
          <a:ln w="9525">
            <a:noFill/>
            <a:miter lim="800000"/>
            <a:headEnd/>
            <a:tailEnd/>
          </a:ln>
        </p:spPr>
        <p:txBody>
          <a:bodyPr>
            <a:spAutoFit/>
          </a:bodyPr>
          <a:lstStyle/>
          <a:p>
            <a:pPr>
              <a:spcBef>
                <a:spcPct val="50000"/>
              </a:spcBef>
            </a:pPr>
            <a:r>
              <a:rPr lang="en-US" altLang="en-US" sz="1600">
                <a:solidFill>
                  <a:srgbClr val="33CC33"/>
                </a:solidFill>
              </a:rPr>
              <a:t>No motions,</a:t>
            </a:r>
            <a:r>
              <a:rPr lang="en-US" altLang="en-US" sz="1600"/>
              <a:t> </a:t>
            </a:r>
          </a:p>
          <a:p>
            <a:pPr>
              <a:spcBef>
                <a:spcPct val="50000"/>
              </a:spcBef>
            </a:pPr>
            <a:r>
              <a:rPr lang="en-US" altLang="en-US" sz="1600">
                <a:solidFill>
                  <a:srgbClr val="FF3300"/>
                </a:solidFill>
              </a:rPr>
              <a:t>large pressure variations</a:t>
            </a:r>
          </a:p>
        </p:txBody>
      </p:sp>
      <p:sp>
        <p:nvSpPr>
          <p:cNvPr id="3078" name="Text Box 8"/>
          <p:cNvSpPr txBox="1">
            <a:spLocks noChangeArrowheads="1"/>
          </p:cNvSpPr>
          <p:nvPr/>
        </p:nvSpPr>
        <p:spPr bwMode="auto">
          <a:xfrm>
            <a:off x="7620000" y="2590800"/>
            <a:ext cx="1524000" cy="1054100"/>
          </a:xfrm>
          <a:prstGeom prst="rect">
            <a:avLst/>
          </a:prstGeom>
          <a:noFill/>
          <a:ln w="9525">
            <a:noFill/>
            <a:miter lim="800000"/>
            <a:headEnd/>
            <a:tailEnd/>
          </a:ln>
        </p:spPr>
        <p:txBody>
          <a:bodyPr>
            <a:spAutoFit/>
          </a:bodyPr>
          <a:lstStyle/>
          <a:p>
            <a:pPr>
              <a:spcBef>
                <a:spcPct val="50000"/>
              </a:spcBef>
            </a:pPr>
            <a:r>
              <a:rPr lang="en-US" altLang="en-US" sz="1800">
                <a:solidFill>
                  <a:srgbClr val="FF3300"/>
                </a:solidFill>
              </a:rPr>
              <a:t>No pressure variation,</a:t>
            </a:r>
            <a:r>
              <a:rPr lang="en-US" altLang="en-US" sz="1800">
                <a:solidFill>
                  <a:srgbClr val="33CC33"/>
                </a:solidFill>
              </a:rPr>
              <a:t> </a:t>
            </a:r>
          </a:p>
          <a:p>
            <a:pPr>
              <a:spcBef>
                <a:spcPct val="50000"/>
              </a:spcBef>
            </a:pPr>
            <a:r>
              <a:rPr lang="en-US" altLang="en-US" sz="1800">
                <a:solidFill>
                  <a:srgbClr val="33CC33"/>
                </a:solidFill>
              </a:rPr>
              <a:t>large motions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C3799E0-FA70-4197-A98F-6D6DBC5F5609}" type="slidenum">
              <a:rPr lang="en-US" altLang="en-US"/>
              <a:pPr/>
              <a:t>20</a:t>
            </a:fld>
            <a:endParaRPr lang="en-US" altLang="en-US"/>
          </a:p>
        </p:txBody>
      </p:sp>
      <p:sp>
        <p:nvSpPr>
          <p:cNvPr id="20483" name="Rectangle 5"/>
          <p:cNvSpPr>
            <a:spLocks noGrp="1" noChangeArrowheads="1"/>
          </p:cNvSpPr>
          <p:nvPr>
            <p:ph type="title"/>
          </p:nvPr>
        </p:nvSpPr>
        <p:spPr/>
        <p:txBody>
          <a:bodyPr/>
          <a:lstStyle/>
          <a:p>
            <a:pPr eaLnBrk="1" hangingPunct="1"/>
            <a:r>
              <a:rPr lang="en-US" altLang="en-US" smtClean="0">
                <a:latin typeface="Arial" charset="0"/>
              </a:rPr>
              <a:t>Design of Mouthpiece</a:t>
            </a:r>
          </a:p>
        </p:txBody>
      </p:sp>
      <p:pic>
        <p:nvPicPr>
          <p:cNvPr id="20484" name="Picture 4" descr="lpfr2a"/>
          <p:cNvPicPr>
            <a:picLocks noChangeAspect="1" noChangeArrowheads="1"/>
          </p:cNvPicPr>
          <p:nvPr>
            <p:ph idx="1"/>
          </p:nvPr>
        </p:nvPicPr>
        <p:blipFill>
          <a:blip r:embed="rId2"/>
          <a:srcRect/>
          <a:stretch>
            <a:fillRect/>
          </a:stretch>
        </p:blipFill>
        <p:spPr>
          <a:xfrm>
            <a:off x="1143000" y="2297113"/>
            <a:ext cx="6934200" cy="3036887"/>
          </a:xfrm>
          <a:noFill/>
        </p:spPr>
      </p:pic>
      <p:sp>
        <p:nvSpPr>
          <p:cNvPr id="20485" name="Text Box 7"/>
          <p:cNvSpPr txBox="1">
            <a:spLocks noChangeArrowheads="1"/>
          </p:cNvSpPr>
          <p:nvPr/>
        </p:nvSpPr>
        <p:spPr bwMode="auto">
          <a:xfrm>
            <a:off x="1295400" y="5715000"/>
            <a:ext cx="4953000" cy="830263"/>
          </a:xfrm>
          <a:prstGeom prst="rect">
            <a:avLst/>
          </a:prstGeom>
          <a:noFill/>
          <a:ln w="9525">
            <a:noFill/>
            <a:miter lim="800000"/>
            <a:headEnd/>
            <a:tailEnd/>
          </a:ln>
        </p:spPr>
        <p:txBody>
          <a:bodyPr>
            <a:spAutoFit/>
          </a:bodyPr>
          <a:lstStyle/>
          <a:p>
            <a:pPr>
              <a:spcBef>
                <a:spcPct val="50000"/>
              </a:spcBef>
            </a:pPr>
            <a:r>
              <a:rPr lang="en-US" altLang="en-US">
                <a:latin typeface="Arial" charset="0"/>
              </a:rPr>
              <a:t>depth of mouthpiece determines pitch range for a single note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DA628063-0370-4168-9600-B53F8C1F8DF1}" type="slidenum">
              <a:rPr lang="en-US" altLang="en-US"/>
              <a:pPr/>
              <a:t>21</a:t>
            </a:fld>
            <a:endParaRPr lang="en-US" altLang="en-US"/>
          </a:p>
        </p:txBody>
      </p:sp>
      <p:sp>
        <p:nvSpPr>
          <p:cNvPr id="21507" name="Rectangle 5"/>
          <p:cNvSpPr>
            <a:spLocks noGrp="1" noChangeArrowheads="1"/>
          </p:cNvSpPr>
          <p:nvPr>
            <p:ph type="title"/>
          </p:nvPr>
        </p:nvSpPr>
        <p:spPr/>
        <p:txBody>
          <a:bodyPr/>
          <a:lstStyle/>
          <a:p>
            <a:pPr eaLnBrk="1" hangingPunct="1"/>
            <a:endParaRPr lang="en-US" altLang="en-US" smtClean="0"/>
          </a:p>
        </p:txBody>
      </p:sp>
      <p:pic>
        <p:nvPicPr>
          <p:cNvPr id="21508" name="Picture 4" descr="sob12702-blow"/>
          <p:cNvPicPr>
            <a:picLocks noChangeAspect="1" noChangeArrowheads="1"/>
          </p:cNvPicPr>
          <p:nvPr>
            <p:ph idx="1"/>
          </p:nvPr>
        </p:nvPicPr>
        <p:blipFill>
          <a:blip r:embed="rId2"/>
          <a:srcRect/>
          <a:stretch>
            <a:fillRect/>
          </a:stretch>
        </p:blipFill>
        <p:spPr>
          <a:xfrm>
            <a:off x="381000" y="617538"/>
            <a:ext cx="8686800" cy="5859462"/>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What sets diameter of bore?</a:t>
            </a:r>
          </a:p>
        </p:txBody>
      </p:sp>
      <p:sp>
        <p:nvSpPr>
          <p:cNvPr id="22531" name="Content Placeholder 2"/>
          <p:cNvSpPr>
            <a:spLocks noGrp="1"/>
          </p:cNvSpPr>
          <p:nvPr>
            <p:ph idx="1"/>
          </p:nvPr>
        </p:nvSpPr>
        <p:spPr/>
        <p:txBody>
          <a:bodyPr/>
          <a:lstStyle/>
          <a:p>
            <a:r>
              <a:rPr lang="en-US" altLang="en-US" sz="2800" smtClean="0">
                <a:latin typeface="Arial" charset="0"/>
                <a:cs typeface="Arial" charset="0"/>
              </a:rPr>
              <a:t>Short fat bores are poorer in high overtones.</a:t>
            </a:r>
          </a:p>
          <a:p>
            <a:r>
              <a:rPr lang="en-US" altLang="en-US" sz="2800" smtClean="0">
                <a:latin typeface="Arial" charset="0"/>
                <a:cs typeface="Arial" charset="0"/>
              </a:rPr>
              <a:t>If the bore is too thin, the low overtones are difficult to excite (e.g. thin whirly tube).</a:t>
            </a:r>
          </a:p>
          <a:p>
            <a:r>
              <a:rPr lang="en-US" altLang="en-US" sz="2800" smtClean="0">
                <a:latin typeface="Arial" charset="0"/>
                <a:cs typeface="Arial" charset="0"/>
              </a:rPr>
              <a:t>This would suggest that one uses the same ratio of bore diameter to length for all instruments.  However for low notes the sound is dull unless the high overtones are strong. In organs the lower pipes tend to be narrower. (2/3 diameter increase for a pipe twice as long).</a:t>
            </a:r>
          </a:p>
        </p:txBody>
      </p:sp>
      <p:sp>
        <p:nvSpPr>
          <p:cNvPr id="22532" name="Slide Number Placeholder 3"/>
          <p:cNvSpPr>
            <a:spLocks noGrp="1"/>
          </p:cNvSpPr>
          <p:nvPr>
            <p:ph type="sldNum" sz="quarter" idx="12"/>
          </p:nvPr>
        </p:nvSpPr>
        <p:spPr>
          <a:noFill/>
        </p:spPr>
        <p:txBody>
          <a:bodyPr/>
          <a:lstStyle/>
          <a:p>
            <a:fld id="{F37F78A7-4F6B-4CC4-88DA-648D453870C3}" type="slidenum">
              <a:rPr lang="en-US" altLang="en-US"/>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Narrow vs Wide Flutes</a:t>
            </a:r>
          </a:p>
        </p:txBody>
      </p:sp>
      <p:sp>
        <p:nvSpPr>
          <p:cNvPr id="23555" name="Content Placeholder 2"/>
          <p:cNvSpPr>
            <a:spLocks noGrp="1"/>
          </p:cNvSpPr>
          <p:nvPr>
            <p:ph idx="1"/>
          </p:nvPr>
        </p:nvSpPr>
        <p:spPr/>
        <p:txBody>
          <a:bodyPr/>
          <a:lstStyle/>
          <a:p>
            <a:r>
              <a:rPr lang="en-US" altLang="en-US" smtClean="0"/>
              <a:t>Narrow flutes are better for high registers</a:t>
            </a:r>
          </a:p>
          <a:p>
            <a:r>
              <a:rPr lang="en-US" altLang="en-US" smtClean="0"/>
              <a:t>Wider flutes louder and have richer timbre</a:t>
            </a:r>
          </a:p>
          <a:p>
            <a:endParaRPr lang="en-US" altLang="en-US" smtClean="0"/>
          </a:p>
          <a:p>
            <a:r>
              <a:rPr lang="en-US" altLang="en-US" smtClean="0"/>
              <a:t>e.g. Indian flutes vs penny whistle, piccolo, Japanese flute</a:t>
            </a:r>
          </a:p>
        </p:txBody>
      </p:sp>
      <p:sp>
        <p:nvSpPr>
          <p:cNvPr id="23556" name="Slide Number Placeholder 3"/>
          <p:cNvSpPr>
            <a:spLocks noGrp="1"/>
          </p:cNvSpPr>
          <p:nvPr>
            <p:ph type="sldNum" sz="quarter" idx="12"/>
          </p:nvPr>
        </p:nvSpPr>
        <p:spPr>
          <a:noFill/>
        </p:spPr>
        <p:txBody>
          <a:bodyPr/>
          <a:lstStyle/>
          <a:p>
            <a:fld id="{61B83DDC-A583-4B77-A6EA-24BB89CCB02E}" type="slidenum">
              <a:rPr lang="en-US" altLang="en-US"/>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Wide holes vs narrow holes</a:t>
            </a:r>
          </a:p>
        </p:txBody>
      </p:sp>
      <p:sp>
        <p:nvSpPr>
          <p:cNvPr id="24579" name="Content Placeholder 2"/>
          <p:cNvSpPr>
            <a:spLocks noGrp="1"/>
          </p:cNvSpPr>
          <p:nvPr>
            <p:ph idx="1"/>
          </p:nvPr>
        </p:nvSpPr>
        <p:spPr/>
        <p:txBody>
          <a:bodyPr/>
          <a:lstStyle/>
          <a:p>
            <a:r>
              <a:rPr lang="en-US" altLang="en-US" smtClean="0"/>
              <a:t>recorder vs bamboo flutes</a:t>
            </a:r>
          </a:p>
        </p:txBody>
      </p:sp>
      <p:sp>
        <p:nvSpPr>
          <p:cNvPr id="24580" name="Slide Number Placeholder 3"/>
          <p:cNvSpPr>
            <a:spLocks noGrp="1"/>
          </p:cNvSpPr>
          <p:nvPr>
            <p:ph type="sldNum" sz="quarter" idx="12"/>
          </p:nvPr>
        </p:nvSpPr>
        <p:spPr>
          <a:noFill/>
        </p:spPr>
        <p:txBody>
          <a:bodyPr/>
          <a:lstStyle/>
          <a:p>
            <a:fld id="{5929BF5F-7A9F-4910-9920-DAEF9B22552B}" type="slidenum">
              <a:rPr lang="en-US" altLang="en-US"/>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09600"/>
            <a:ext cx="7772400" cy="990600"/>
          </a:xfrm>
        </p:spPr>
        <p:txBody>
          <a:bodyPr/>
          <a:lstStyle/>
          <a:p>
            <a:r>
              <a:rPr lang="en-US" altLang="en-US" smtClean="0">
                <a:latin typeface="Arial" charset="0"/>
                <a:cs typeface="Arial" charset="0"/>
              </a:rPr>
              <a:t>Hole size and Flared ends</a:t>
            </a:r>
          </a:p>
        </p:txBody>
      </p:sp>
      <p:sp>
        <p:nvSpPr>
          <p:cNvPr id="25603" name="Content Placeholder 2"/>
          <p:cNvSpPr>
            <a:spLocks noGrp="1"/>
          </p:cNvSpPr>
          <p:nvPr>
            <p:ph idx="1"/>
          </p:nvPr>
        </p:nvSpPr>
        <p:spPr>
          <a:xfrm>
            <a:off x="533400" y="1447800"/>
            <a:ext cx="8229600" cy="5181600"/>
          </a:xfrm>
        </p:spPr>
        <p:txBody>
          <a:bodyPr/>
          <a:lstStyle/>
          <a:p>
            <a:r>
              <a:rPr lang="en-US" altLang="en-US" sz="2400" smtClean="0">
                <a:latin typeface="Arial" charset="0"/>
                <a:cs typeface="Arial" charset="0"/>
              </a:rPr>
              <a:t>Louder sound if holes are larger</a:t>
            </a:r>
          </a:p>
          <a:p>
            <a:r>
              <a:rPr lang="en-US" altLang="en-US" sz="2400" smtClean="0">
                <a:latin typeface="Arial" charset="0"/>
                <a:cs typeface="Arial" charset="0"/>
              </a:rPr>
              <a:t>The sound that escapes through a hole depends on the wavelength.  If the wavelength is much larger than the hole then not much sound radiates.  </a:t>
            </a:r>
          </a:p>
          <a:p>
            <a:r>
              <a:rPr lang="en-US" altLang="en-US" sz="2400" smtClean="0">
                <a:latin typeface="Arial" charset="0"/>
                <a:cs typeface="Arial" charset="0"/>
              </a:rPr>
              <a:t>Low instruments tend to have bells at the end</a:t>
            </a:r>
          </a:p>
          <a:p>
            <a:r>
              <a:rPr lang="en-US" altLang="en-US" sz="2400" smtClean="0">
                <a:latin typeface="Arial" charset="0"/>
                <a:cs typeface="Arial" charset="0"/>
              </a:rPr>
              <a:t>Instruments with finger holes (meaning not brass) tend to lack bells.</a:t>
            </a:r>
          </a:p>
          <a:p>
            <a:r>
              <a:rPr lang="en-US" altLang="en-US" sz="2400" smtClean="0">
                <a:latin typeface="Arial" charset="0"/>
                <a:cs typeface="Arial" charset="0"/>
              </a:rPr>
              <a:t>Bells on instruments with holes (clarinets, oboes) tend to primarily affect notes played with nearly all holes closed.</a:t>
            </a:r>
          </a:p>
          <a:p>
            <a:r>
              <a:rPr lang="en-US" altLang="en-US" sz="2400" smtClean="0">
                <a:latin typeface="Arial" charset="0"/>
                <a:cs typeface="Arial" charset="0"/>
              </a:rPr>
              <a:t>Exceptions: bassoon (bass but no bell), sax (large holes </a:t>
            </a:r>
            <a:r>
              <a:rPr lang="en-US" altLang="en-US" sz="2400" i="1" smtClean="0">
                <a:latin typeface="Arial" charset="0"/>
                <a:cs typeface="Arial" charset="0"/>
              </a:rPr>
              <a:t>and</a:t>
            </a:r>
            <a:r>
              <a:rPr lang="en-US" altLang="en-US" sz="2400" smtClean="0">
                <a:latin typeface="Arial" charset="0"/>
                <a:cs typeface="Arial" charset="0"/>
              </a:rPr>
              <a:t> large bell), trumpet (has bell but is soprano) </a:t>
            </a:r>
          </a:p>
        </p:txBody>
      </p:sp>
      <p:sp>
        <p:nvSpPr>
          <p:cNvPr id="25604" name="Slide Number Placeholder 3"/>
          <p:cNvSpPr>
            <a:spLocks noGrp="1"/>
          </p:cNvSpPr>
          <p:nvPr>
            <p:ph type="sldNum" sz="quarter" idx="12"/>
          </p:nvPr>
        </p:nvSpPr>
        <p:spPr>
          <a:noFill/>
        </p:spPr>
        <p:txBody>
          <a:bodyPr/>
          <a:lstStyle/>
          <a:p>
            <a:fld id="{5EC36C50-E5B5-4F81-9722-C824292C8C07}" type="slidenum">
              <a:rPr lang="en-US" altLang="en-US"/>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2"/>
          <a:srcRect/>
          <a:stretch>
            <a:fillRect/>
          </a:stretch>
        </p:blipFill>
        <p:spPr bwMode="auto">
          <a:xfrm>
            <a:off x="457200" y="4319588"/>
            <a:ext cx="8458200" cy="2538412"/>
          </a:xfrm>
          <a:prstGeom prst="rect">
            <a:avLst/>
          </a:prstGeom>
          <a:noFill/>
          <a:ln w="9525">
            <a:noFill/>
            <a:miter lim="800000"/>
            <a:headEnd/>
            <a:tailEnd/>
          </a:ln>
        </p:spPr>
      </p:pic>
      <p:sp>
        <p:nvSpPr>
          <p:cNvPr id="26627" name="Title 1"/>
          <p:cNvSpPr>
            <a:spLocks noGrp="1"/>
          </p:cNvSpPr>
          <p:nvPr>
            <p:ph type="title"/>
          </p:nvPr>
        </p:nvSpPr>
        <p:spPr/>
        <p:txBody>
          <a:bodyPr/>
          <a:lstStyle/>
          <a:p>
            <a:endParaRPr lang="en-US" altLang="en-US" smtClean="0"/>
          </a:p>
        </p:txBody>
      </p:sp>
      <p:sp>
        <p:nvSpPr>
          <p:cNvPr id="26628" name="Slide Number Placeholder 3"/>
          <p:cNvSpPr>
            <a:spLocks noGrp="1"/>
          </p:cNvSpPr>
          <p:nvPr>
            <p:ph type="sldNum" sz="quarter" idx="12"/>
          </p:nvPr>
        </p:nvSpPr>
        <p:spPr>
          <a:noFill/>
        </p:spPr>
        <p:txBody>
          <a:bodyPr/>
          <a:lstStyle/>
          <a:p>
            <a:fld id="{8AB0BB3C-246E-4097-976C-C2264D9829FE}" type="slidenum">
              <a:rPr lang="en-US" altLang="en-US"/>
              <a:pPr/>
              <a:t>26</a:t>
            </a:fld>
            <a:endParaRPr lang="en-US" altLang="en-US"/>
          </a:p>
        </p:txBody>
      </p:sp>
      <p:pic>
        <p:nvPicPr>
          <p:cNvPr id="26629" name="Picture 8"/>
          <p:cNvPicPr>
            <a:picLocks noChangeAspect="1"/>
          </p:cNvPicPr>
          <p:nvPr/>
        </p:nvPicPr>
        <p:blipFill>
          <a:blip r:embed="rId3"/>
          <a:srcRect l="12000" r="17999" b="2269"/>
          <a:stretch>
            <a:fillRect/>
          </a:stretch>
        </p:blipFill>
        <p:spPr bwMode="auto">
          <a:xfrm>
            <a:off x="6096000" y="0"/>
            <a:ext cx="2579688" cy="5715000"/>
          </a:xfrm>
          <a:prstGeom prst="rect">
            <a:avLst/>
          </a:prstGeom>
          <a:noFill/>
          <a:ln w="9525">
            <a:noFill/>
            <a:miter lim="800000"/>
            <a:headEnd/>
            <a:tailEnd/>
          </a:ln>
        </p:spPr>
      </p:pic>
      <p:pic>
        <p:nvPicPr>
          <p:cNvPr id="26630" name="Picture 4"/>
          <p:cNvPicPr>
            <a:picLocks noChangeAspect="1"/>
          </p:cNvPicPr>
          <p:nvPr/>
        </p:nvPicPr>
        <p:blipFill>
          <a:blip r:embed="rId4"/>
          <a:srcRect t="37895" b="36090"/>
          <a:stretch>
            <a:fillRect/>
          </a:stretch>
        </p:blipFill>
        <p:spPr bwMode="auto">
          <a:xfrm>
            <a:off x="762000" y="2971800"/>
            <a:ext cx="5486400" cy="814388"/>
          </a:xfrm>
          <a:prstGeom prst="rect">
            <a:avLst/>
          </a:prstGeom>
          <a:noFill/>
          <a:ln w="9525">
            <a:noFill/>
            <a:miter lim="800000"/>
            <a:headEnd/>
            <a:tailEnd/>
          </a:ln>
        </p:spPr>
      </p:pic>
      <p:pic>
        <p:nvPicPr>
          <p:cNvPr id="26631" name="Picture 6"/>
          <p:cNvPicPr>
            <a:picLocks noChangeAspect="1"/>
          </p:cNvPicPr>
          <p:nvPr/>
        </p:nvPicPr>
        <p:blipFill>
          <a:blip r:embed="rId5"/>
          <a:srcRect l="2553" t="40800" r="3830" b="38400"/>
          <a:stretch>
            <a:fillRect/>
          </a:stretch>
        </p:blipFill>
        <p:spPr bwMode="auto">
          <a:xfrm>
            <a:off x="685800" y="3657600"/>
            <a:ext cx="5783263" cy="684213"/>
          </a:xfrm>
          <a:prstGeom prst="rect">
            <a:avLst/>
          </a:prstGeom>
          <a:noFill/>
          <a:ln w="9525">
            <a:noFill/>
            <a:miter lim="800000"/>
            <a:headEnd/>
            <a:tailEnd/>
          </a:ln>
        </p:spPr>
      </p:pic>
      <p:pic>
        <p:nvPicPr>
          <p:cNvPr id="26632" name="Picture 9"/>
          <p:cNvPicPr>
            <a:picLocks noChangeAspect="1"/>
          </p:cNvPicPr>
          <p:nvPr/>
        </p:nvPicPr>
        <p:blipFill>
          <a:blip r:embed="rId6"/>
          <a:srcRect l="2109" t="1875" r="8438" b="12189"/>
          <a:stretch>
            <a:fillRect/>
          </a:stretch>
        </p:blipFill>
        <p:spPr bwMode="auto">
          <a:xfrm>
            <a:off x="2133600" y="228600"/>
            <a:ext cx="2998788" cy="2160588"/>
          </a:xfrm>
          <a:prstGeom prst="rect">
            <a:avLst/>
          </a:prstGeom>
          <a:noFill/>
          <a:ln w="9525">
            <a:noFill/>
            <a:miter lim="800000"/>
            <a:headEnd/>
            <a:tailEnd/>
          </a:ln>
        </p:spPr>
      </p:pic>
      <p:pic>
        <p:nvPicPr>
          <p:cNvPr id="26633" name="Picture 7"/>
          <p:cNvPicPr>
            <a:picLocks noChangeAspect="1"/>
          </p:cNvPicPr>
          <p:nvPr/>
        </p:nvPicPr>
        <p:blipFill>
          <a:blip r:embed="rId7"/>
          <a:srcRect l="4500" t="31175" r="9000" b="26723"/>
          <a:stretch>
            <a:fillRect/>
          </a:stretch>
        </p:blipFill>
        <p:spPr bwMode="auto">
          <a:xfrm>
            <a:off x="3517900" y="4495800"/>
            <a:ext cx="3340100" cy="1231900"/>
          </a:xfrm>
          <a:prstGeom prst="rect">
            <a:avLst/>
          </a:prstGeom>
          <a:noFill/>
          <a:ln w="9525">
            <a:noFill/>
            <a:miter lim="800000"/>
            <a:headEnd/>
            <a:tailEnd/>
          </a:ln>
        </p:spPr>
      </p:pic>
      <p:pic>
        <p:nvPicPr>
          <p:cNvPr id="26634" name="Picture 12"/>
          <p:cNvPicPr>
            <a:picLocks noChangeAspect="1"/>
          </p:cNvPicPr>
          <p:nvPr/>
        </p:nvPicPr>
        <p:blipFill>
          <a:blip r:embed="rId8"/>
          <a:srcRect l="4608" t="46080" r="3456" b="47520"/>
          <a:stretch>
            <a:fillRect/>
          </a:stretch>
        </p:blipFill>
        <p:spPr bwMode="auto">
          <a:xfrm>
            <a:off x="533400" y="2590800"/>
            <a:ext cx="5926138" cy="33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Arial" charset="0"/>
                <a:cs typeface="Arial" charset="0"/>
              </a:rPr>
              <a:t>Flared ends and buildup of sound</a:t>
            </a:r>
          </a:p>
        </p:txBody>
      </p:sp>
      <p:sp>
        <p:nvSpPr>
          <p:cNvPr id="27651" name="Content Placeholder 2"/>
          <p:cNvSpPr>
            <a:spLocks noGrp="1"/>
          </p:cNvSpPr>
          <p:nvPr>
            <p:ph idx="1"/>
          </p:nvPr>
        </p:nvSpPr>
        <p:spPr/>
        <p:txBody>
          <a:bodyPr/>
          <a:lstStyle/>
          <a:p>
            <a:r>
              <a:rPr lang="en-US" altLang="en-US" smtClean="0">
                <a:latin typeface="Arial" charset="0"/>
                <a:cs typeface="Arial" charset="0"/>
              </a:rPr>
              <a:t>The shape of the end sets boundary condition as a function of frequency.</a:t>
            </a:r>
          </a:p>
          <a:p>
            <a:r>
              <a:rPr lang="en-US" altLang="en-US" smtClean="0">
                <a:latin typeface="Arial" charset="0"/>
                <a:cs typeface="Arial" charset="0"/>
              </a:rPr>
              <a:t>If radiation is too efficient then sound won’t build up inside instrument.  Trade off between build up and radiation.</a:t>
            </a:r>
          </a:p>
          <a:p>
            <a:endParaRPr lang="en-US" altLang="en-US" smtClean="0"/>
          </a:p>
        </p:txBody>
      </p:sp>
      <p:sp>
        <p:nvSpPr>
          <p:cNvPr id="27652" name="Slide Number Placeholder 3"/>
          <p:cNvSpPr>
            <a:spLocks noGrp="1"/>
          </p:cNvSpPr>
          <p:nvPr>
            <p:ph type="sldNum" sz="quarter" idx="12"/>
          </p:nvPr>
        </p:nvSpPr>
        <p:spPr>
          <a:noFill/>
        </p:spPr>
        <p:txBody>
          <a:bodyPr/>
          <a:lstStyle/>
          <a:p>
            <a:fld id="{6BFCBF6F-D491-4017-A1D1-365F25A11E54}" type="slidenum">
              <a:rPr lang="en-US" altLang="en-US"/>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994C7D1E-3D0D-4EF0-AA2B-427838BC4144}" type="slidenum">
              <a:rPr lang="en-US" altLang="en-US"/>
              <a:pPr/>
              <a:t>28</a:t>
            </a:fld>
            <a:endParaRPr lang="en-US" altLang="en-US"/>
          </a:p>
        </p:txBody>
      </p:sp>
      <p:pic>
        <p:nvPicPr>
          <p:cNvPr id="28675" name="Picture 4" descr="tonehole"/>
          <p:cNvPicPr>
            <a:picLocks noChangeAspect="1" noChangeArrowheads="1"/>
          </p:cNvPicPr>
          <p:nvPr/>
        </p:nvPicPr>
        <p:blipFill>
          <a:blip r:embed="rId2"/>
          <a:srcRect/>
          <a:stretch>
            <a:fillRect/>
          </a:stretch>
        </p:blipFill>
        <p:spPr bwMode="auto">
          <a:xfrm>
            <a:off x="2819400" y="1752600"/>
            <a:ext cx="5410200" cy="4149725"/>
          </a:xfrm>
          <a:prstGeom prst="rect">
            <a:avLst/>
          </a:prstGeom>
          <a:noFill/>
          <a:ln w="9525">
            <a:noFill/>
            <a:miter lim="800000"/>
            <a:headEnd/>
            <a:tailEnd/>
          </a:ln>
        </p:spPr>
      </p:pic>
      <p:sp>
        <p:nvSpPr>
          <p:cNvPr id="28676" name="Rectangle 2"/>
          <p:cNvSpPr>
            <a:spLocks noGrp="1" noChangeArrowheads="1"/>
          </p:cNvSpPr>
          <p:nvPr>
            <p:ph type="title"/>
          </p:nvPr>
        </p:nvSpPr>
        <p:spPr/>
        <p:txBody>
          <a:bodyPr/>
          <a:lstStyle/>
          <a:p>
            <a:pPr eaLnBrk="1" hangingPunct="1"/>
            <a:r>
              <a:rPr lang="en-US" altLang="en-US" smtClean="0">
                <a:latin typeface="Arial" charset="0"/>
              </a:rPr>
              <a:t>Calculating pitch</a:t>
            </a:r>
          </a:p>
        </p:txBody>
      </p:sp>
      <p:sp>
        <p:nvSpPr>
          <p:cNvPr id="28677" name="Rectangle 3"/>
          <p:cNvSpPr>
            <a:spLocks noGrp="1" noChangeArrowheads="1"/>
          </p:cNvSpPr>
          <p:nvPr>
            <p:ph type="body" idx="1"/>
          </p:nvPr>
        </p:nvSpPr>
        <p:spPr>
          <a:xfrm>
            <a:off x="685800" y="1981200"/>
            <a:ext cx="2286000" cy="4114800"/>
          </a:xfrm>
        </p:spPr>
        <p:txBody>
          <a:bodyPr/>
          <a:lstStyle/>
          <a:p>
            <a:pPr marL="0" indent="0" eaLnBrk="1" hangingPunct="1">
              <a:buFontTx/>
              <a:buNone/>
            </a:pPr>
            <a:r>
              <a:rPr lang="en-US" altLang="en-US" sz="2800" smtClean="0">
                <a:latin typeface="Arial" charset="0"/>
              </a:rPr>
              <a:t>In practice it is difficult to calculate the pitches played by a flute as a function of  positions and size of holes</a:t>
            </a:r>
            <a:r>
              <a:rPr lang="en-US" altLang="en-US" smtClean="0">
                <a:latin typeface="Arial"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09600"/>
            <a:ext cx="7772400" cy="914400"/>
          </a:xfrm>
        </p:spPr>
        <p:txBody>
          <a:bodyPr/>
          <a:lstStyle/>
          <a:p>
            <a:pPr eaLnBrk="1" hangingPunct="1"/>
            <a:r>
              <a:rPr lang="en-US" altLang="en-US" smtClean="0">
                <a:latin typeface="Arial" charset="0"/>
                <a:cs typeface="Arial" charset="0"/>
              </a:rPr>
              <a:t>Trends in pitch</a:t>
            </a:r>
          </a:p>
        </p:txBody>
      </p:sp>
      <p:sp>
        <p:nvSpPr>
          <p:cNvPr id="29699" name="Content Placeholder 2"/>
          <p:cNvSpPr>
            <a:spLocks noGrp="1"/>
          </p:cNvSpPr>
          <p:nvPr>
            <p:ph idx="1"/>
          </p:nvPr>
        </p:nvSpPr>
        <p:spPr>
          <a:xfrm>
            <a:off x="685800" y="1600200"/>
            <a:ext cx="7772400" cy="4495800"/>
          </a:xfrm>
        </p:spPr>
        <p:txBody>
          <a:bodyPr/>
          <a:lstStyle/>
          <a:p>
            <a:pPr eaLnBrk="1" hangingPunct="1">
              <a:buFontTx/>
              <a:buNone/>
            </a:pPr>
            <a:r>
              <a:rPr lang="en-US" altLang="en-US" sz="2800" smtClean="0">
                <a:latin typeface="Arial" charset="0"/>
                <a:cs typeface="Arial" charset="0"/>
              </a:rPr>
              <a:t>To raise the pitch:</a:t>
            </a:r>
          </a:p>
          <a:p>
            <a:pPr eaLnBrk="1" hangingPunct="1"/>
            <a:r>
              <a:rPr lang="en-US" altLang="en-US" sz="2400" smtClean="0">
                <a:latin typeface="Arial" charset="0"/>
                <a:cs typeface="Arial" charset="0"/>
              </a:rPr>
              <a:t>Larger holes </a:t>
            </a:r>
          </a:p>
          <a:p>
            <a:pPr eaLnBrk="1" hangingPunct="1"/>
            <a:r>
              <a:rPr lang="en-US" altLang="en-US" sz="2400" smtClean="0">
                <a:latin typeface="Arial" charset="0"/>
                <a:cs typeface="Arial" charset="0"/>
              </a:rPr>
              <a:t>Decrease distance between holes and blow hole </a:t>
            </a:r>
            <a:endParaRPr lang="en-US" altLang="en-US" sz="2400" smtClean="0">
              <a:latin typeface="Arial" charset="0"/>
              <a:cs typeface="Arial" charset="0"/>
              <a:sym typeface="Wingdings" charset="2"/>
            </a:endParaRPr>
          </a:p>
          <a:p>
            <a:pPr eaLnBrk="1" hangingPunct="1"/>
            <a:r>
              <a:rPr lang="en-US" altLang="en-US" sz="2400" smtClean="0">
                <a:latin typeface="Arial" charset="0"/>
                <a:cs typeface="Arial" charset="0"/>
                <a:sym typeface="Wingdings" charset="2"/>
              </a:rPr>
              <a:t>Additional holes outside the last open hole </a:t>
            </a:r>
          </a:p>
          <a:p>
            <a:pPr eaLnBrk="1" hangingPunct="1"/>
            <a:r>
              <a:rPr lang="en-US" altLang="en-US" sz="2400" smtClean="0">
                <a:latin typeface="Arial" charset="0"/>
                <a:cs typeface="Arial" charset="0"/>
                <a:sym typeface="Wingdings" charset="2"/>
              </a:rPr>
              <a:t>Decrease distance of cork from blow hole</a:t>
            </a:r>
          </a:p>
          <a:p>
            <a:pPr eaLnBrk="1" hangingPunct="1"/>
            <a:r>
              <a:rPr lang="en-US" altLang="en-US" sz="2400" smtClean="0">
                <a:latin typeface="Arial" charset="0"/>
                <a:cs typeface="Arial" charset="0"/>
                <a:sym typeface="Wingdings" charset="2"/>
              </a:rPr>
              <a:t>Thicker barrel requires larger holes for same pitch</a:t>
            </a:r>
          </a:p>
          <a:p>
            <a:pPr eaLnBrk="1" hangingPunct="1"/>
            <a:r>
              <a:rPr lang="en-US" altLang="en-US" sz="2400" smtClean="0">
                <a:latin typeface="Arial" charset="0"/>
                <a:cs typeface="Arial" charset="0"/>
                <a:sym typeface="Wingdings" charset="2"/>
              </a:rPr>
              <a:t>The smaller first open tone hole is, the more effect subsequent ones have in raising pitch</a:t>
            </a:r>
          </a:p>
          <a:p>
            <a:pPr eaLnBrk="1" hangingPunct="1"/>
            <a:r>
              <a:rPr lang="en-US" altLang="en-US" sz="2400" smtClean="0">
                <a:latin typeface="Arial" charset="0"/>
                <a:cs typeface="Arial" charset="0"/>
                <a:sym typeface="Wingdings" charset="2"/>
              </a:rPr>
              <a:t>Subsequent holes have less effect on higher registers </a:t>
            </a:r>
          </a:p>
        </p:txBody>
      </p:sp>
      <p:sp>
        <p:nvSpPr>
          <p:cNvPr id="29700" name="Slide Number Placeholder 3"/>
          <p:cNvSpPr>
            <a:spLocks noGrp="1"/>
          </p:cNvSpPr>
          <p:nvPr>
            <p:ph type="sldNum" sz="quarter" idx="12"/>
          </p:nvPr>
        </p:nvSpPr>
        <p:spPr>
          <a:noFill/>
        </p:spPr>
        <p:txBody>
          <a:bodyPr/>
          <a:lstStyle/>
          <a:p>
            <a:fld id="{C800E003-5B07-4A9E-A3C0-AEB7A41CC4CE}" type="slidenum">
              <a:rPr lang="en-US" altLang="en-US"/>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7"/>
          <p:cNvSpPr>
            <a:spLocks noGrp="1"/>
          </p:cNvSpPr>
          <p:nvPr>
            <p:ph type="sldNum" sz="quarter" idx="12"/>
          </p:nvPr>
        </p:nvSpPr>
        <p:spPr>
          <a:noFill/>
        </p:spPr>
        <p:txBody>
          <a:bodyPr/>
          <a:lstStyle/>
          <a:p>
            <a:fld id="{F7372907-DD1D-40DE-A7FB-46F7CAB9EF25}" type="slidenum">
              <a:rPr lang="en-US" altLang="en-US"/>
              <a:pPr/>
              <a:t>3</a:t>
            </a:fld>
            <a:endParaRPr lang="en-US" altLang="en-US"/>
          </a:p>
        </p:txBody>
      </p:sp>
      <p:sp>
        <p:nvSpPr>
          <p:cNvPr id="4099" name="Rectangle 2"/>
          <p:cNvSpPr>
            <a:spLocks noGrp="1" noChangeArrowheads="1"/>
          </p:cNvSpPr>
          <p:nvPr>
            <p:ph type="title"/>
          </p:nvPr>
        </p:nvSpPr>
        <p:spPr>
          <a:xfrm>
            <a:off x="685800" y="762000"/>
            <a:ext cx="7848600" cy="1981200"/>
          </a:xfrm>
        </p:spPr>
        <p:txBody>
          <a:bodyPr/>
          <a:lstStyle/>
          <a:p>
            <a:pPr algn="l" eaLnBrk="1" hangingPunct="1">
              <a:lnSpc>
                <a:spcPct val="85000"/>
              </a:lnSpc>
            </a:pPr>
            <a:r>
              <a:rPr lang="en-US" altLang="en-US" sz="4000" smtClean="0">
                <a:latin typeface="Arial" charset="0"/>
              </a:rPr>
              <a:t>Is the flute </a:t>
            </a:r>
            <a:br>
              <a:rPr lang="en-US" altLang="en-US" sz="4000" smtClean="0">
                <a:latin typeface="Arial" charset="0"/>
              </a:rPr>
            </a:br>
            <a:r>
              <a:rPr lang="en-US" altLang="en-US" sz="4000" smtClean="0">
                <a:latin typeface="Arial" charset="0"/>
              </a:rPr>
              <a:t>-</a:t>
            </a:r>
            <a:r>
              <a:rPr lang="en-US" altLang="en-US" sz="3600" smtClean="0">
                <a:latin typeface="Arial" charset="0"/>
              </a:rPr>
              <a:t>an open column </a:t>
            </a:r>
            <a:br>
              <a:rPr lang="en-US" altLang="en-US" sz="3600" smtClean="0">
                <a:latin typeface="Arial" charset="0"/>
              </a:rPr>
            </a:br>
            <a:r>
              <a:rPr lang="en-US" altLang="en-US" sz="3600" smtClean="0">
                <a:latin typeface="Arial" charset="0"/>
              </a:rPr>
              <a:t>-a closed column or </a:t>
            </a:r>
            <a:br>
              <a:rPr lang="en-US" altLang="en-US" sz="3600" smtClean="0">
                <a:latin typeface="Arial" charset="0"/>
              </a:rPr>
            </a:br>
            <a:r>
              <a:rPr lang="en-US" altLang="en-US" sz="3600" smtClean="0">
                <a:latin typeface="Arial" charset="0"/>
              </a:rPr>
              <a:t>-one end open and other end closed?</a:t>
            </a:r>
          </a:p>
        </p:txBody>
      </p:sp>
      <p:pic>
        <p:nvPicPr>
          <p:cNvPr id="4100" name="Picture 8" descr="columns"/>
          <p:cNvPicPr>
            <a:picLocks noChangeAspect="1" noChangeArrowheads="1"/>
          </p:cNvPicPr>
          <p:nvPr>
            <p:ph sz="quarter" idx="3"/>
          </p:nvPr>
        </p:nvPicPr>
        <p:blipFill>
          <a:blip r:embed="rId3"/>
          <a:srcRect l="12312" t="13148" r="13431" b="68373"/>
          <a:stretch>
            <a:fillRect/>
          </a:stretch>
        </p:blipFill>
        <p:spPr>
          <a:xfrm>
            <a:off x="1084263" y="2984500"/>
            <a:ext cx="6764337" cy="1435100"/>
          </a:xfrm>
          <a:noFill/>
        </p:spPr>
      </p:pic>
      <p:pic>
        <p:nvPicPr>
          <p:cNvPr id="4101" name="Picture 16" descr="columns"/>
          <p:cNvPicPr>
            <a:picLocks noChangeAspect="1" noChangeArrowheads="1"/>
          </p:cNvPicPr>
          <p:nvPr>
            <p:ph idx="1"/>
          </p:nvPr>
        </p:nvPicPr>
        <p:blipFill>
          <a:blip r:embed="rId3"/>
          <a:srcRect l="36937" t="34187" r="13431" b="44705"/>
          <a:stretch>
            <a:fillRect/>
          </a:stretch>
        </p:blipFill>
        <p:spPr>
          <a:xfrm>
            <a:off x="1219200" y="4316413"/>
            <a:ext cx="6858000" cy="1627187"/>
          </a:xfrm>
          <a:noFill/>
        </p:spPr>
      </p:pic>
      <p:sp>
        <p:nvSpPr>
          <p:cNvPr id="4102" name="Text Box 17"/>
          <p:cNvSpPr txBox="1">
            <a:spLocks noChangeArrowheads="1"/>
          </p:cNvSpPr>
          <p:nvPr/>
        </p:nvSpPr>
        <p:spPr bwMode="auto">
          <a:xfrm>
            <a:off x="1524000" y="6172200"/>
            <a:ext cx="4038600" cy="457200"/>
          </a:xfrm>
          <a:prstGeom prst="rect">
            <a:avLst/>
          </a:prstGeom>
          <a:noFill/>
          <a:ln w="9525">
            <a:noFill/>
            <a:miter lim="800000"/>
            <a:headEnd/>
            <a:tailEnd/>
          </a:ln>
        </p:spPr>
        <p:txBody>
          <a:bodyPr>
            <a:spAutoFit/>
          </a:bodyPr>
          <a:lstStyle/>
          <a:p>
            <a:pPr>
              <a:spcBef>
                <a:spcPct val="50000"/>
              </a:spcBef>
            </a:pPr>
            <a:r>
              <a:rPr lang="en-US" altLang="en-US">
                <a:latin typeface="Arial" charset="0"/>
              </a:rPr>
              <a:t>How can we find out?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Arial" charset="0"/>
                <a:cs typeface="Arial" charset="0"/>
              </a:rPr>
              <a:t>Calculating effective lengths with corrections</a:t>
            </a:r>
          </a:p>
        </p:txBody>
      </p:sp>
      <p:pic>
        <p:nvPicPr>
          <p:cNvPr id="30723" name="Content Placeholder 4" descr="img006.jpg"/>
          <p:cNvPicPr>
            <a:picLocks noGrp="1" noChangeAspect="1"/>
          </p:cNvPicPr>
          <p:nvPr>
            <p:ph idx="1"/>
          </p:nvPr>
        </p:nvPicPr>
        <p:blipFill>
          <a:blip r:embed="rId2"/>
          <a:srcRect t="-9334" b="-9334"/>
          <a:stretch>
            <a:fillRect/>
          </a:stretch>
        </p:blipFill>
        <p:spPr/>
      </p:pic>
      <p:sp>
        <p:nvSpPr>
          <p:cNvPr id="30724" name="Slide Number Placeholder 3"/>
          <p:cNvSpPr>
            <a:spLocks noGrp="1"/>
          </p:cNvSpPr>
          <p:nvPr>
            <p:ph type="sldNum" sz="quarter" idx="12"/>
          </p:nvPr>
        </p:nvSpPr>
        <p:spPr>
          <a:noFill/>
        </p:spPr>
        <p:txBody>
          <a:bodyPr/>
          <a:lstStyle/>
          <a:p>
            <a:fld id="{720AC2AE-50D0-4F86-B6F0-A3C74EFC5FB2}" type="slidenum">
              <a:rPr lang="en-US" altLang="en-US"/>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04D58F77-FED1-42C8-A819-1325D9C6859C}" type="slidenum">
              <a:rPr lang="en-US" altLang="en-US"/>
              <a:pPr/>
              <a:t>31</a:t>
            </a:fld>
            <a:endParaRPr lang="en-US" altLang="en-US"/>
          </a:p>
        </p:txBody>
      </p:sp>
      <p:sp>
        <p:nvSpPr>
          <p:cNvPr id="31747" name="Rectangle 2"/>
          <p:cNvSpPr>
            <a:spLocks noGrp="1" noChangeArrowheads="1"/>
          </p:cNvSpPr>
          <p:nvPr>
            <p:ph type="title"/>
          </p:nvPr>
        </p:nvSpPr>
        <p:spPr/>
        <p:txBody>
          <a:bodyPr/>
          <a:lstStyle/>
          <a:p>
            <a:pPr eaLnBrk="1" hangingPunct="1"/>
            <a:r>
              <a:rPr lang="en-US" altLang="en-US" smtClean="0"/>
              <a:t>Octaves</a:t>
            </a:r>
          </a:p>
        </p:txBody>
      </p:sp>
      <p:sp>
        <p:nvSpPr>
          <p:cNvPr id="31748" name="Rectangle 3"/>
          <p:cNvSpPr>
            <a:spLocks noGrp="1" noChangeArrowheads="1"/>
          </p:cNvSpPr>
          <p:nvPr>
            <p:ph type="body" idx="1"/>
          </p:nvPr>
        </p:nvSpPr>
        <p:spPr/>
        <p:txBody>
          <a:bodyPr/>
          <a:lstStyle/>
          <a:p>
            <a:pPr eaLnBrk="1" hangingPunct="1"/>
            <a:r>
              <a:rPr lang="en-US" altLang="en-US" smtClean="0"/>
              <a:t>Low octave overtones are present even in the higher note</a:t>
            </a:r>
          </a:p>
        </p:txBody>
      </p:sp>
      <p:pic>
        <p:nvPicPr>
          <p:cNvPr id="31749" name="Picture 4" descr="fluteoctave"/>
          <p:cNvPicPr>
            <a:picLocks noChangeAspect="1" noChangeArrowheads="1"/>
          </p:cNvPicPr>
          <p:nvPr/>
        </p:nvPicPr>
        <p:blipFill>
          <a:blip r:embed="rId3"/>
          <a:srcRect/>
          <a:stretch>
            <a:fillRect/>
          </a:stretch>
        </p:blipFill>
        <p:spPr bwMode="auto">
          <a:xfrm>
            <a:off x="1524000" y="3200400"/>
            <a:ext cx="5638800" cy="3151188"/>
          </a:xfrm>
          <a:prstGeom prst="rect">
            <a:avLst/>
          </a:prstGeom>
          <a:noFill/>
          <a:ln w="9525">
            <a:noFill/>
            <a:miter lim="800000"/>
            <a:headEnd/>
            <a:tailEnd/>
          </a:ln>
        </p:spPr>
      </p:pic>
      <p:pic>
        <p:nvPicPr>
          <p:cNvPr id="60422" name="fluteoctave.mp3">
            <a:hlinkClick r:id="" action="ppaction://media"/>
          </p:cNvPr>
          <p:cNvPicPr>
            <a:picLocks noRot="1" noChangeAspect="1" noChangeArrowheads="1"/>
          </p:cNvPicPr>
          <p:nvPr>
            <a:audioFile r:link="rId1"/>
          </p:nvPr>
        </p:nvPicPr>
        <p:blipFill>
          <a:blip r:embed="rId4"/>
          <a:srcRect/>
          <a:stretch>
            <a:fillRect/>
          </a:stretch>
        </p:blipFill>
        <p:spPr bwMode="auto">
          <a:xfrm>
            <a:off x="7543800" y="3581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4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680" fill="hold"/>
                                        <p:tgtEl>
                                          <p:spTgt spid="60422"/>
                                        </p:tgtEl>
                                      </p:cBhvr>
                                    </p:cmd>
                                  </p:childTnLst>
                                </p:cTn>
                              </p:par>
                            </p:childTnLst>
                          </p:cTn>
                        </p:par>
                      </p:childTnLst>
                    </p:cTn>
                  </p:par>
                </p:childTnLst>
              </p:cTn>
              <p:nextCondLst>
                <p:cond evt="onClick" delay="0">
                  <p:tgtEl>
                    <p:spTgt spid="6042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042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38F20DAE-1791-4A06-B51E-092278ED6B3E}" type="slidenum">
              <a:rPr lang="en-US" altLang="en-US"/>
              <a:pPr/>
              <a:t>32</a:t>
            </a:fld>
            <a:endParaRPr lang="en-US" altLang="en-US"/>
          </a:p>
        </p:txBody>
      </p:sp>
      <p:pic>
        <p:nvPicPr>
          <p:cNvPr id="32771" name="Picture 5" descr="plastic_wood_recorder"/>
          <p:cNvPicPr>
            <a:picLocks noChangeAspect="1" noChangeArrowheads="1"/>
          </p:cNvPicPr>
          <p:nvPr/>
        </p:nvPicPr>
        <p:blipFill>
          <a:blip r:embed="rId3"/>
          <a:srcRect/>
          <a:stretch>
            <a:fillRect/>
          </a:stretch>
        </p:blipFill>
        <p:spPr bwMode="auto">
          <a:xfrm>
            <a:off x="762000" y="2362200"/>
            <a:ext cx="8039100" cy="3505200"/>
          </a:xfrm>
          <a:prstGeom prst="rect">
            <a:avLst/>
          </a:prstGeom>
          <a:noFill/>
          <a:ln w="9525">
            <a:noFill/>
            <a:miter lim="800000"/>
            <a:headEnd/>
            <a:tailEnd/>
          </a:ln>
        </p:spPr>
      </p:pic>
      <p:sp>
        <p:nvSpPr>
          <p:cNvPr id="32772" name="Rectangle 2"/>
          <p:cNvSpPr>
            <a:spLocks noGrp="1" noChangeArrowheads="1"/>
          </p:cNvSpPr>
          <p:nvPr>
            <p:ph type="title"/>
          </p:nvPr>
        </p:nvSpPr>
        <p:spPr/>
        <p:txBody>
          <a:bodyPr/>
          <a:lstStyle/>
          <a:p>
            <a:pPr eaLnBrk="1" hangingPunct="1"/>
            <a:r>
              <a:rPr lang="en-US" altLang="en-US" smtClean="0"/>
              <a:t>Differences between plastic and wood recorders</a:t>
            </a:r>
          </a:p>
        </p:txBody>
      </p:sp>
      <p:sp>
        <p:nvSpPr>
          <p:cNvPr id="32773" name="Rectangle 3"/>
          <p:cNvSpPr>
            <a:spLocks noGrp="1" noChangeArrowheads="1"/>
          </p:cNvSpPr>
          <p:nvPr>
            <p:ph type="body" idx="1"/>
          </p:nvPr>
        </p:nvSpPr>
        <p:spPr/>
        <p:txBody>
          <a:bodyPr/>
          <a:lstStyle/>
          <a:p>
            <a:pPr eaLnBrk="1" hangingPunct="1"/>
            <a:endParaRPr lang="en-US" altLang="en-US" smtClean="0"/>
          </a:p>
        </p:txBody>
      </p:sp>
      <p:pic>
        <p:nvPicPr>
          <p:cNvPr id="66566" name="plastic_wood_recorder.mp3">
            <a:hlinkClick r:id="" action="ppaction://media"/>
          </p:cNvPr>
          <p:cNvPicPr>
            <a:picLocks noRot="1" noChangeAspect="1" noChangeArrowheads="1"/>
          </p:cNvPicPr>
          <p:nvPr>
            <a:audioFile r:link="rId1"/>
          </p:nvPr>
        </p:nvPicPr>
        <p:blipFill>
          <a:blip r:embed="rId4"/>
          <a:srcRect/>
          <a:stretch>
            <a:fillRect/>
          </a:stretch>
        </p:blipFill>
        <p:spPr bwMode="auto">
          <a:xfrm>
            <a:off x="5029200" y="2895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889" fill="hold"/>
                                        <p:tgtEl>
                                          <p:spTgt spid="66566"/>
                                        </p:tgtEl>
                                      </p:cBhvr>
                                    </p:cmd>
                                  </p:childTnLst>
                                </p:cTn>
                              </p:par>
                            </p:childTnLst>
                          </p:cTn>
                        </p:par>
                      </p:childTnLst>
                    </p:cTn>
                  </p:par>
                </p:childTnLst>
              </p:cTn>
              <p:nextCondLst>
                <p:cond evt="onClick" delay="0">
                  <p:tgtEl>
                    <p:spTgt spid="6656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243EE196-5597-4714-993D-14422FFF0800}" type="slidenum">
              <a:rPr lang="en-US" altLang="en-US"/>
              <a:pPr/>
              <a:t>33</a:t>
            </a:fld>
            <a:endParaRPr lang="en-US" altLang="en-US"/>
          </a:p>
        </p:txBody>
      </p:sp>
      <p:sp>
        <p:nvSpPr>
          <p:cNvPr id="33795" name="Rectangle 2"/>
          <p:cNvSpPr>
            <a:spLocks noGrp="1" noChangeArrowheads="1"/>
          </p:cNvSpPr>
          <p:nvPr>
            <p:ph type="title"/>
          </p:nvPr>
        </p:nvSpPr>
        <p:spPr/>
        <p:txBody>
          <a:bodyPr/>
          <a:lstStyle/>
          <a:p>
            <a:pPr eaLnBrk="1" hangingPunct="1"/>
            <a:r>
              <a:rPr lang="en-US" altLang="en-US" smtClean="0">
                <a:latin typeface="Arial" charset="0"/>
              </a:rPr>
              <a:t>Wooden flutes</a:t>
            </a:r>
            <a:r>
              <a:rPr lang="en-US" altLang="en-US" smtClean="0"/>
              <a:t> </a:t>
            </a:r>
          </a:p>
        </p:txBody>
      </p:sp>
      <p:sp>
        <p:nvSpPr>
          <p:cNvPr id="33796" name="Rectangle 3"/>
          <p:cNvSpPr>
            <a:spLocks noGrp="1" noChangeArrowheads="1"/>
          </p:cNvSpPr>
          <p:nvPr>
            <p:ph type="body" idx="1"/>
          </p:nvPr>
        </p:nvSpPr>
        <p:spPr>
          <a:xfrm>
            <a:off x="685800" y="1752600"/>
            <a:ext cx="7772400" cy="4114800"/>
          </a:xfrm>
        </p:spPr>
        <p:txBody>
          <a:bodyPr/>
          <a:lstStyle/>
          <a:p>
            <a:pPr eaLnBrk="1" hangingPunct="1">
              <a:lnSpc>
                <a:spcPct val="80000"/>
              </a:lnSpc>
              <a:buFontTx/>
              <a:buNone/>
            </a:pPr>
            <a:r>
              <a:rPr lang="en-US" altLang="en-US" sz="2400" b="1" i="1" smtClean="0">
                <a:latin typeface="Arial" charset="0"/>
              </a:rPr>
              <a:t>Differences:</a:t>
            </a:r>
          </a:p>
          <a:p>
            <a:pPr eaLnBrk="1" hangingPunct="1">
              <a:lnSpc>
                <a:spcPct val="80000"/>
              </a:lnSpc>
            </a:pPr>
            <a:r>
              <a:rPr lang="en-US" altLang="en-US" sz="2400" smtClean="0">
                <a:latin typeface="Arial" charset="0"/>
              </a:rPr>
              <a:t>Diameter</a:t>
            </a:r>
          </a:p>
          <a:p>
            <a:pPr eaLnBrk="1" hangingPunct="1">
              <a:lnSpc>
                <a:spcPct val="80000"/>
              </a:lnSpc>
            </a:pPr>
            <a:r>
              <a:rPr lang="en-US" altLang="en-US" sz="2400" smtClean="0">
                <a:latin typeface="Arial" charset="0"/>
              </a:rPr>
              <a:t>Holes, size, placement</a:t>
            </a:r>
          </a:p>
          <a:p>
            <a:pPr eaLnBrk="1" hangingPunct="1">
              <a:lnSpc>
                <a:spcPct val="80000"/>
              </a:lnSpc>
            </a:pPr>
            <a:r>
              <a:rPr lang="en-US" altLang="en-US" sz="2400" smtClean="0">
                <a:latin typeface="Arial" charset="0"/>
              </a:rPr>
              <a:t>Types of mouthpieces</a:t>
            </a:r>
          </a:p>
          <a:p>
            <a:pPr eaLnBrk="1" hangingPunct="1">
              <a:lnSpc>
                <a:spcPct val="80000"/>
              </a:lnSpc>
            </a:pPr>
            <a:r>
              <a:rPr lang="en-US" altLang="en-US" sz="2400" smtClean="0">
                <a:latin typeface="Arial" charset="0"/>
              </a:rPr>
              <a:t>Material/type of wood</a:t>
            </a:r>
          </a:p>
          <a:p>
            <a:pPr eaLnBrk="1" hangingPunct="1">
              <a:lnSpc>
                <a:spcPct val="80000"/>
              </a:lnSpc>
              <a:buFontTx/>
              <a:buNone/>
            </a:pPr>
            <a:endParaRPr lang="en-US" altLang="en-US" sz="2400" smtClean="0">
              <a:latin typeface="Arial" charset="0"/>
            </a:endParaRPr>
          </a:p>
          <a:p>
            <a:pPr eaLnBrk="1" hangingPunct="1">
              <a:lnSpc>
                <a:spcPct val="80000"/>
              </a:lnSpc>
              <a:buFontTx/>
              <a:buNone/>
            </a:pPr>
            <a:r>
              <a:rPr lang="en-US" altLang="en-US" sz="2400" b="1" i="1" smtClean="0">
                <a:latin typeface="Arial" charset="0"/>
              </a:rPr>
              <a:t>Additional compromises </a:t>
            </a:r>
            <a:endParaRPr lang="en-US" altLang="en-US" sz="2000" b="1" i="1" smtClean="0">
              <a:latin typeface="Arial" charset="0"/>
            </a:endParaRPr>
          </a:p>
          <a:p>
            <a:pPr eaLnBrk="1" hangingPunct="1">
              <a:lnSpc>
                <a:spcPct val="80000"/>
              </a:lnSpc>
              <a:buFont typeface="Wingdings" charset="2"/>
              <a:buChar char="§"/>
            </a:pPr>
            <a:r>
              <a:rPr lang="en-US" altLang="en-US" sz="2400" smtClean="0">
                <a:latin typeface="Arial" charset="0"/>
              </a:rPr>
              <a:t>Requiring fingers to cover holes</a:t>
            </a:r>
          </a:p>
          <a:p>
            <a:pPr eaLnBrk="1" hangingPunct="1">
              <a:lnSpc>
                <a:spcPct val="80000"/>
              </a:lnSpc>
              <a:buFont typeface="Wingdings" charset="2"/>
              <a:buChar char="§"/>
            </a:pPr>
            <a:r>
              <a:rPr lang="en-US" altLang="en-US" sz="2400" smtClean="0">
                <a:latin typeface="Arial" charset="0"/>
              </a:rPr>
              <a:t>No additional mouthpiece</a:t>
            </a:r>
          </a:p>
          <a:p>
            <a:pPr eaLnBrk="1" hangingPunct="1">
              <a:lnSpc>
                <a:spcPct val="80000"/>
              </a:lnSpc>
              <a:buFont typeface="Wingdings" charset="2"/>
              <a:buChar char="§"/>
            </a:pPr>
            <a:r>
              <a:rPr lang="en-US" altLang="en-US" sz="2400" smtClean="0">
                <a:latin typeface="Arial" charset="0"/>
              </a:rPr>
              <a:t>Material</a:t>
            </a:r>
          </a:p>
          <a:p>
            <a:pPr eaLnBrk="1" hangingPunct="1">
              <a:lnSpc>
                <a:spcPct val="80000"/>
              </a:lnSpc>
              <a:buFont typeface="Wingdings" charset="2"/>
              <a:buChar char="§"/>
            </a:pPr>
            <a:r>
              <a:rPr lang="en-US" altLang="en-US" sz="2400" smtClean="0">
                <a:latin typeface="Arial" charset="0"/>
              </a:rPr>
              <a:t>Restriction to one register</a:t>
            </a:r>
            <a:r>
              <a:rPr lang="en-US" altLang="en-US" sz="2000" smtClean="0">
                <a:latin typeface="Arial"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ABD7A0E3-A502-49E8-9879-D4DE477A948C}" type="slidenum">
              <a:rPr lang="en-US" altLang="en-US"/>
              <a:pPr/>
              <a:t>34</a:t>
            </a:fld>
            <a:endParaRPr lang="en-US" altLang="en-US"/>
          </a:p>
        </p:txBody>
      </p:sp>
      <p:sp>
        <p:nvSpPr>
          <p:cNvPr id="34819" name="Rectangle 2"/>
          <p:cNvSpPr>
            <a:spLocks noGrp="1" noChangeArrowheads="1"/>
          </p:cNvSpPr>
          <p:nvPr>
            <p:ph type="title"/>
          </p:nvPr>
        </p:nvSpPr>
        <p:spPr/>
        <p:txBody>
          <a:bodyPr/>
          <a:lstStyle/>
          <a:p>
            <a:pPr eaLnBrk="1" hangingPunct="1"/>
            <a:r>
              <a:rPr lang="en-US" altLang="en-US" smtClean="0">
                <a:latin typeface="Arial" charset="0"/>
              </a:rPr>
              <a:t>Pan Pipes</a:t>
            </a:r>
          </a:p>
        </p:txBody>
      </p:sp>
      <p:sp>
        <p:nvSpPr>
          <p:cNvPr id="34820" name="Rectangle 3"/>
          <p:cNvSpPr>
            <a:spLocks noGrp="1" noChangeArrowheads="1"/>
          </p:cNvSpPr>
          <p:nvPr>
            <p:ph type="body" idx="1"/>
          </p:nvPr>
        </p:nvSpPr>
        <p:spPr>
          <a:xfrm>
            <a:off x="685800" y="1752600"/>
            <a:ext cx="7772400" cy="4343400"/>
          </a:xfrm>
        </p:spPr>
        <p:txBody>
          <a:bodyPr/>
          <a:lstStyle/>
          <a:p>
            <a:pPr indent="-4763" eaLnBrk="1" hangingPunct="1">
              <a:buFontTx/>
              <a:buNone/>
            </a:pPr>
            <a:r>
              <a:rPr lang="en-US" altLang="en-US" smtClean="0">
                <a:latin typeface="Arial" charset="0"/>
              </a:rPr>
              <a:t>Solomon Islands – Pan pipes – from musical instruments of the world</a:t>
            </a:r>
          </a:p>
        </p:txBody>
      </p:sp>
      <p:pic>
        <p:nvPicPr>
          <p:cNvPr id="34821" name="Picture 5" descr="F-Panpipes-Antara"/>
          <p:cNvPicPr>
            <a:picLocks noChangeAspect="1" noChangeArrowheads="1"/>
          </p:cNvPicPr>
          <p:nvPr/>
        </p:nvPicPr>
        <p:blipFill>
          <a:blip r:embed="rId3"/>
          <a:srcRect/>
          <a:stretch>
            <a:fillRect/>
          </a:stretch>
        </p:blipFill>
        <p:spPr bwMode="auto">
          <a:xfrm>
            <a:off x="914400" y="2971800"/>
            <a:ext cx="3619500" cy="2882900"/>
          </a:xfrm>
          <a:prstGeom prst="rect">
            <a:avLst/>
          </a:prstGeom>
          <a:noFill/>
          <a:ln w="9525">
            <a:noFill/>
            <a:miter lim="800000"/>
            <a:headEnd/>
            <a:tailEnd/>
          </a:ln>
        </p:spPr>
      </p:pic>
      <p:sp>
        <p:nvSpPr>
          <p:cNvPr id="34822" name="Text Box 6"/>
          <p:cNvSpPr txBox="1">
            <a:spLocks noChangeArrowheads="1"/>
          </p:cNvSpPr>
          <p:nvPr/>
        </p:nvSpPr>
        <p:spPr bwMode="auto">
          <a:xfrm>
            <a:off x="5105400" y="4343400"/>
            <a:ext cx="3581400" cy="1754188"/>
          </a:xfrm>
          <a:prstGeom prst="rect">
            <a:avLst/>
          </a:prstGeom>
          <a:noFill/>
          <a:ln w="9525">
            <a:noFill/>
            <a:miter lim="800000"/>
            <a:headEnd/>
            <a:tailEnd/>
          </a:ln>
        </p:spPr>
        <p:txBody>
          <a:bodyPr>
            <a:spAutoFit/>
          </a:bodyPr>
          <a:lstStyle/>
          <a:p>
            <a:pPr>
              <a:spcBef>
                <a:spcPct val="50000"/>
              </a:spcBef>
            </a:pPr>
            <a:r>
              <a:rPr lang="en-US" altLang="en-US">
                <a:latin typeface="Arial" charset="0"/>
              </a:rPr>
              <a:t>Breathy sound</a:t>
            </a:r>
          </a:p>
          <a:p>
            <a:pPr>
              <a:spcBef>
                <a:spcPct val="50000"/>
              </a:spcBef>
            </a:pPr>
            <a:r>
              <a:rPr lang="en-US" altLang="en-US">
                <a:latin typeface="Arial" charset="0"/>
              </a:rPr>
              <a:t>Closed end so an octave lower than a transverse flute </a:t>
            </a:r>
          </a:p>
        </p:txBody>
      </p:sp>
      <p:pic>
        <p:nvPicPr>
          <p:cNvPr id="46087" name="panpipes.mp3">
            <a:hlinkClick r:id="" action="ppaction://media"/>
          </p:cNvPr>
          <p:cNvPicPr>
            <a:picLocks noRot="1" noChangeAspect="1" noChangeArrowheads="1"/>
          </p:cNvPicPr>
          <p:nvPr>
            <a:audioFile r:link="rId1"/>
          </p:nvPr>
        </p:nvPicPr>
        <p:blipFill>
          <a:blip r:embed="rId4"/>
          <a:srcRect/>
          <a:stretch>
            <a:fillRect/>
          </a:stretch>
        </p:blipFill>
        <p:spPr bwMode="auto">
          <a:xfrm>
            <a:off x="5791200" y="3048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7365" fill="hold"/>
                                        <p:tgtEl>
                                          <p:spTgt spid="46087"/>
                                        </p:tgtEl>
                                      </p:cBhvr>
                                    </p:cmd>
                                  </p:childTnLst>
                                </p:cTn>
                              </p:par>
                            </p:childTnLst>
                          </p:cTn>
                        </p:par>
                      </p:childTnLst>
                    </p:cTn>
                  </p:par>
                </p:childTnLst>
              </p:cTn>
              <p:nextCondLst>
                <p:cond evt="onClick" delay="0">
                  <p:tgtEl>
                    <p:spTgt spid="4608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8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A6022895-97B5-4871-94B8-862619233A18}" type="slidenum">
              <a:rPr lang="en-US" altLang="en-US"/>
              <a:pPr/>
              <a:t>35</a:t>
            </a:fld>
            <a:endParaRPr lang="en-US" altLang="en-US"/>
          </a:p>
        </p:txBody>
      </p:sp>
      <p:sp>
        <p:nvSpPr>
          <p:cNvPr id="35843" name="Rectangle 2"/>
          <p:cNvSpPr>
            <a:spLocks noGrp="1" noChangeArrowheads="1"/>
          </p:cNvSpPr>
          <p:nvPr>
            <p:ph type="title"/>
          </p:nvPr>
        </p:nvSpPr>
        <p:spPr/>
        <p:txBody>
          <a:bodyPr/>
          <a:lstStyle/>
          <a:p>
            <a:pPr eaLnBrk="1" hangingPunct="1"/>
            <a:r>
              <a:rPr lang="en-US" altLang="en-US" smtClean="0"/>
              <a:t>End blown flutes-</a:t>
            </a:r>
            <a:br>
              <a:rPr lang="en-US" altLang="en-US" smtClean="0"/>
            </a:br>
            <a:r>
              <a:rPr lang="en-US" altLang="en-US" smtClean="0"/>
              <a:t>Algoza (Rajasthan)</a:t>
            </a:r>
          </a:p>
        </p:txBody>
      </p:sp>
      <p:sp>
        <p:nvSpPr>
          <p:cNvPr id="35844" name="Rectangle 3"/>
          <p:cNvSpPr>
            <a:spLocks noGrp="1" noChangeArrowheads="1"/>
          </p:cNvSpPr>
          <p:nvPr>
            <p:ph type="body" idx="1"/>
          </p:nvPr>
        </p:nvSpPr>
        <p:spPr>
          <a:xfrm>
            <a:off x="4724400" y="1981200"/>
            <a:ext cx="3733800" cy="4114800"/>
          </a:xfrm>
        </p:spPr>
        <p:txBody>
          <a:bodyPr/>
          <a:lstStyle/>
          <a:p>
            <a:pPr eaLnBrk="1" hangingPunct="1"/>
            <a:r>
              <a:rPr lang="en-US" altLang="en-US" smtClean="0"/>
              <a:t>end blown, beveled end</a:t>
            </a:r>
          </a:p>
          <a:p>
            <a:pPr eaLnBrk="1" hangingPunct="1"/>
            <a:r>
              <a:rPr lang="en-US" altLang="en-US" smtClean="0"/>
              <a:t>one drone one melody flute</a:t>
            </a:r>
          </a:p>
          <a:p>
            <a:pPr eaLnBrk="1" hangingPunct="1"/>
            <a:r>
              <a:rPr lang="en-US" altLang="en-US" smtClean="0"/>
              <a:t>continuous blowing (circular breathing like the digeridu)</a:t>
            </a:r>
          </a:p>
        </p:txBody>
      </p:sp>
      <p:pic>
        <p:nvPicPr>
          <p:cNvPr id="35845" name="Picture 4" descr="shsp-9"/>
          <p:cNvPicPr>
            <a:picLocks noChangeAspect="1" noChangeArrowheads="1"/>
          </p:cNvPicPr>
          <p:nvPr/>
        </p:nvPicPr>
        <p:blipFill>
          <a:blip r:embed="rId3"/>
          <a:srcRect/>
          <a:stretch>
            <a:fillRect/>
          </a:stretch>
        </p:blipFill>
        <p:spPr bwMode="auto">
          <a:xfrm>
            <a:off x="1066800" y="2819400"/>
            <a:ext cx="3429000" cy="2743200"/>
          </a:xfrm>
          <a:prstGeom prst="rect">
            <a:avLst/>
          </a:prstGeom>
          <a:noFill/>
          <a:ln w="9525">
            <a:noFill/>
            <a:miter lim="800000"/>
            <a:headEnd/>
            <a:tailEnd/>
          </a:ln>
        </p:spPr>
      </p:pic>
      <p:pic>
        <p:nvPicPr>
          <p:cNvPr id="62470" name="algoza.mp3">
            <a:hlinkClick r:id="" action="ppaction://media"/>
          </p:cNvPr>
          <p:cNvPicPr>
            <a:picLocks noRot="1" noChangeAspect="1" noChangeArrowheads="1"/>
          </p:cNvPicPr>
          <p:nvPr>
            <a:audioFile r:link="rId1"/>
          </p:nvPr>
        </p:nvPicPr>
        <p:blipFill>
          <a:blip r:embed="rId4"/>
          <a:srcRect/>
          <a:stretch>
            <a:fillRect/>
          </a:stretch>
        </p:blipFill>
        <p:spPr bwMode="auto">
          <a:xfrm>
            <a:off x="2743200" y="2209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47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4631" fill="hold"/>
                                        <p:tgtEl>
                                          <p:spTgt spid="62470"/>
                                        </p:tgtEl>
                                      </p:cBhvr>
                                    </p:cmd>
                                  </p:childTnLst>
                                </p:cTn>
                              </p:par>
                            </p:childTnLst>
                          </p:cTn>
                        </p:par>
                      </p:childTnLst>
                    </p:cTn>
                  </p:par>
                </p:childTnLst>
              </p:cTn>
              <p:nextCondLst>
                <p:cond evt="onClick" delay="0">
                  <p:tgtEl>
                    <p:spTgt spid="6247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247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7904193C-CBFF-46FB-BAB2-A117749F101F}" type="slidenum">
              <a:rPr lang="en-US" altLang="en-US"/>
              <a:pPr/>
              <a:t>36</a:t>
            </a:fld>
            <a:endParaRPr lang="en-US" altLang="en-US"/>
          </a:p>
        </p:txBody>
      </p:sp>
      <p:sp>
        <p:nvSpPr>
          <p:cNvPr id="36867" name="Rectangle 2"/>
          <p:cNvSpPr>
            <a:spLocks noGrp="1" noChangeArrowheads="1"/>
          </p:cNvSpPr>
          <p:nvPr>
            <p:ph type="title"/>
          </p:nvPr>
        </p:nvSpPr>
        <p:spPr/>
        <p:txBody>
          <a:bodyPr/>
          <a:lstStyle/>
          <a:p>
            <a:pPr eaLnBrk="1" hangingPunct="1"/>
            <a:r>
              <a:rPr lang="en-US" altLang="en-US" smtClean="0"/>
              <a:t>Reed Instruments</a:t>
            </a:r>
          </a:p>
        </p:txBody>
      </p:sp>
      <p:pic>
        <p:nvPicPr>
          <p:cNvPr id="36868" name="Picture 4"/>
          <p:cNvPicPr>
            <a:picLocks noChangeAspect="1" noChangeArrowheads="1"/>
          </p:cNvPicPr>
          <p:nvPr/>
        </p:nvPicPr>
        <p:blipFill>
          <a:blip r:embed="rId2"/>
          <a:srcRect/>
          <a:stretch>
            <a:fillRect/>
          </a:stretch>
        </p:blipFill>
        <p:spPr bwMode="auto">
          <a:xfrm>
            <a:off x="914400" y="1803400"/>
            <a:ext cx="7772400" cy="3835400"/>
          </a:xfrm>
          <a:prstGeom prst="rect">
            <a:avLst/>
          </a:prstGeom>
          <a:noFill/>
          <a:ln w="9525">
            <a:noFill/>
            <a:miter lim="800000"/>
            <a:headEnd/>
            <a:tailEnd/>
          </a:ln>
        </p:spPr>
      </p:pic>
      <p:sp>
        <p:nvSpPr>
          <p:cNvPr id="36869" name="Text Box 5"/>
          <p:cNvSpPr txBox="1">
            <a:spLocks noChangeArrowheads="1"/>
          </p:cNvSpPr>
          <p:nvPr/>
        </p:nvSpPr>
        <p:spPr bwMode="auto">
          <a:xfrm>
            <a:off x="381000" y="6172200"/>
            <a:ext cx="7924800" cy="457200"/>
          </a:xfrm>
          <a:prstGeom prst="rect">
            <a:avLst/>
          </a:prstGeom>
          <a:noFill/>
          <a:ln w="9525">
            <a:noFill/>
            <a:miter lim="800000"/>
            <a:headEnd/>
            <a:tailEnd/>
          </a:ln>
        </p:spPr>
        <p:txBody>
          <a:bodyPr>
            <a:spAutoFit/>
          </a:bodyPr>
          <a:lstStyle/>
          <a:p>
            <a:pPr>
              <a:spcBef>
                <a:spcPct val="50000"/>
              </a:spcBef>
            </a:pPr>
            <a:r>
              <a:rPr lang="en-US" altLang="en-US"/>
              <a:t>www.tufts.edu/as/wright_center/physics_2003_wkshp/book/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9320B719-8F4D-46E0-BB47-685A394FF5ED}" type="slidenum">
              <a:rPr lang="en-US" altLang="en-US"/>
              <a:pPr/>
              <a:t>37</a:t>
            </a:fld>
            <a:endParaRPr lang="en-US" altLang="en-US"/>
          </a:p>
        </p:txBody>
      </p:sp>
      <p:sp>
        <p:nvSpPr>
          <p:cNvPr id="37891" name="Rectangle 2"/>
          <p:cNvSpPr>
            <a:spLocks noGrp="1" noChangeArrowheads="1"/>
          </p:cNvSpPr>
          <p:nvPr>
            <p:ph type="title"/>
          </p:nvPr>
        </p:nvSpPr>
        <p:spPr/>
        <p:txBody>
          <a:bodyPr/>
          <a:lstStyle/>
          <a:p>
            <a:pPr eaLnBrk="1" hangingPunct="1"/>
            <a:endParaRPr lang="en-US" altLang="en-US" smtClean="0"/>
          </a:p>
        </p:txBody>
      </p:sp>
      <p:pic>
        <p:nvPicPr>
          <p:cNvPr id="37892" name="Picture 4"/>
          <p:cNvPicPr>
            <a:picLocks noChangeAspect="1" noChangeArrowheads="1"/>
          </p:cNvPicPr>
          <p:nvPr/>
        </p:nvPicPr>
        <p:blipFill>
          <a:blip r:embed="rId2"/>
          <a:srcRect l="1318" t="3357"/>
          <a:stretch>
            <a:fillRect/>
          </a:stretch>
        </p:blipFill>
        <p:spPr bwMode="auto">
          <a:xfrm>
            <a:off x="1174750" y="1398588"/>
            <a:ext cx="6597650" cy="5078412"/>
          </a:xfrm>
          <a:prstGeom prst="rect">
            <a:avLst/>
          </a:prstGeom>
          <a:noFill/>
          <a:ln w="9525">
            <a:noFill/>
            <a:miter lim="800000"/>
            <a:headEnd/>
            <a:tailEnd/>
          </a:ln>
        </p:spPr>
      </p:pic>
      <p:sp>
        <p:nvSpPr>
          <p:cNvPr id="37893" name="Text Box 6"/>
          <p:cNvSpPr txBox="1">
            <a:spLocks noChangeArrowheads="1"/>
          </p:cNvSpPr>
          <p:nvPr/>
        </p:nvSpPr>
        <p:spPr bwMode="auto">
          <a:xfrm>
            <a:off x="1066800" y="5638800"/>
            <a:ext cx="4267200" cy="822325"/>
          </a:xfrm>
          <a:prstGeom prst="rect">
            <a:avLst/>
          </a:prstGeom>
          <a:noFill/>
          <a:ln w="9525">
            <a:noFill/>
            <a:miter lim="800000"/>
            <a:headEnd/>
            <a:tailEnd/>
          </a:ln>
        </p:spPr>
        <p:txBody>
          <a:bodyPr>
            <a:spAutoFit/>
          </a:bodyPr>
          <a:lstStyle/>
          <a:p>
            <a:pPr>
              <a:spcBef>
                <a:spcPct val="50000"/>
              </a:spcBef>
            </a:pPr>
            <a:r>
              <a:rPr lang="en-US" altLang="en-US"/>
              <a:t>www.tufts.edu/as/wright_center/physics_2003_wkshp/book/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1C93CE48-AD89-4293-BD22-9BBB499163C9}" type="slidenum">
              <a:rPr lang="en-US" altLang="en-US"/>
              <a:pPr/>
              <a:t>38</a:t>
            </a:fld>
            <a:endParaRPr lang="en-US" altLang="en-US"/>
          </a:p>
        </p:txBody>
      </p:sp>
      <p:sp>
        <p:nvSpPr>
          <p:cNvPr id="38915" name="Rectangle 2"/>
          <p:cNvSpPr>
            <a:spLocks noGrp="1" noChangeArrowheads="1"/>
          </p:cNvSpPr>
          <p:nvPr>
            <p:ph type="title"/>
          </p:nvPr>
        </p:nvSpPr>
        <p:spPr/>
        <p:txBody>
          <a:bodyPr/>
          <a:lstStyle/>
          <a:p>
            <a:pPr eaLnBrk="1" hangingPunct="1"/>
            <a:endParaRPr lang="en-US" altLang="en-US" smtClean="0"/>
          </a:p>
        </p:txBody>
      </p:sp>
      <p:pic>
        <p:nvPicPr>
          <p:cNvPr id="38916" name="Picture 4"/>
          <p:cNvPicPr>
            <a:picLocks noChangeAspect="1" noChangeArrowheads="1"/>
          </p:cNvPicPr>
          <p:nvPr/>
        </p:nvPicPr>
        <p:blipFill>
          <a:blip r:embed="rId2"/>
          <a:srcRect/>
          <a:stretch>
            <a:fillRect/>
          </a:stretch>
        </p:blipFill>
        <p:spPr bwMode="auto">
          <a:xfrm>
            <a:off x="2209800" y="685800"/>
            <a:ext cx="5089525"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1FD9489C-1445-4BC6-8626-83C0891E4F13}" type="slidenum">
              <a:rPr lang="en-US" altLang="en-US"/>
              <a:pPr/>
              <a:t>39</a:t>
            </a:fld>
            <a:endParaRPr lang="en-US" altLang="en-US"/>
          </a:p>
        </p:txBody>
      </p:sp>
      <p:sp>
        <p:nvSpPr>
          <p:cNvPr id="39939" name="Rectangle 2"/>
          <p:cNvSpPr>
            <a:spLocks noGrp="1" noChangeArrowheads="1"/>
          </p:cNvSpPr>
          <p:nvPr>
            <p:ph type="title"/>
          </p:nvPr>
        </p:nvSpPr>
        <p:spPr/>
        <p:txBody>
          <a:bodyPr/>
          <a:lstStyle/>
          <a:p>
            <a:pPr eaLnBrk="1" hangingPunct="1"/>
            <a:endParaRPr lang="en-US" altLang="en-US" smtClean="0"/>
          </a:p>
        </p:txBody>
      </p:sp>
      <p:sp>
        <p:nvSpPr>
          <p:cNvPr id="39940" name="Rectangle 3"/>
          <p:cNvSpPr>
            <a:spLocks noGrp="1" noChangeArrowheads="1"/>
          </p:cNvSpPr>
          <p:nvPr>
            <p:ph type="body" idx="1"/>
          </p:nvPr>
        </p:nvSpPr>
        <p:spPr/>
        <p:txBody>
          <a:bodyPr/>
          <a:lstStyle/>
          <a:p>
            <a:pPr eaLnBrk="1" hangingPunct="1"/>
            <a:endParaRPr lang="en-US" altLang="en-US" smtClean="0"/>
          </a:p>
        </p:txBody>
      </p:sp>
      <p:pic>
        <p:nvPicPr>
          <p:cNvPr id="39941" name="Picture 4"/>
          <p:cNvPicPr>
            <a:picLocks noChangeAspect="1" noChangeArrowheads="1"/>
          </p:cNvPicPr>
          <p:nvPr/>
        </p:nvPicPr>
        <p:blipFill>
          <a:blip r:embed="rId2"/>
          <a:srcRect/>
          <a:stretch>
            <a:fillRect/>
          </a:stretch>
        </p:blipFill>
        <p:spPr bwMode="auto">
          <a:xfrm>
            <a:off x="1905000" y="990600"/>
            <a:ext cx="513873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A92E1D6F-EAEE-4973-9DF7-819F6E5A5B36}" type="slidenum">
              <a:rPr lang="en-US" altLang="en-US"/>
              <a:pPr/>
              <a:t>4</a:t>
            </a:fld>
            <a:endParaRPr lang="en-US" altLang="en-US"/>
          </a:p>
        </p:txBody>
      </p:sp>
      <p:sp>
        <p:nvSpPr>
          <p:cNvPr id="5123" name="Rectangle 2"/>
          <p:cNvSpPr>
            <a:spLocks noGrp="1" noChangeArrowheads="1"/>
          </p:cNvSpPr>
          <p:nvPr>
            <p:ph type="title"/>
          </p:nvPr>
        </p:nvSpPr>
        <p:spPr/>
        <p:txBody>
          <a:bodyPr/>
          <a:lstStyle/>
          <a:p>
            <a:pPr eaLnBrk="1" hangingPunct="1"/>
            <a:r>
              <a:rPr lang="en-US" altLang="en-US" smtClean="0">
                <a:latin typeface="Arial" charset="0"/>
              </a:rPr>
              <a:t>Experiments on the open pipe</a:t>
            </a:r>
          </a:p>
        </p:txBody>
      </p:sp>
      <p:sp>
        <p:nvSpPr>
          <p:cNvPr id="5124" name="Rectangle 3"/>
          <p:cNvSpPr>
            <a:spLocks noGrp="1" noChangeArrowheads="1"/>
          </p:cNvSpPr>
          <p:nvPr>
            <p:ph type="body" sz="half" idx="1"/>
          </p:nvPr>
        </p:nvSpPr>
        <p:spPr>
          <a:xfrm>
            <a:off x="685800" y="1981200"/>
            <a:ext cx="7620000" cy="4114800"/>
          </a:xfrm>
        </p:spPr>
        <p:txBody>
          <a:bodyPr/>
          <a:lstStyle/>
          <a:p>
            <a:pPr eaLnBrk="1" hangingPunct="1">
              <a:lnSpc>
                <a:spcPct val="90000"/>
              </a:lnSpc>
            </a:pPr>
            <a:r>
              <a:rPr lang="en-US" altLang="en-US" sz="2800" smtClean="0">
                <a:latin typeface="Arial" charset="0"/>
              </a:rPr>
              <a:t>Blocking the end</a:t>
            </a:r>
          </a:p>
          <a:p>
            <a:pPr eaLnBrk="1" hangingPunct="1">
              <a:lnSpc>
                <a:spcPct val="90000"/>
              </a:lnSpc>
            </a:pPr>
            <a:r>
              <a:rPr lang="en-US" altLang="en-US" sz="2800" smtClean="0">
                <a:latin typeface="Arial" charset="0"/>
              </a:rPr>
              <a:t>Half blocking the end</a:t>
            </a:r>
          </a:p>
          <a:p>
            <a:pPr eaLnBrk="1" hangingPunct="1">
              <a:lnSpc>
                <a:spcPct val="90000"/>
              </a:lnSpc>
            </a:pPr>
            <a:r>
              <a:rPr lang="en-US" altLang="en-US" sz="2800" smtClean="0">
                <a:latin typeface="Arial" charset="0"/>
              </a:rPr>
              <a:t>How are high notes made easier to play?</a:t>
            </a:r>
          </a:p>
          <a:p>
            <a:pPr eaLnBrk="1" hangingPunct="1">
              <a:lnSpc>
                <a:spcPct val="90000"/>
              </a:lnSpc>
            </a:pPr>
            <a:r>
              <a:rPr lang="en-US" altLang="en-US" sz="2800" smtClean="0">
                <a:latin typeface="Arial" charset="0"/>
              </a:rPr>
              <a:t>Harmonics of Flute</a:t>
            </a:r>
          </a:p>
          <a:p>
            <a:pPr eaLnBrk="1" hangingPunct="1">
              <a:lnSpc>
                <a:spcPct val="90000"/>
              </a:lnSpc>
              <a:buFontTx/>
              <a:buNone/>
            </a:pPr>
            <a:r>
              <a:rPr lang="en-US" altLang="en-US" sz="2800" smtClean="0">
                <a:latin typeface="Arial" charset="0"/>
              </a:rPr>
              <a:t>    Frequency </a:t>
            </a:r>
            <a:r>
              <a:rPr lang="en-US" altLang="en-US" sz="2800" i="1" smtClean="0"/>
              <a:t>f</a:t>
            </a:r>
            <a:r>
              <a:rPr lang="en-US" altLang="en-US" sz="2800" smtClean="0"/>
              <a:t> </a:t>
            </a:r>
            <a:r>
              <a:rPr lang="en-US" altLang="en-US" sz="2800" smtClean="0">
                <a:latin typeface="Arial" charset="0"/>
              </a:rPr>
              <a:t>is speed of sound </a:t>
            </a:r>
            <a:r>
              <a:rPr lang="en-US" altLang="en-US" sz="2800" i="1" smtClean="0"/>
              <a:t>c</a:t>
            </a:r>
            <a:r>
              <a:rPr lang="en-US" altLang="en-US" sz="2800" i="1" smtClean="0">
                <a:latin typeface="Arial" charset="0"/>
              </a:rPr>
              <a:t> </a:t>
            </a:r>
            <a:r>
              <a:rPr lang="en-US" altLang="en-US" sz="2800" smtClean="0">
                <a:latin typeface="Arial" charset="0"/>
              </a:rPr>
              <a:t>divided by wavelength </a:t>
            </a:r>
            <a:r>
              <a:rPr lang="el-GR" altLang="en-US" sz="2800" i="1" smtClean="0">
                <a:cs typeface="Arial" charset="0"/>
              </a:rPr>
              <a:t>λ</a:t>
            </a:r>
          </a:p>
          <a:p>
            <a:pPr eaLnBrk="1" hangingPunct="1">
              <a:lnSpc>
                <a:spcPct val="90000"/>
              </a:lnSpc>
            </a:pPr>
            <a:r>
              <a:rPr lang="en-US" altLang="en-US" sz="2800" smtClean="0">
                <a:latin typeface="Arial" charset="0"/>
              </a:rPr>
              <a:t>Fingering and pitch change. Effectively shortening the pipe.</a:t>
            </a:r>
          </a:p>
          <a:p>
            <a:pPr eaLnBrk="1" hangingPunct="1">
              <a:lnSpc>
                <a:spcPct val="90000"/>
              </a:lnSpc>
            </a:pPr>
            <a:r>
              <a:rPr lang="en-US" altLang="en-US" sz="2800" smtClean="0">
                <a:latin typeface="Arial" charset="0"/>
              </a:rPr>
              <a:t>Comparing the flute and the recorder lengths</a:t>
            </a:r>
          </a:p>
        </p:txBody>
      </p:sp>
      <p:graphicFrame>
        <p:nvGraphicFramePr>
          <p:cNvPr id="5125" name="Object 2"/>
          <p:cNvGraphicFramePr>
            <a:graphicFrameLocks noChangeAspect="1"/>
          </p:cNvGraphicFramePr>
          <p:nvPr>
            <p:ph sz="half" idx="2"/>
          </p:nvPr>
        </p:nvGraphicFramePr>
        <p:xfrm>
          <a:off x="4783138" y="3417888"/>
          <a:ext cx="1633537" cy="544512"/>
        </p:xfrm>
        <a:graphic>
          <a:graphicData uri="http://schemas.openxmlformats.org/presentationml/2006/ole">
            <p:oleObj spid="_x0000_s5125" name="Equation" r:id="rId4" imgW="609336" imgH="203112" progId="Equation.DSMT4">
              <p:embed/>
            </p:oleObj>
          </a:graphicData>
        </a:graphic>
      </p:graphicFrame>
      <p:sp>
        <p:nvSpPr>
          <p:cNvPr id="5126" name="Rectangle 7"/>
          <p:cNvSpPr>
            <a:spLocks noChangeArrowheads="1"/>
          </p:cNvSpPr>
          <p:nvPr/>
        </p:nvSpPr>
        <p:spPr bwMode="auto">
          <a:xfrm>
            <a:off x="4724400" y="3429000"/>
            <a:ext cx="1752600" cy="457200"/>
          </a:xfrm>
          <a:prstGeom prst="rect">
            <a:avLst/>
          </a:prstGeom>
          <a:noFill/>
          <a:ln w="9525">
            <a:solidFill>
              <a:srgbClr val="FF0000"/>
            </a:solidFill>
            <a:miter lim="800000"/>
            <a:headEnd/>
            <a:tailEnd/>
          </a:ln>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682B797D-320D-4B4D-9ABA-BEEB6C76D682}" type="slidenum">
              <a:rPr lang="en-US" altLang="en-US"/>
              <a:pPr/>
              <a:t>40</a:t>
            </a:fld>
            <a:endParaRPr lang="en-US" altLang="en-US"/>
          </a:p>
        </p:txBody>
      </p:sp>
      <p:sp>
        <p:nvSpPr>
          <p:cNvPr id="40963" name="Rectangle 2"/>
          <p:cNvSpPr>
            <a:spLocks noGrp="1" noChangeArrowheads="1"/>
          </p:cNvSpPr>
          <p:nvPr>
            <p:ph type="title"/>
          </p:nvPr>
        </p:nvSpPr>
        <p:spPr/>
        <p:txBody>
          <a:bodyPr/>
          <a:lstStyle/>
          <a:p>
            <a:pPr eaLnBrk="1" hangingPunct="1"/>
            <a:endParaRPr lang="en-US" altLang="en-US" smtClean="0"/>
          </a:p>
        </p:txBody>
      </p:sp>
      <p:sp>
        <p:nvSpPr>
          <p:cNvPr id="40964" name="Rectangle 3"/>
          <p:cNvSpPr>
            <a:spLocks noGrp="1" noChangeArrowheads="1"/>
          </p:cNvSpPr>
          <p:nvPr>
            <p:ph type="body" idx="1"/>
          </p:nvPr>
        </p:nvSpPr>
        <p:spPr/>
        <p:txBody>
          <a:bodyPr/>
          <a:lstStyle/>
          <a:p>
            <a:pPr eaLnBrk="1" hangingPunct="1"/>
            <a:endParaRPr lang="en-US" altLang="en-US" smtClean="0"/>
          </a:p>
        </p:txBody>
      </p:sp>
      <p:pic>
        <p:nvPicPr>
          <p:cNvPr id="40965" name="Picture 4"/>
          <p:cNvPicPr>
            <a:picLocks noChangeAspect="1" noChangeArrowheads="1"/>
          </p:cNvPicPr>
          <p:nvPr/>
        </p:nvPicPr>
        <p:blipFill>
          <a:blip r:embed="rId2"/>
          <a:srcRect/>
          <a:stretch>
            <a:fillRect/>
          </a:stretch>
        </p:blipFill>
        <p:spPr bwMode="auto">
          <a:xfrm>
            <a:off x="1676400" y="1219200"/>
            <a:ext cx="5638800" cy="437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2"/>
          <a:srcRect/>
          <a:stretch>
            <a:fillRect/>
          </a:stretch>
        </p:blipFill>
        <p:spPr bwMode="auto">
          <a:xfrm>
            <a:off x="533400" y="977900"/>
            <a:ext cx="5080000" cy="4965700"/>
          </a:xfrm>
          <a:prstGeom prst="rect">
            <a:avLst/>
          </a:prstGeom>
          <a:noFill/>
          <a:ln w="9525">
            <a:noFill/>
            <a:miter lim="800000"/>
            <a:headEnd/>
            <a:tailEnd/>
          </a:ln>
        </p:spPr>
      </p:pic>
      <p:sp>
        <p:nvSpPr>
          <p:cNvPr id="41987" name="Title 1"/>
          <p:cNvSpPr>
            <a:spLocks noGrp="1"/>
          </p:cNvSpPr>
          <p:nvPr>
            <p:ph type="title"/>
          </p:nvPr>
        </p:nvSpPr>
        <p:spPr>
          <a:xfrm>
            <a:off x="4114800" y="533400"/>
            <a:ext cx="3505200" cy="1143000"/>
          </a:xfrm>
        </p:spPr>
        <p:txBody>
          <a:bodyPr/>
          <a:lstStyle/>
          <a:p>
            <a:r>
              <a:rPr lang="en-US" altLang="en-US" smtClean="0"/>
              <a:t>Harmonica</a:t>
            </a:r>
          </a:p>
        </p:txBody>
      </p:sp>
      <p:sp>
        <p:nvSpPr>
          <p:cNvPr id="41988" name="Content Placeholder 2"/>
          <p:cNvSpPr>
            <a:spLocks noGrp="1"/>
          </p:cNvSpPr>
          <p:nvPr>
            <p:ph idx="1"/>
          </p:nvPr>
        </p:nvSpPr>
        <p:spPr>
          <a:xfrm>
            <a:off x="5410200" y="1981200"/>
            <a:ext cx="3048000" cy="4114800"/>
          </a:xfrm>
        </p:spPr>
        <p:txBody>
          <a:bodyPr/>
          <a:lstStyle/>
          <a:p>
            <a:r>
              <a:rPr lang="en-US" altLang="en-US" smtClean="0"/>
              <a:t>Length of reeds set pitch</a:t>
            </a:r>
          </a:p>
          <a:p>
            <a:r>
              <a:rPr lang="en-US" altLang="en-US" smtClean="0"/>
              <a:t>Two sets of reeds, one for blow, other for draw</a:t>
            </a:r>
          </a:p>
        </p:txBody>
      </p:sp>
      <p:sp>
        <p:nvSpPr>
          <p:cNvPr id="41989" name="Slide Number Placeholder 3"/>
          <p:cNvSpPr>
            <a:spLocks noGrp="1"/>
          </p:cNvSpPr>
          <p:nvPr>
            <p:ph type="sldNum" sz="quarter" idx="12"/>
          </p:nvPr>
        </p:nvSpPr>
        <p:spPr>
          <a:noFill/>
        </p:spPr>
        <p:txBody>
          <a:bodyPr/>
          <a:lstStyle/>
          <a:p>
            <a:fld id="{785EAD41-B125-4EAD-8CDA-DF7FD4F1FE0E}" type="slidenum">
              <a:rPr lang="en-US" altLang="en-US"/>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08955A2F-9555-4019-AA44-65A8065D34EB}" type="slidenum">
              <a:rPr lang="en-US" altLang="en-US"/>
              <a:pPr/>
              <a:t>42</a:t>
            </a:fld>
            <a:endParaRPr lang="en-US" altLang="en-US"/>
          </a:p>
        </p:txBody>
      </p:sp>
      <p:sp>
        <p:nvSpPr>
          <p:cNvPr id="43011" name="Rectangle 2"/>
          <p:cNvSpPr>
            <a:spLocks noGrp="1" noChangeArrowheads="1"/>
          </p:cNvSpPr>
          <p:nvPr>
            <p:ph type="title"/>
          </p:nvPr>
        </p:nvSpPr>
        <p:spPr/>
        <p:txBody>
          <a:bodyPr/>
          <a:lstStyle/>
          <a:p>
            <a:pPr eaLnBrk="1" hangingPunct="1"/>
            <a:r>
              <a:rPr lang="en-US" altLang="en-US" smtClean="0"/>
              <a:t>Sardinian triple clarinet -- Launeddas</a:t>
            </a:r>
          </a:p>
        </p:txBody>
      </p:sp>
      <p:sp>
        <p:nvSpPr>
          <p:cNvPr id="43012" name="Rectangle 3"/>
          <p:cNvSpPr>
            <a:spLocks noGrp="1" noChangeArrowheads="1"/>
          </p:cNvSpPr>
          <p:nvPr>
            <p:ph type="body" idx="1"/>
          </p:nvPr>
        </p:nvSpPr>
        <p:spPr>
          <a:xfrm>
            <a:off x="5486400" y="1981200"/>
            <a:ext cx="2971800" cy="4114800"/>
          </a:xfrm>
        </p:spPr>
        <p:txBody>
          <a:bodyPr/>
          <a:lstStyle/>
          <a:p>
            <a:pPr eaLnBrk="1" hangingPunct="1"/>
            <a:endParaRPr lang="en-US" altLang="en-US" smtClean="0"/>
          </a:p>
        </p:txBody>
      </p:sp>
      <p:pic>
        <p:nvPicPr>
          <p:cNvPr id="43013" name="Picture 4" descr="gp01"/>
          <p:cNvPicPr>
            <a:picLocks noChangeAspect="1" noChangeArrowheads="1"/>
          </p:cNvPicPr>
          <p:nvPr/>
        </p:nvPicPr>
        <p:blipFill>
          <a:blip r:embed="rId3"/>
          <a:srcRect/>
          <a:stretch>
            <a:fillRect/>
          </a:stretch>
        </p:blipFill>
        <p:spPr bwMode="auto">
          <a:xfrm>
            <a:off x="914400" y="2209800"/>
            <a:ext cx="4316413" cy="3425825"/>
          </a:xfrm>
          <a:prstGeom prst="rect">
            <a:avLst/>
          </a:prstGeom>
          <a:noFill/>
          <a:ln w="9525">
            <a:noFill/>
            <a:miter lim="800000"/>
            <a:headEnd/>
            <a:tailEnd/>
          </a:ln>
        </p:spPr>
      </p:pic>
      <p:pic>
        <p:nvPicPr>
          <p:cNvPr id="63494" name="launeddas.mp3">
            <a:hlinkClick r:id="" action="ppaction://media"/>
          </p:cNvPr>
          <p:cNvPicPr>
            <a:picLocks noRot="1" noChangeAspect="1" noChangeArrowheads="1"/>
          </p:cNvPicPr>
          <p:nvPr>
            <a:audioFile r:link="rId1"/>
          </p:nvPr>
        </p:nvPicPr>
        <p:blipFill>
          <a:blip r:embed="rId4"/>
          <a:srcRect/>
          <a:stretch>
            <a:fillRect/>
          </a:stretch>
        </p:blipFill>
        <p:spPr bwMode="auto">
          <a:xfrm>
            <a:off x="6248400" y="3886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4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8675" fill="hold"/>
                                        <p:tgtEl>
                                          <p:spTgt spid="63494"/>
                                        </p:tgtEl>
                                      </p:cBhvr>
                                    </p:cmd>
                                  </p:childTnLst>
                                </p:cTn>
                              </p:par>
                            </p:childTnLst>
                          </p:cTn>
                        </p:par>
                      </p:childTnLst>
                    </p:cTn>
                  </p:par>
                </p:childTnLst>
              </p:cTn>
              <p:nextCondLst>
                <p:cond evt="onClick" delay="0">
                  <p:tgtEl>
                    <p:spTgt spid="6349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349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E3CFE4A2-4D3D-4BB4-B907-ADA954A919EE}" type="slidenum">
              <a:rPr lang="en-US" altLang="en-US"/>
              <a:pPr/>
              <a:t>43</a:t>
            </a:fld>
            <a:endParaRPr lang="en-US" altLang="en-US"/>
          </a:p>
        </p:txBody>
      </p:sp>
      <p:sp>
        <p:nvSpPr>
          <p:cNvPr id="44035" name="Rectangle 2"/>
          <p:cNvSpPr>
            <a:spLocks noGrp="1" noChangeArrowheads="1"/>
          </p:cNvSpPr>
          <p:nvPr>
            <p:ph type="title"/>
          </p:nvPr>
        </p:nvSpPr>
        <p:spPr/>
        <p:txBody>
          <a:bodyPr/>
          <a:lstStyle/>
          <a:p>
            <a:pPr eaLnBrk="1" hangingPunct="1"/>
            <a:r>
              <a:rPr lang="en-US" altLang="en-US" smtClean="0"/>
              <a:t>Spectrum of oboe vs flute</a:t>
            </a:r>
          </a:p>
        </p:txBody>
      </p:sp>
      <p:sp>
        <p:nvSpPr>
          <p:cNvPr id="44036" name="Rectangle 3"/>
          <p:cNvSpPr>
            <a:spLocks noGrp="1" noChangeArrowheads="1"/>
          </p:cNvSpPr>
          <p:nvPr>
            <p:ph type="body" idx="1"/>
          </p:nvPr>
        </p:nvSpPr>
        <p:spPr/>
        <p:txBody>
          <a:bodyPr/>
          <a:lstStyle/>
          <a:p>
            <a:pPr eaLnBrk="1" hangingPunct="1"/>
            <a:r>
              <a:rPr lang="en-US" altLang="en-US" smtClean="0"/>
              <a:t>red is flute, green is oboe</a:t>
            </a:r>
          </a:p>
        </p:txBody>
      </p:sp>
      <p:pic>
        <p:nvPicPr>
          <p:cNvPr id="44037" name="Picture 4" descr="flute_oboe"/>
          <p:cNvPicPr>
            <a:picLocks noChangeAspect="1" noChangeArrowheads="1"/>
          </p:cNvPicPr>
          <p:nvPr/>
        </p:nvPicPr>
        <p:blipFill>
          <a:blip r:embed="rId3"/>
          <a:srcRect/>
          <a:stretch>
            <a:fillRect/>
          </a:stretch>
        </p:blipFill>
        <p:spPr bwMode="auto">
          <a:xfrm>
            <a:off x="457200" y="2693988"/>
            <a:ext cx="6934200" cy="3192462"/>
          </a:xfrm>
          <a:prstGeom prst="rect">
            <a:avLst/>
          </a:prstGeom>
          <a:noFill/>
          <a:ln w="9525">
            <a:noFill/>
            <a:miter lim="800000"/>
            <a:headEnd/>
            <a:tailEnd/>
          </a:ln>
        </p:spPr>
      </p:pic>
      <p:pic>
        <p:nvPicPr>
          <p:cNvPr id="61446" name="Britten_Pan.mp3">
            <a:hlinkClick r:id="" action="ppaction://media"/>
          </p:cNvPr>
          <p:cNvPicPr>
            <a:picLocks noRot="1" noChangeAspect="1" noChangeArrowheads="1"/>
          </p:cNvPicPr>
          <p:nvPr>
            <a:audioFile r:link="rId1"/>
          </p:nvPr>
        </p:nvPicPr>
        <p:blipFill>
          <a:blip r:embed="rId4"/>
          <a:srcRect/>
          <a:stretch>
            <a:fillRect/>
          </a:stretch>
        </p:blipFill>
        <p:spPr bwMode="auto">
          <a:xfrm>
            <a:off x="6172200" y="2133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4" fill="hold"/>
                                        <p:tgtEl>
                                          <p:spTgt spid="61446"/>
                                        </p:tgtEl>
                                      </p:cBhvr>
                                    </p:cmd>
                                  </p:childTnLst>
                                </p:cTn>
                              </p:par>
                            </p:childTnLst>
                          </p:cTn>
                        </p:par>
                      </p:childTnLst>
                    </p:cTn>
                  </p:par>
                </p:childTnLst>
              </p:cTn>
              <p:nextCondLst>
                <p:cond evt="onClick" delay="0">
                  <p:tgtEl>
                    <p:spTgt spid="6144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4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Excitation for reed instruments </a:t>
            </a:r>
          </a:p>
        </p:txBody>
      </p:sp>
      <p:sp>
        <p:nvSpPr>
          <p:cNvPr id="45059" name="Content Placeholder 2"/>
          <p:cNvSpPr>
            <a:spLocks noGrp="1"/>
          </p:cNvSpPr>
          <p:nvPr>
            <p:ph idx="1"/>
          </p:nvPr>
        </p:nvSpPr>
        <p:spPr>
          <a:xfrm>
            <a:off x="762000" y="1828800"/>
            <a:ext cx="7772400" cy="4114800"/>
          </a:xfrm>
        </p:spPr>
        <p:txBody>
          <a:bodyPr/>
          <a:lstStyle/>
          <a:p>
            <a:pPr eaLnBrk="1" hangingPunct="1"/>
            <a:r>
              <a:rPr lang="en-US" altLang="en-US" smtClean="0"/>
              <a:t>For excitation of tube of air</a:t>
            </a:r>
          </a:p>
          <a:p>
            <a:pPr eaLnBrk="1" hangingPunct="1"/>
            <a:r>
              <a:rPr lang="en-US" altLang="en-US" smtClean="0"/>
              <a:t>trap door analogy for clarinet reed</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converting DC pressure into AC flow</a:t>
            </a:r>
          </a:p>
        </p:txBody>
      </p:sp>
      <p:sp>
        <p:nvSpPr>
          <p:cNvPr id="45060" name="Slide Number Placeholder 3"/>
          <p:cNvSpPr>
            <a:spLocks noGrp="1"/>
          </p:cNvSpPr>
          <p:nvPr>
            <p:ph type="sldNum" sz="quarter" idx="12"/>
          </p:nvPr>
        </p:nvSpPr>
        <p:spPr>
          <a:noFill/>
        </p:spPr>
        <p:txBody>
          <a:bodyPr/>
          <a:lstStyle/>
          <a:p>
            <a:fld id="{98EC9E21-7FFB-4DDE-BF8E-EE88CD11AFB9}" type="slidenum">
              <a:rPr lang="en-US" altLang="en-US"/>
              <a:pPr/>
              <a:t>44</a:t>
            </a:fld>
            <a:endParaRPr lang="en-US" altLang="en-US"/>
          </a:p>
        </p:txBody>
      </p:sp>
      <p:pic>
        <p:nvPicPr>
          <p:cNvPr id="45061" name="Picture 4"/>
          <p:cNvPicPr>
            <a:picLocks noChangeAspect="1"/>
          </p:cNvPicPr>
          <p:nvPr/>
        </p:nvPicPr>
        <p:blipFill>
          <a:blip r:embed="rId2"/>
          <a:srcRect/>
          <a:stretch>
            <a:fillRect/>
          </a:stretch>
        </p:blipFill>
        <p:spPr bwMode="auto">
          <a:xfrm>
            <a:off x="1676400" y="3429000"/>
            <a:ext cx="5702300" cy="1790700"/>
          </a:xfrm>
          <a:prstGeom prst="rect">
            <a:avLst/>
          </a:prstGeom>
          <a:noFill/>
          <a:ln w="9525">
            <a:noFill/>
            <a:miter lim="800000"/>
            <a:headEnd/>
            <a:tailEnd/>
          </a:ln>
        </p:spPr>
      </p:pic>
      <p:sp>
        <p:nvSpPr>
          <p:cNvPr id="45062" name="TextBox 5"/>
          <p:cNvSpPr txBox="1">
            <a:spLocks noChangeArrowheads="1"/>
          </p:cNvSpPr>
          <p:nvPr/>
        </p:nvSpPr>
        <p:spPr bwMode="auto">
          <a:xfrm>
            <a:off x="1524000" y="5410200"/>
            <a:ext cx="6477000" cy="338138"/>
          </a:xfrm>
          <a:prstGeom prst="rect">
            <a:avLst/>
          </a:prstGeom>
          <a:noFill/>
          <a:ln w="9525">
            <a:noFill/>
            <a:miter lim="800000"/>
            <a:headEnd/>
            <a:tailEnd/>
          </a:ln>
        </p:spPr>
        <p:txBody>
          <a:bodyPr>
            <a:spAutoFit/>
          </a:bodyPr>
          <a:lstStyle/>
          <a:p>
            <a:r>
              <a:rPr lang="en-US" altLang="en-US" sz="1600"/>
              <a:t>image from http://www.phys.unsw.edu.au/jw/clarinetacoustics.html#reed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3600" smtClean="0"/>
              <a:t>Timbre depends on how hard you blow</a:t>
            </a:r>
          </a:p>
        </p:txBody>
      </p:sp>
      <p:sp>
        <p:nvSpPr>
          <p:cNvPr id="46083" name="Content Placeholder 2"/>
          <p:cNvSpPr>
            <a:spLocks noGrp="1"/>
          </p:cNvSpPr>
          <p:nvPr>
            <p:ph idx="1"/>
          </p:nvPr>
        </p:nvSpPr>
        <p:spPr>
          <a:xfrm>
            <a:off x="685800" y="4953000"/>
            <a:ext cx="7772400" cy="1143000"/>
          </a:xfrm>
        </p:spPr>
        <p:txBody>
          <a:bodyPr/>
          <a:lstStyle/>
          <a:p>
            <a:pPr eaLnBrk="1" hangingPunct="1"/>
            <a:r>
              <a:rPr lang="en-US" altLang="en-US" sz="2800" smtClean="0"/>
              <a:t>Blow pressure affects the shape of the airflow curve and so the timbre.  Blowing harder increases the strength of higher harmonics.  </a:t>
            </a:r>
          </a:p>
        </p:txBody>
      </p:sp>
      <p:sp>
        <p:nvSpPr>
          <p:cNvPr id="46084" name="Slide Number Placeholder 3"/>
          <p:cNvSpPr>
            <a:spLocks noGrp="1"/>
          </p:cNvSpPr>
          <p:nvPr>
            <p:ph type="sldNum" sz="quarter" idx="12"/>
          </p:nvPr>
        </p:nvSpPr>
        <p:spPr>
          <a:noFill/>
        </p:spPr>
        <p:txBody>
          <a:bodyPr/>
          <a:lstStyle/>
          <a:p>
            <a:fld id="{B8BCDF06-D373-4206-B2B5-E02DB866C488}" type="slidenum">
              <a:rPr lang="en-US" altLang="en-US"/>
              <a:pPr/>
              <a:t>45</a:t>
            </a:fld>
            <a:endParaRPr lang="en-US" altLang="en-US"/>
          </a:p>
        </p:txBody>
      </p:sp>
      <p:pic>
        <p:nvPicPr>
          <p:cNvPr id="46085" name="Picture 4"/>
          <p:cNvPicPr>
            <a:picLocks noChangeAspect="1"/>
          </p:cNvPicPr>
          <p:nvPr/>
        </p:nvPicPr>
        <p:blipFill>
          <a:blip r:embed="rId2"/>
          <a:srcRect/>
          <a:stretch>
            <a:fillRect/>
          </a:stretch>
        </p:blipFill>
        <p:spPr bwMode="auto">
          <a:xfrm>
            <a:off x="533400" y="1676400"/>
            <a:ext cx="8140700" cy="2705100"/>
          </a:xfrm>
          <a:prstGeom prst="rect">
            <a:avLst/>
          </a:prstGeom>
          <a:noFill/>
          <a:ln w="9525">
            <a:noFill/>
            <a:miter lim="800000"/>
            <a:headEnd/>
            <a:tailEnd/>
          </a:ln>
        </p:spPr>
      </p:pic>
      <p:sp>
        <p:nvSpPr>
          <p:cNvPr id="46086" name="TextBox 5"/>
          <p:cNvSpPr txBox="1">
            <a:spLocks noChangeArrowheads="1"/>
          </p:cNvSpPr>
          <p:nvPr/>
        </p:nvSpPr>
        <p:spPr bwMode="auto">
          <a:xfrm>
            <a:off x="1371600" y="4495800"/>
            <a:ext cx="6477000" cy="338138"/>
          </a:xfrm>
          <a:prstGeom prst="rect">
            <a:avLst/>
          </a:prstGeom>
          <a:noFill/>
          <a:ln w="9525">
            <a:noFill/>
            <a:miter lim="800000"/>
            <a:headEnd/>
            <a:tailEnd/>
          </a:ln>
        </p:spPr>
        <p:txBody>
          <a:bodyPr>
            <a:spAutoFit/>
          </a:bodyPr>
          <a:lstStyle/>
          <a:p>
            <a:r>
              <a:rPr lang="en-US" altLang="en-US" sz="1600"/>
              <a:t>image from http://www.phys.unsw.edu.au/jw/clarinetacoustics.html#reed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Excitation of digi</a:t>
            </a:r>
          </a:p>
        </p:txBody>
      </p:sp>
      <p:pic>
        <p:nvPicPr>
          <p:cNvPr id="68611" name="digiclip.mov" descr="/Users/aquillen/Documents/PHY103/movies/digiclip.mov">
            <a:hlinkClick r:id="" action="ppaction://media"/>
          </p:cNvPr>
          <p:cNvPicPr>
            <a:picLocks noChangeAspect="1" noChangeArrowheads="1"/>
          </p:cNvPicPr>
          <p:nvPr>
            <p:ph idx="1"/>
            <a:quickTimeFile r:link="rId1"/>
          </p:nvPr>
        </p:nvPicPr>
        <p:blipFill>
          <a:blip r:embed="rId3"/>
          <a:srcRect/>
          <a:stretch>
            <a:fillRect/>
          </a:stretch>
        </p:blipFill>
        <p:spPr>
          <a:xfrm>
            <a:off x="2362200" y="3124200"/>
            <a:ext cx="4267200" cy="1219200"/>
          </a:xfrm>
        </p:spPr>
      </p:pic>
      <p:sp>
        <p:nvSpPr>
          <p:cNvPr id="47108" name="Slide Number Placeholder 3"/>
          <p:cNvSpPr>
            <a:spLocks noGrp="1"/>
          </p:cNvSpPr>
          <p:nvPr>
            <p:ph type="sldNum" sz="quarter" idx="12"/>
          </p:nvPr>
        </p:nvSpPr>
        <p:spPr>
          <a:noFill/>
        </p:spPr>
        <p:txBody>
          <a:bodyPr/>
          <a:lstStyle/>
          <a:p>
            <a:fld id="{C44D7518-5982-47CF-8900-B74B71009F33}" type="slidenum">
              <a:rPr lang="en-US" altLang="en-US"/>
              <a:pPr/>
              <a:t>46</a:t>
            </a:fld>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6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8611"/>
                                        </p:tgtEl>
                                      </p:cBhvr>
                                    </p:cmd>
                                  </p:childTnLst>
                                </p:cTn>
                              </p:par>
                            </p:childTnLst>
                          </p:cTn>
                        </p:par>
                      </p:childTnLst>
                    </p:cTn>
                  </p:par>
                </p:childTnLst>
              </p:cTn>
              <p:nextCondLst>
                <p:cond evt="onClick" delay="0">
                  <p:tgtEl>
                    <p:spTgt spid="6861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8611"/>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609600"/>
            <a:ext cx="5715000" cy="1143000"/>
          </a:xfrm>
        </p:spPr>
        <p:txBody>
          <a:bodyPr/>
          <a:lstStyle/>
          <a:p>
            <a:r>
              <a:rPr lang="en-US" altLang="en-US" smtClean="0"/>
              <a:t>Other noises</a:t>
            </a:r>
          </a:p>
        </p:txBody>
      </p:sp>
      <p:pic>
        <p:nvPicPr>
          <p:cNvPr id="69635" name="c82clip.mov" descr="/Users/aquillen/Documents/PHY103/movies/c82clip.mov">
            <a:hlinkClick r:id="" action="ppaction://media"/>
          </p:cNvPr>
          <p:cNvPicPr>
            <a:picLocks noChangeAspect="1" noChangeArrowheads="1"/>
          </p:cNvPicPr>
          <p:nvPr>
            <p:ph idx="1"/>
            <a:quickTimeFile r:link="rId1"/>
          </p:nvPr>
        </p:nvPicPr>
        <p:blipFill>
          <a:blip r:embed="rId6"/>
          <a:srcRect/>
          <a:stretch>
            <a:fillRect/>
          </a:stretch>
        </p:blipFill>
        <p:spPr>
          <a:xfrm>
            <a:off x="1371600" y="1981200"/>
            <a:ext cx="4267200" cy="1219200"/>
          </a:xfrm>
        </p:spPr>
      </p:pic>
      <p:sp>
        <p:nvSpPr>
          <p:cNvPr id="48132" name="Slide Number Placeholder 3"/>
          <p:cNvSpPr>
            <a:spLocks noGrp="1"/>
          </p:cNvSpPr>
          <p:nvPr>
            <p:ph type="sldNum" sz="quarter" idx="12"/>
          </p:nvPr>
        </p:nvSpPr>
        <p:spPr>
          <a:noFill/>
        </p:spPr>
        <p:txBody>
          <a:bodyPr/>
          <a:lstStyle/>
          <a:p>
            <a:fld id="{7784A2E2-AB3F-4EDA-A566-55F407BB602E}" type="slidenum">
              <a:rPr lang="en-US" altLang="en-US"/>
              <a:pPr/>
              <a:t>47</a:t>
            </a:fld>
            <a:endParaRPr lang="en-US" altLang="en-US"/>
          </a:p>
        </p:txBody>
      </p:sp>
      <p:pic>
        <p:nvPicPr>
          <p:cNvPr id="69637" name="c82clip2.mov" descr="/Users/aquillen/Documents/PHY103/movies/c82clip2.mov">
            <a:hlinkClick r:id="" action="ppaction://media"/>
          </p:cNvPr>
          <p:cNvPicPr>
            <a:picLocks noRot="1" noChangeAspect="1" noChangeArrowheads="1"/>
          </p:cNvPicPr>
          <p:nvPr>
            <a:quickTimeFile r:link="rId2"/>
          </p:nvPr>
        </p:nvPicPr>
        <p:blipFill>
          <a:blip r:embed="rId7"/>
          <a:srcRect/>
          <a:stretch>
            <a:fillRect/>
          </a:stretch>
        </p:blipFill>
        <p:spPr bwMode="auto">
          <a:xfrm>
            <a:off x="1219200" y="3886200"/>
            <a:ext cx="4267200" cy="1219200"/>
          </a:xfrm>
          <a:prstGeom prst="rect">
            <a:avLst/>
          </a:prstGeom>
          <a:noFill/>
          <a:ln w="9525">
            <a:noFill/>
            <a:miter lim="800000"/>
            <a:headEnd/>
            <a:tailEnd/>
          </a:ln>
        </p:spPr>
      </p:pic>
      <p:pic>
        <p:nvPicPr>
          <p:cNvPr id="7" name="digifu4_mouth.wav">
            <a:hlinkClick r:id="" action="ppaction://media"/>
          </p:cNvPr>
          <p:cNvPicPr>
            <a:picLocks noRot="1" noChangeAspect="1"/>
          </p:cNvPicPr>
          <p:nvPr>
            <a:audioFile r:link="rId3"/>
          </p:nvPr>
        </p:nvPicPr>
        <p:blipFill>
          <a:blip r:embed="rId8"/>
          <a:srcRect/>
          <a:stretch>
            <a:fillRect/>
          </a:stretch>
        </p:blipFill>
        <p:spPr bwMode="auto">
          <a:xfrm>
            <a:off x="7924800" y="2286000"/>
            <a:ext cx="282575" cy="282575"/>
          </a:xfrm>
          <a:prstGeom prst="rect">
            <a:avLst/>
          </a:prstGeom>
          <a:noFill/>
          <a:ln w="9525">
            <a:noFill/>
            <a:miter lim="800000"/>
            <a:headEnd/>
            <a:tailEnd/>
          </a:ln>
        </p:spPr>
      </p:pic>
      <p:pic>
        <p:nvPicPr>
          <p:cNvPr id="8" name="digifu4_room.wav">
            <a:hlinkClick r:id="" action="ppaction://media"/>
          </p:cNvPr>
          <p:cNvPicPr>
            <a:picLocks noRot="1" noChangeAspect="1"/>
          </p:cNvPicPr>
          <p:nvPr>
            <a:audioFile r:link="rId4"/>
          </p:nvPr>
        </p:nvPicPr>
        <p:blipFill>
          <a:blip r:embed="rId8"/>
          <a:srcRect/>
          <a:stretch>
            <a:fillRect/>
          </a:stretch>
        </p:blipFill>
        <p:spPr bwMode="auto">
          <a:xfrm>
            <a:off x="7010400" y="4267200"/>
            <a:ext cx="282575" cy="282575"/>
          </a:xfrm>
          <a:prstGeom prst="rect">
            <a:avLst/>
          </a:prstGeom>
          <a:noFill/>
          <a:ln w="9525">
            <a:noFill/>
            <a:miter lim="800000"/>
            <a:headEnd/>
            <a:tailEnd/>
          </a:ln>
        </p:spPr>
      </p:pic>
      <p:sp>
        <p:nvSpPr>
          <p:cNvPr id="48136" name="TextBox 8"/>
          <p:cNvSpPr txBox="1">
            <a:spLocks noChangeArrowheads="1"/>
          </p:cNvSpPr>
          <p:nvPr/>
        </p:nvSpPr>
        <p:spPr bwMode="auto">
          <a:xfrm>
            <a:off x="6477000" y="2590800"/>
            <a:ext cx="2133600" cy="830263"/>
          </a:xfrm>
          <a:prstGeom prst="rect">
            <a:avLst/>
          </a:prstGeom>
          <a:noFill/>
          <a:ln w="9525">
            <a:noFill/>
            <a:miter lim="800000"/>
            <a:headEnd/>
            <a:tailEnd/>
          </a:ln>
        </p:spPr>
        <p:txBody>
          <a:bodyPr>
            <a:spAutoFit/>
          </a:bodyPr>
          <a:lstStyle/>
          <a:p>
            <a:r>
              <a:rPr lang="en-US" altLang="en-US"/>
              <a:t>sound recorded near mouth</a:t>
            </a:r>
          </a:p>
        </p:txBody>
      </p:sp>
      <p:sp>
        <p:nvSpPr>
          <p:cNvPr id="48137" name="TextBox 9"/>
          <p:cNvSpPr txBox="1">
            <a:spLocks noChangeArrowheads="1"/>
          </p:cNvSpPr>
          <p:nvPr/>
        </p:nvSpPr>
        <p:spPr bwMode="auto">
          <a:xfrm>
            <a:off x="6172200" y="4724400"/>
            <a:ext cx="2438400" cy="830263"/>
          </a:xfrm>
          <a:prstGeom prst="rect">
            <a:avLst/>
          </a:prstGeom>
          <a:noFill/>
          <a:ln w="9525">
            <a:noFill/>
            <a:miter lim="800000"/>
            <a:headEnd/>
            <a:tailEnd/>
          </a:ln>
        </p:spPr>
        <p:txBody>
          <a:bodyPr>
            <a:spAutoFit/>
          </a:bodyPr>
          <a:lstStyle/>
          <a:p>
            <a:r>
              <a:rPr lang="en-US" altLang="en-US"/>
              <a:t>sound recorded in room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6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9635"/>
                                        </p:tgtEl>
                                      </p:cBhvr>
                                    </p:cmd>
                                  </p:childTnLst>
                                </p:cTn>
                              </p:par>
                            </p:childTnLst>
                          </p:cTn>
                        </p:par>
                      </p:childTnLst>
                    </p:cTn>
                  </p:par>
                </p:childTnLst>
              </p:cTn>
              <p:nextCondLst>
                <p:cond evt="onClick" delay="0">
                  <p:tgtEl>
                    <p:spTgt spid="69635"/>
                  </p:tgtEl>
                </p:cond>
              </p:nextCondLst>
            </p:seq>
            <p:video>
              <p:cMediaNode>
                <p:cTn id="7" fill="hold" display="0">
                  <p:stCondLst>
                    <p:cond delay="indefinite"/>
                  </p:stCondLst>
                  <p:endCondLst>
                    <p:cond evt="onNext" delay="0">
                      <p:tgtEl>
                        <p:sldTgt/>
                      </p:tgtEl>
                    </p:cond>
                    <p:cond evt="onPrev" delay="0">
                      <p:tgtEl>
                        <p:sldTgt/>
                      </p:tgtEl>
                    </p:cond>
                  </p:endCondLst>
                </p:cTn>
                <p:tgtEl>
                  <p:spTgt spid="69635"/>
                </p:tgtEl>
              </p:cMediaNode>
            </p:video>
            <p:seq concurrent="1" nextAc="seek">
              <p:cTn id="8" restart="whenNotActive" fill="hold" evtFilter="cancelBubble" nodeType="interactiveSeq">
                <p:stCondLst>
                  <p:cond evt="onClick" delay="0">
                    <p:tgtEl>
                      <p:spTgt spid="6963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9637"/>
                                        </p:tgtEl>
                                      </p:cBhvr>
                                    </p:cmd>
                                  </p:childTnLst>
                                </p:cTn>
                              </p:par>
                            </p:childTnLst>
                          </p:cTn>
                        </p:par>
                      </p:childTnLst>
                    </p:cTn>
                  </p:par>
                </p:childTnLst>
              </p:cTn>
              <p:nextCondLst>
                <p:cond evt="onClick" delay="0">
                  <p:tgtEl>
                    <p:spTgt spid="69637"/>
                  </p:tgtEl>
                </p:cond>
              </p:nextCondLst>
            </p:seq>
            <p:video>
              <p:cMediaNode>
                <p:cTn id="13" fill="hold" display="0">
                  <p:stCondLst>
                    <p:cond delay="indefinite"/>
                  </p:stCondLst>
                  <p:endCondLst>
                    <p:cond evt="onNext" delay="0">
                      <p:tgtEl>
                        <p:sldTgt/>
                      </p:tgtEl>
                    </p:cond>
                    <p:cond evt="onPrev" delay="0">
                      <p:tgtEl>
                        <p:sldTgt/>
                      </p:tgtEl>
                    </p:cond>
                  </p:endCondLst>
                </p:cTn>
                <p:tgtEl>
                  <p:spTgt spid="69637"/>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357"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0542" fill="hold"/>
                                        <p:tgtEl>
                                          <p:spTgt spid="8"/>
                                        </p:tgtEl>
                                      </p:cBhvr>
                                    </p:cmd>
                                  </p:childTnLst>
                                </p:cTn>
                              </p:par>
                            </p:childTnLst>
                          </p:cTn>
                        </p:par>
                      </p:childTnLst>
                    </p:cTn>
                  </p:par>
                </p:childTnLst>
              </p:cTn>
              <p:nextCondLst>
                <p:cond evt="onClick" delay="0">
                  <p:tgtEl>
                    <p:spTgt spid="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FEC110F7-9C51-4B4A-8121-95E243AA3F31}" type="slidenum">
              <a:rPr lang="en-US" altLang="en-US"/>
              <a:pPr/>
              <a:t>48</a:t>
            </a:fld>
            <a:endParaRPr lang="en-US" altLang="en-US"/>
          </a:p>
        </p:txBody>
      </p:sp>
      <p:sp>
        <p:nvSpPr>
          <p:cNvPr id="49155" name="Rectangle 2"/>
          <p:cNvSpPr>
            <a:spLocks noGrp="1" noChangeArrowheads="1"/>
          </p:cNvSpPr>
          <p:nvPr>
            <p:ph type="title"/>
          </p:nvPr>
        </p:nvSpPr>
        <p:spPr/>
        <p:txBody>
          <a:bodyPr/>
          <a:lstStyle/>
          <a:p>
            <a:pPr eaLnBrk="1" hangingPunct="1"/>
            <a:endParaRPr lang="en-US" altLang="en-US" smtClean="0"/>
          </a:p>
        </p:txBody>
      </p:sp>
      <p:sp>
        <p:nvSpPr>
          <p:cNvPr id="49156" name="Rectangle 3"/>
          <p:cNvSpPr>
            <a:spLocks noGrp="1" noChangeArrowheads="1"/>
          </p:cNvSpPr>
          <p:nvPr>
            <p:ph type="body" idx="1"/>
          </p:nvPr>
        </p:nvSpPr>
        <p:spPr/>
        <p:txBody>
          <a:bodyPr/>
          <a:lstStyle/>
          <a:p>
            <a:pPr eaLnBrk="1" hangingPunct="1"/>
            <a:endParaRPr lang="en-US" altLang="en-US" smtClean="0"/>
          </a:p>
        </p:txBody>
      </p:sp>
      <p:pic>
        <p:nvPicPr>
          <p:cNvPr id="49157" name="Picture 4"/>
          <p:cNvPicPr>
            <a:picLocks noChangeAspect="1" noChangeArrowheads="1"/>
          </p:cNvPicPr>
          <p:nvPr/>
        </p:nvPicPr>
        <p:blipFill>
          <a:blip r:embed="rId2"/>
          <a:srcRect/>
          <a:stretch>
            <a:fillRect/>
          </a:stretch>
        </p:blipFill>
        <p:spPr bwMode="auto">
          <a:xfrm>
            <a:off x="1447800" y="892175"/>
            <a:ext cx="6172200" cy="4565650"/>
          </a:xfrm>
          <a:prstGeom prst="rect">
            <a:avLst/>
          </a:prstGeom>
          <a:noFill/>
          <a:ln w="9525">
            <a:noFill/>
            <a:miter lim="800000"/>
            <a:headEnd/>
            <a:tailEnd/>
          </a:ln>
        </p:spPr>
      </p:pic>
      <p:sp>
        <p:nvSpPr>
          <p:cNvPr id="49158" name="Text Box 5"/>
          <p:cNvSpPr txBox="1">
            <a:spLocks noChangeArrowheads="1"/>
          </p:cNvSpPr>
          <p:nvPr/>
        </p:nvSpPr>
        <p:spPr bwMode="auto">
          <a:xfrm>
            <a:off x="1828800" y="5257800"/>
            <a:ext cx="5334000" cy="1187450"/>
          </a:xfrm>
          <a:prstGeom prst="rect">
            <a:avLst/>
          </a:prstGeom>
          <a:noFill/>
          <a:ln w="9525">
            <a:noFill/>
            <a:miter lim="800000"/>
            <a:headEnd/>
            <a:tailEnd/>
          </a:ln>
        </p:spPr>
        <p:txBody>
          <a:bodyPr>
            <a:spAutoFit/>
          </a:bodyPr>
          <a:lstStyle/>
          <a:p>
            <a:pPr>
              <a:spcBef>
                <a:spcPct val="50000"/>
              </a:spcBef>
            </a:pPr>
            <a:r>
              <a:rPr lang="en-US" altLang="en-US"/>
              <a:t>Note: the shape of the mouthpiece is important as it affects the high frequency response of the instrument!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307CA813-2188-439D-AB91-F110F90EA291}" type="slidenum">
              <a:rPr lang="en-US" altLang="en-US"/>
              <a:pPr/>
              <a:t>49</a:t>
            </a:fld>
            <a:endParaRPr lang="en-US" altLang="en-US"/>
          </a:p>
        </p:txBody>
      </p:sp>
      <p:sp>
        <p:nvSpPr>
          <p:cNvPr id="50179" name="Rectangle 2"/>
          <p:cNvSpPr>
            <a:spLocks noGrp="1" noChangeArrowheads="1"/>
          </p:cNvSpPr>
          <p:nvPr>
            <p:ph type="title"/>
          </p:nvPr>
        </p:nvSpPr>
        <p:spPr/>
        <p:txBody>
          <a:bodyPr/>
          <a:lstStyle/>
          <a:p>
            <a:pPr eaLnBrk="1" hangingPunct="1"/>
            <a:r>
              <a:rPr lang="en-US" altLang="en-US" smtClean="0"/>
              <a:t>Wooden trumpets </a:t>
            </a:r>
            <a:br>
              <a:rPr lang="en-US" altLang="en-US" smtClean="0"/>
            </a:br>
            <a:r>
              <a:rPr lang="en-US" altLang="en-US" smtClean="0"/>
              <a:t>Central African Republic</a:t>
            </a:r>
          </a:p>
        </p:txBody>
      </p:sp>
      <p:sp>
        <p:nvSpPr>
          <p:cNvPr id="50180" name="Rectangle 3"/>
          <p:cNvSpPr>
            <a:spLocks noGrp="1" noChangeArrowheads="1"/>
          </p:cNvSpPr>
          <p:nvPr>
            <p:ph type="body" idx="1"/>
          </p:nvPr>
        </p:nvSpPr>
        <p:spPr>
          <a:xfrm>
            <a:off x="4495800" y="2743200"/>
            <a:ext cx="3962400" cy="3352800"/>
          </a:xfrm>
        </p:spPr>
        <p:txBody>
          <a:bodyPr/>
          <a:lstStyle/>
          <a:p>
            <a:pPr eaLnBrk="1" hangingPunct="1"/>
            <a:r>
              <a:rPr lang="en-US" altLang="en-US" smtClean="0"/>
              <a:t>Ongo ensemble of the Banda people consists of wooden and antelope horn trumpets</a:t>
            </a:r>
          </a:p>
        </p:txBody>
      </p:sp>
      <p:pic>
        <p:nvPicPr>
          <p:cNvPr id="50181" name="Picture 4" descr="woodtrump"/>
          <p:cNvPicPr>
            <a:picLocks noChangeAspect="1" noChangeArrowheads="1"/>
          </p:cNvPicPr>
          <p:nvPr/>
        </p:nvPicPr>
        <p:blipFill>
          <a:blip r:embed="rId3"/>
          <a:srcRect/>
          <a:stretch>
            <a:fillRect/>
          </a:stretch>
        </p:blipFill>
        <p:spPr bwMode="auto">
          <a:xfrm>
            <a:off x="990600" y="2895600"/>
            <a:ext cx="3200400" cy="2741613"/>
          </a:xfrm>
          <a:prstGeom prst="rect">
            <a:avLst/>
          </a:prstGeom>
          <a:noFill/>
          <a:ln w="9525">
            <a:noFill/>
            <a:miter lim="800000"/>
            <a:headEnd/>
            <a:tailEnd/>
          </a:ln>
        </p:spPr>
      </p:pic>
      <p:pic>
        <p:nvPicPr>
          <p:cNvPr id="64518" name="ongo.mp3">
            <a:hlinkClick r:id="" action="ppaction://media"/>
          </p:cNvPr>
          <p:cNvPicPr>
            <a:picLocks noRot="1" noChangeAspect="1" noChangeArrowheads="1"/>
          </p:cNvPicPr>
          <p:nvPr>
            <a:audioFile r:link="rId1"/>
          </p:nvPr>
        </p:nvPicPr>
        <p:blipFill>
          <a:blip r:embed="rId4"/>
          <a:srcRect/>
          <a:stretch>
            <a:fillRect/>
          </a:stretch>
        </p:blipFill>
        <p:spPr bwMode="auto">
          <a:xfrm>
            <a:off x="3352800" y="2133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5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514" fill="hold"/>
                                        <p:tgtEl>
                                          <p:spTgt spid="64518"/>
                                        </p:tgtEl>
                                      </p:cBhvr>
                                    </p:cmd>
                                  </p:childTnLst>
                                </p:cTn>
                              </p:par>
                            </p:childTnLst>
                          </p:cTn>
                        </p:par>
                      </p:childTnLst>
                    </p:cTn>
                  </p:par>
                </p:childTnLst>
              </p:cTn>
              <p:nextCondLst>
                <p:cond evt="onClick" delay="0">
                  <p:tgtEl>
                    <p:spTgt spid="645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45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A0AC1D81-024A-4777-81B6-1F0A1DD2ECC6}" type="slidenum">
              <a:rPr lang="en-US" altLang="en-US"/>
              <a:pPr/>
              <a:t>5</a:t>
            </a:fld>
            <a:endParaRPr lang="en-US" altLang="en-US"/>
          </a:p>
        </p:txBody>
      </p:sp>
      <p:pic>
        <p:nvPicPr>
          <p:cNvPr id="6147" name="Picture 4" descr="stream"/>
          <p:cNvPicPr>
            <a:picLocks noChangeAspect="1" noChangeArrowheads="1"/>
          </p:cNvPicPr>
          <p:nvPr>
            <p:ph sz="half" idx="1"/>
          </p:nvPr>
        </p:nvPicPr>
        <p:blipFill>
          <a:blip r:embed="rId2"/>
          <a:srcRect/>
          <a:stretch>
            <a:fillRect/>
          </a:stretch>
        </p:blipFill>
        <p:spPr>
          <a:xfrm>
            <a:off x="990600" y="990600"/>
            <a:ext cx="7467600" cy="2060575"/>
          </a:xfrm>
          <a:noFill/>
        </p:spPr>
      </p:pic>
      <p:pic>
        <p:nvPicPr>
          <p:cNvPr id="6148" name="Picture 7" descr="flutejet"/>
          <p:cNvPicPr>
            <a:picLocks noChangeAspect="1" noChangeArrowheads="1"/>
          </p:cNvPicPr>
          <p:nvPr>
            <p:ph sz="half" idx="2"/>
          </p:nvPr>
        </p:nvPicPr>
        <p:blipFill>
          <a:blip r:embed="rId3"/>
          <a:srcRect/>
          <a:stretch>
            <a:fillRect/>
          </a:stretch>
        </p:blipFill>
        <p:spPr>
          <a:xfrm>
            <a:off x="3810000" y="3425825"/>
            <a:ext cx="3819525" cy="2822575"/>
          </a:xfrm>
          <a:noFill/>
        </p:spPr>
      </p:pic>
      <p:sp>
        <p:nvSpPr>
          <p:cNvPr id="6149" name="Text Box 10"/>
          <p:cNvSpPr txBox="1">
            <a:spLocks noChangeArrowheads="1"/>
          </p:cNvSpPr>
          <p:nvPr/>
        </p:nvSpPr>
        <p:spPr bwMode="auto">
          <a:xfrm>
            <a:off x="381000" y="4267200"/>
            <a:ext cx="3276600" cy="457200"/>
          </a:xfrm>
          <a:prstGeom prst="rect">
            <a:avLst/>
          </a:prstGeom>
          <a:noFill/>
          <a:ln w="9525">
            <a:noFill/>
            <a:miter lim="800000"/>
            <a:headEnd/>
            <a:tailEnd/>
          </a:ln>
        </p:spPr>
        <p:txBody>
          <a:bodyPr>
            <a:spAutoFit/>
          </a:bodyPr>
          <a:lstStyle/>
          <a:p>
            <a:pPr>
              <a:spcBef>
                <a:spcPct val="50000"/>
              </a:spcBef>
            </a:pPr>
            <a:endParaRPr lang="en-US" altLang="en-US"/>
          </a:p>
        </p:txBody>
      </p:sp>
      <p:sp>
        <p:nvSpPr>
          <p:cNvPr id="6150" name="Text Box 11"/>
          <p:cNvSpPr txBox="1">
            <a:spLocks noChangeArrowheads="1"/>
          </p:cNvSpPr>
          <p:nvPr/>
        </p:nvSpPr>
        <p:spPr bwMode="auto">
          <a:xfrm>
            <a:off x="685800" y="4038600"/>
            <a:ext cx="2667000" cy="1066800"/>
          </a:xfrm>
          <a:prstGeom prst="rect">
            <a:avLst/>
          </a:prstGeom>
          <a:noFill/>
          <a:ln w="9525">
            <a:noFill/>
            <a:miter lim="800000"/>
            <a:headEnd/>
            <a:tailEnd/>
          </a:ln>
        </p:spPr>
        <p:txBody>
          <a:bodyPr>
            <a:spAutoFit/>
          </a:bodyPr>
          <a:lstStyle/>
          <a:p>
            <a:pPr>
              <a:spcBef>
                <a:spcPct val="50000"/>
              </a:spcBef>
            </a:pPr>
            <a:r>
              <a:rPr lang="en-US" altLang="en-US" sz="3200">
                <a:latin typeface="Arial" charset="0"/>
              </a:rPr>
              <a:t>Oscillating Air Stream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ACC74A51-FC7A-4092-AA02-EB3A775CB859}" type="slidenum">
              <a:rPr lang="en-US" altLang="en-US"/>
              <a:pPr/>
              <a:t>50</a:t>
            </a:fld>
            <a:endParaRPr lang="en-US" altLang="en-US"/>
          </a:p>
        </p:txBody>
      </p:sp>
      <p:sp>
        <p:nvSpPr>
          <p:cNvPr id="51203" name="Rectangle 2"/>
          <p:cNvSpPr>
            <a:spLocks noGrp="1" noChangeArrowheads="1"/>
          </p:cNvSpPr>
          <p:nvPr>
            <p:ph type="title"/>
          </p:nvPr>
        </p:nvSpPr>
        <p:spPr/>
        <p:txBody>
          <a:bodyPr/>
          <a:lstStyle/>
          <a:p>
            <a:pPr eaLnBrk="1" hangingPunct="1"/>
            <a:r>
              <a:rPr lang="en-US" altLang="en-US" smtClean="0"/>
              <a:t>Closed/open pipe</a:t>
            </a:r>
          </a:p>
        </p:txBody>
      </p:sp>
      <p:sp>
        <p:nvSpPr>
          <p:cNvPr id="51204" name="Rectangle 3"/>
          <p:cNvSpPr>
            <a:spLocks noGrp="1" noChangeArrowheads="1"/>
          </p:cNvSpPr>
          <p:nvPr>
            <p:ph type="body" idx="1"/>
          </p:nvPr>
        </p:nvSpPr>
        <p:spPr/>
        <p:txBody>
          <a:bodyPr/>
          <a:lstStyle/>
          <a:p>
            <a:pPr eaLnBrk="1" hangingPunct="1"/>
            <a:r>
              <a:rPr lang="en-US" altLang="en-US" sz="2800" smtClean="0"/>
              <a:t>Which instruments behave like closed ends?</a:t>
            </a:r>
          </a:p>
          <a:p>
            <a:pPr eaLnBrk="1" hangingPunct="1">
              <a:buFontTx/>
              <a:buNone/>
            </a:pPr>
            <a:r>
              <a:rPr lang="en-US" altLang="en-US" sz="2800" smtClean="0"/>
              <a:t>Clarinet, oboe, brass, some pan pipes?</a:t>
            </a:r>
          </a:p>
          <a:p>
            <a:pPr eaLnBrk="1" hangingPunct="1"/>
            <a:r>
              <a:rPr lang="en-US" altLang="en-US" sz="2800" smtClean="0"/>
              <a:t>Which ones have open/open ends?</a:t>
            </a:r>
          </a:p>
          <a:p>
            <a:pPr eaLnBrk="1" hangingPunct="1">
              <a:buFontTx/>
              <a:buNone/>
            </a:pPr>
            <a:r>
              <a:rPr lang="en-US" altLang="en-US" sz="2800" smtClean="0"/>
              <a:t>Organ, flute, recorders, organ pipes</a:t>
            </a:r>
          </a:p>
          <a:p>
            <a:pPr eaLnBrk="1" hangingPunct="1">
              <a:buFontTx/>
              <a:buNone/>
            </a:pPr>
            <a:r>
              <a:rPr lang="en-US" altLang="en-US" sz="2800" smtClean="0"/>
              <a:t>We might expect odd integer overtones from the brass, however the bell at their end shifts the overtone spectra to nearly all integers</a:t>
            </a:r>
          </a:p>
          <a:p>
            <a:pPr eaLnBrk="1" hangingPunct="1">
              <a:buFontTx/>
              <a:buNone/>
            </a:pPr>
            <a:endParaRPr lang="en-US" altLang="en-US" sz="2800" smtClean="0"/>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86200" y="609600"/>
            <a:ext cx="5029200" cy="1143000"/>
          </a:xfrm>
        </p:spPr>
        <p:txBody>
          <a:bodyPr/>
          <a:lstStyle/>
          <a:p>
            <a:r>
              <a:rPr lang="en-US" altLang="en-US" sz="4000" smtClean="0">
                <a:latin typeface="Arial" charset="0"/>
                <a:cs typeface="Arial" charset="0"/>
              </a:rPr>
              <a:t>Wavelength shift due to conical bore</a:t>
            </a:r>
          </a:p>
        </p:txBody>
      </p:sp>
      <p:sp>
        <p:nvSpPr>
          <p:cNvPr id="52227" name="Content Placeholder 2"/>
          <p:cNvSpPr>
            <a:spLocks noGrp="1"/>
          </p:cNvSpPr>
          <p:nvPr>
            <p:ph idx="1"/>
          </p:nvPr>
        </p:nvSpPr>
        <p:spPr>
          <a:xfrm>
            <a:off x="4495800" y="2209800"/>
            <a:ext cx="3886200" cy="4114800"/>
          </a:xfrm>
        </p:spPr>
        <p:txBody>
          <a:bodyPr/>
          <a:lstStyle/>
          <a:p>
            <a:r>
              <a:rPr lang="en-US" altLang="en-US" sz="2400" smtClean="0">
                <a:latin typeface="Arial" charset="0"/>
                <a:cs typeface="Arial" charset="0"/>
              </a:rPr>
              <a:t>Easiest way to think of this is in terms of volume and air piling up at anti-nodes.</a:t>
            </a:r>
          </a:p>
          <a:p>
            <a:r>
              <a:rPr lang="en-US" altLang="en-US" sz="2400" smtClean="0">
                <a:latin typeface="Arial" charset="0"/>
                <a:cs typeface="Arial" charset="0"/>
              </a:rPr>
              <a:t>Mouthpiece cuts off the end of the cone but is an approximate match to volume of that cone.</a:t>
            </a:r>
          </a:p>
        </p:txBody>
      </p:sp>
      <p:sp>
        <p:nvSpPr>
          <p:cNvPr id="52228" name="Slide Number Placeholder 3"/>
          <p:cNvSpPr>
            <a:spLocks noGrp="1"/>
          </p:cNvSpPr>
          <p:nvPr>
            <p:ph type="sldNum" sz="quarter" idx="12"/>
          </p:nvPr>
        </p:nvSpPr>
        <p:spPr>
          <a:noFill/>
        </p:spPr>
        <p:txBody>
          <a:bodyPr/>
          <a:lstStyle/>
          <a:p>
            <a:fld id="{273C08FA-F9CF-4EFE-BD6A-E304251E4AB2}" type="slidenum">
              <a:rPr lang="en-US" altLang="en-US"/>
              <a:pPr/>
              <a:t>51</a:t>
            </a:fld>
            <a:endParaRPr lang="en-US" altLang="en-US"/>
          </a:p>
        </p:txBody>
      </p:sp>
      <p:pic>
        <p:nvPicPr>
          <p:cNvPr id="52229" name="Picture 4"/>
          <p:cNvPicPr>
            <a:picLocks noChangeAspect="1"/>
          </p:cNvPicPr>
          <p:nvPr/>
        </p:nvPicPr>
        <p:blipFill>
          <a:blip r:embed="rId2"/>
          <a:srcRect/>
          <a:stretch>
            <a:fillRect/>
          </a:stretch>
        </p:blipFill>
        <p:spPr bwMode="auto">
          <a:xfrm>
            <a:off x="609600" y="1600200"/>
            <a:ext cx="43942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DF4956CF-F422-483F-AAD1-45312E581696}" type="slidenum">
              <a:rPr lang="en-US" altLang="en-US"/>
              <a:pPr/>
              <a:t>52</a:t>
            </a:fld>
            <a:endParaRPr lang="en-US" altLang="en-US"/>
          </a:p>
        </p:txBody>
      </p:sp>
      <p:sp>
        <p:nvSpPr>
          <p:cNvPr id="53251" name="Rectangle 2"/>
          <p:cNvSpPr>
            <a:spLocks noGrp="1" noChangeArrowheads="1"/>
          </p:cNvSpPr>
          <p:nvPr>
            <p:ph type="title"/>
          </p:nvPr>
        </p:nvSpPr>
        <p:spPr/>
        <p:txBody>
          <a:bodyPr/>
          <a:lstStyle/>
          <a:p>
            <a:pPr eaLnBrk="1" hangingPunct="1"/>
            <a:r>
              <a:rPr lang="en-US" altLang="en-US" smtClean="0"/>
              <a:t>Ocarinas</a:t>
            </a:r>
          </a:p>
        </p:txBody>
      </p:sp>
      <p:sp>
        <p:nvSpPr>
          <p:cNvPr id="53252" name="Rectangle 3"/>
          <p:cNvSpPr>
            <a:spLocks noGrp="1" noChangeArrowheads="1"/>
          </p:cNvSpPr>
          <p:nvPr>
            <p:ph type="body" idx="1"/>
          </p:nvPr>
        </p:nvSpPr>
        <p:spPr>
          <a:xfrm>
            <a:off x="685800" y="1981200"/>
            <a:ext cx="4114800" cy="4114800"/>
          </a:xfrm>
        </p:spPr>
        <p:txBody>
          <a:bodyPr/>
          <a:lstStyle/>
          <a:p>
            <a:pPr eaLnBrk="1" hangingPunct="1"/>
            <a:r>
              <a:rPr lang="en-US" altLang="en-US" smtClean="0"/>
              <a:t>More like Helmholtz resonators.</a:t>
            </a:r>
          </a:p>
          <a:p>
            <a:pPr eaLnBrk="1" hangingPunct="1"/>
            <a:r>
              <a:rPr lang="en-US" altLang="en-US" smtClean="0"/>
              <a:t>Pitch is changed by adding holes</a:t>
            </a:r>
          </a:p>
        </p:txBody>
      </p:sp>
      <p:pic>
        <p:nvPicPr>
          <p:cNvPr id="53253" name="Picture 4" descr="Ceramicflutes"/>
          <p:cNvPicPr>
            <a:picLocks noChangeAspect="1" noChangeArrowheads="1"/>
          </p:cNvPicPr>
          <p:nvPr/>
        </p:nvPicPr>
        <p:blipFill>
          <a:blip r:embed="rId2"/>
          <a:srcRect/>
          <a:stretch>
            <a:fillRect/>
          </a:stretch>
        </p:blipFill>
        <p:spPr bwMode="auto">
          <a:xfrm>
            <a:off x="4800600" y="2667000"/>
            <a:ext cx="34480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4F14F864-3A53-4711-B1D2-13A3188A5BD0}" type="slidenum">
              <a:rPr lang="en-US" altLang="en-US"/>
              <a:pPr/>
              <a:t>53</a:t>
            </a:fld>
            <a:endParaRPr lang="en-US" altLang="en-US"/>
          </a:p>
        </p:txBody>
      </p:sp>
      <p:sp>
        <p:nvSpPr>
          <p:cNvPr id="54275" name="Rectangle 2"/>
          <p:cNvSpPr>
            <a:spLocks noGrp="1" noChangeArrowheads="1"/>
          </p:cNvSpPr>
          <p:nvPr>
            <p:ph type="title"/>
          </p:nvPr>
        </p:nvSpPr>
        <p:spPr/>
        <p:txBody>
          <a:bodyPr/>
          <a:lstStyle/>
          <a:p>
            <a:pPr eaLnBrk="1" hangingPunct="1"/>
            <a:r>
              <a:rPr lang="en-US" altLang="en-US" smtClean="0"/>
              <a:t>Organ pipes</a:t>
            </a:r>
          </a:p>
        </p:txBody>
      </p:sp>
      <p:sp>
        <p:nvSpPr>
          <p:cNvPr id="54276" name="Rectangle 3"/>
          <p:cNvSpPr>
            <a:spLocks noGrp="1" noChangeArrowheads="1"/>
          </p:cNvSpPr>
          <p:nvPr>
            <p:ph type="body" idx="1"/>
          </p:nvPr>
        </p:nvSpPr>
        <p:spPr>
          <a:xfrm>
            <a:off x="4114800" y="1981200"/>
            <a:ext cx="4038600" cy="4114800"/>
          </a:xfrm>
        </p:spPr>
        <p:txBody>
          <a:bodyPr/>
          <a:lstStyle/>
          <a:p>
            <a:pPr indent="-55563" eaLnBrk="1" hangingPunct="1">
              <a:buFontTx/>
              <a:buNone/>
            </a:pPr>
            <a:r>
              <a:rPr lang="en-US" altLang="en-US" smtClean="0"/>
              <a:t>Technological innovations led to improved air pumps in the late middle ages showcased in churches</a:t>
            </a:r>
          </a:p>
        </p:txBody>
      </p:sp>
      <p:pic>
        <p:nvPicPr>
          <p:cNvPr id="54277" name="Picture 4" descr="organ5"/>
          <p:cNvPicPr>
            <a:picLocks noChangeAspect="1" noChangeArrowheads="1"/>
          </p:cNvPicPr>
          <p:nvPr/>
        </p:nvPicPr>
        <p:blipFill>
          <a:blip r:embed="rId2"/>
          <a:srcRect/>
          <a:stretch>
            <a:fillRect/>
          </a:stretch>
        </p:blipFill>
        <p:spPr bwMode="auto">
          <a:xfrm>
            <a:off x="762000" y="1905000"/>
            <a:ext cx="2916238"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FCBEAC93-75A5-44DE-A221-84620A3CF579}" type="slidenum">
              <a:rPr lang="en-US" altLang="en-US"/>
              <a:pPr/>
              <a:t>54</a:t>
            </a:fld>
            <a:endParaRPr lang="en-US" altLang="en-US"/>
          </a:p>
        </p:txBody>
      </p:sp>
      <p:sp>
        <p:nvSpPr>
          <p:cNvPr id="55299" name="Rectangle 2"/>
          <p:cNvSpPr>
            <a:spLocks noGrp="1" noChangeArrowheads="1"/>
          </p:cNvSpPr>
          <p:nvPr>
            <p:ph type="title"/>
          </p:nvPr>
        </p:nvSpPr>
        <p:spPr>
          <a:xfrm>
            <a:off x="762000" y="685800"/>
            <a:ext cx="4191000" cy="1143000"/>
          </a:xfrm>
        </p:spPr>
        <p:txBody>
          <a:bodyPr/>
          <a:lstStyle/>
          <a:p>
            <a:pPr eaLnBrk="1" hangingPunct="1"/>
            <a:r>
              <a:rPr lang="en-US" altLang="en-US" sz="4000" smtClean="0"/>
              <a:t>Types of organ pipes</a:t>
            </a:r>
          </a:p>
        </p:txBody>
      </p:sp>
      <p:sp>
        <p:nvSpPr>
          <p:cNvPr id="55300" name="Rectangle 3"/>
          <p:cNvSpPr>
            <a:spLocks noGrp="1" noChangeArrowheads="1"/>
          </p:cNvSpPr>
          <p:nvPr>
            <p:ph type="body" idx="1"/>
          </p:nvPr>
        </p:nvSpPr>
        <p:spPr>
          <a:xfrm>
            <a:off x="685800" y="1981200"/>
            <a:ext cx="4343400" cy="4114800"/>
          </a:xfrm>
        </p:spPr>
        <p:txBody>
          <a:bodyPr/>
          <a:lstStyle/>
          <a:p>
            <a:pPr eaLnBrk="1" hangingPunct="1">
              <a:lnSpc>
                <a:spcPct val="90000"/>
              </a:lnSpc>
            </a:pPr>
            <a:r>
              <a:rPr lang="en-US" altLang="en-US" sz="2800" smtClean="0"/>
              <a:t>open/closed flue type – acoustics similar to flute but airflow is very important</a:t>
            </a:r>
          </a:p>
          <a:p>
            <a:pPr eaLnBrk="1" hangingPunct="1">
              <a:lnSpc>
                <a:spcPct val="90000"/>
              </a:lnSpc>
            </a:pPr>
            <a:r>
              <a:rPr lang="en-US" altLang="en-US" sz="2800" smtClean="0"/>
              <a:t>Reed type– tuned by adjusting length of reed – like the quack caller hunters use but with a more interesting resonator.</a:t>
            </a:r>
          </a:p>
          <a:p>
            <a:pPr eaLnBrk="1" hangingPunct="1">
              <a:lnSpc>
                <a:spcPct val="90000"/>
              </a:lnSpc>
            </a:pPr>
            <a:endParaRPr lang="en-US" altLang="en-US" sz="2800" smtClean="0"/>
          </a:p>
        </p:txBody>
      </p:sp>
      <p:pic>
        <p:nvPicPr>
          <p:cNvPr id="55301" name="Picture 4" descr="pipe1"/>
          <p:cNvPicPr>
            <a:picLocks noChangeAspect="1" noChangeArrowheads="1"/>
          </p:cNvPicPr>
          <p:nvPr/>
        </p:nvPicPr>
        <p:blipFill>
          <a:blip r:embed="rId2"/>
          <a:srcRect/>
          <a:stretch>
            <a:fillRect/>
          </a:stretch>
        </p:blipFill>
        <p:spPr bwMode="auto">
          <a:xfrm>
            <a:off x="4953000" y="457200"/>
            <a:ext cx="34290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p:cNvPicPr>
          <p:nvPr/>
        </p:nvPicPr>
        <p:blipFill>
          <a:blip r:embed="rId4"/>
          <a:srcRect l="54486" t="9599" r="19460"/>
          <a:stretch>
            <a:fillRect/>
          </a:stretch>
        </p:blipFill>
        <p:spPr bwMode="auto">
          <a:xfrm>
            <a:off x="6553200" y="228600"/>
            <a:ext cx="2155825" cy="6062663"/>
          </a:xfrm>
          <a:prstGeom prst="rect">
            <a:avLst/>
          </a:prstGeom>
          <a:noFill/>
          <a:ln w="9525">
            <a:noFill/>
            <a:miter lim="800000"/>
            <a:headEnd/>
            <a:tailEnd/>
          </a:ln>
        </p:spPr>
      </p:pic>
      <p:sp>
        <p:nvSpPr>
          <p:cNvPr id="56323" name="Title 1"/>
          <p:cNvSpPr>
            <a:spLocks noGrp="1"/>
          </p:cNvSpPr>
          <p:nvPr>
            <p:ph type="title"/>
          </p:nvPr>
        </p:nvSpPr>
        <p:spPr>
          <a:xfrm>
            <a:off x="533400" y="457200"/>
            <a:ext cx="6858000" cy="2438400"/>
          </a:xfrm>
        </p:spPr>
        <p:txBody>
          <a:bodyPr/>
          <a:lstStyle/>
          <a:p>
            <a:r>
              <a:rPr lang="en-US" altLang="en-US" sz="3600" smtClean="0"/>
              <a:t>Voicing of </a:t>
            </a:r>
            <a:r>
              <a:rPr lang="en-US" altLang="en-US" sz="3200" smtClean="0"/>
              <a:t>Craighead-Saunders Organ Christ Church (Episcopal) </a:t>
            </a:r>
            <a:r>
              <a:rPr lang="en-US" altLang="en-US" sz="3600" smtClean="0"/>
              <a:t/>
            </a:r>
            <a:br>
              <a:rPr lang="en-US" altLang="en-US" sz="3600" smtClean="0"/>
            </a:br>
            <a:r>
              <a:rPr lang="en-US" altLang="en-US" sz="2800" smtClean="0"/>
              <a:t>Eastman Rochester Organ Initiative </a:t>
            </a:r>
            <a:r>
              <a:rPr lang="en-US" altLang="en-US" sz="3200" smtClean="0"/>
              <a:t/>
            </a:r>
            <a:br>
              <a:rPr lang="en-US" altLang="en-US" sz="3200" smtClean="0"/>
            </a:br>
            <a:r>
              <a:rPr lang="en-US" altLang="en-US" sz="3200" smtClean="0"/>
              <a:t>by </a:t>
            </a:r>
            <a:r>
              <a:rPr lang="en-US" altLang="en-US" sz="3200" b="1" smtClean="0"/>
              <a:t>Munetaka </a:t>
            </a:r>
            <a:r>
              <a:rPr lang="en-US" altLang="en-US" sz="3600" b="1" smtClean="0"/>
              <a:t>Yokata </a:t>
            </a:r>
            <a:r>
              <a:rPr lang="en-US" altLang="en-US" sz="3600" smtClean="0"/>
              <a:t>(2008)</a:t>
            </a:r>
          </a:p>
        </p:txBody>
      </p:sp>
      <p:sp>
        <p:nvSpPr>
          <p:cNvPr id="56324" name="Content Placeholder 2"/>
          <p:cNvSpPr>
            <a:spLocks noGrp="1"/>
          </p:cNvSpPr>
          <p:nvPr>
            <p:ph idx="1"/>
          </p:nvPr>
        </p:nvSpPr>
        <p:spPr>
          <a:xfrm>
            <a:off x="228600" y="2971800"/>
            <a:ext cx="3048000" cy="3124200"/>
          </a:xfrm>
        </p:spPr>
        <p:txBody>
          <a:bodyPr/>
          <a:lstStyle/>
          <a:p>
            <a:pPr indent="0">
              <a:buFontTx/>
              <a:buNone/>
            </a:pPr>
            <a:r>
              <a:rPr lang="en-US" altLang="en-US" smtClean="0"/>
              <a:t>Adjusting the depth and shape of the lip   </a:t>
            </a:r>
          </a:p>
        </p:txBody>
      </p:sp>
      <p:sp>
        <p:nvSpPr>
          <p:cNvPr id="56325" name="Slide Number Placeholder 3"/>
          <p:cNvSpPr>
            <a:spLocks noGrp="1"/>
          </p:cNvSpPr>
          <p:nvPr>
            <p:ph type="sldNum" sz="quarter" idx="12"/>
          </p:nvPr>
        </p:nvSpPr>
        <p:spPr>
          <a:noFill/>
        </p:spPr>
        <p:txBody>
          <a:bodyPr/>
          <a:lstStyle/>
          <a:p>
            <a:fld id="{91CEBB35-CD74-4234-92A3-CFB80CF91F3E}" type="slidenum">
              <a:rPr lang="en-US" altLang="en-US"/>
              <a:pPr/>
              <a:t>55</a:t>
            </a:fld>
            <a:endParaRPr lang="en-US" altLang="en-US"/>
          </a:p>
        </p:txBody>
      </p:sp>
      <p:pic>
        <p:nvPicPr>
          <p:cNvPr id="56326" name="Picture 5"/>
          <p:cNvPicPr>
            <a:picLocks noChangeAspect="1"/>
          </p:cNvPicPr>
          <p:nvPr/>
        </p:nvPicPr>
        <p:blipFill>
          <a:blip r:embed="rId5"/>
          <a:srcRect r="30600"/>
          <a:stretch>
            <a:fillRect/>
          </a:stretch>
        </p:blipFill>
        <p:spPr bwMode="auto">
          <a:xfrm>
            <a:off x="3303588" y="2895600"/>
            <a:ext cx="3173412" cy="3429000"/>
          </a:xfrm>
          <a:prstGeom prst="rect">
            <a:avLst/>
          </a:prstGeom>
          <a:noFill/>
          <a:ln w="9525">
            <a:noFill/>
            <a:miter lim="800000"/>
            <a:headEnd/>
            <a:tailEnd/>
          </a:ln>
        </p:spPr>
      </p:pic>
      <p:sp>
        <p:nvSpPr>
          <p:cNvPr id="56327" name="TextBox 7"/>
          <p:cNvSpPr txBox="1">
            <a:spLocks noChangeArrowheads="1"/>
          </p:cNvSpPr>
          <p:nvPr/>
        </p:nvSpPr>
        <p:spPr bwMode="auto">
          <a:xfrm>
            <a:off x="685800" y="4724400"/>
            <a:ext cx="2362200" cy="1570038"/>
          </a:xfrm>
          <a:prstGeom prst="rect">
            <a:avLst/>
          </a:prstGeom>
          <a:noFill/>
          <a:ln w="9525">
            <a:noFill/>
            <a:miter lim="800000"/>
            <a:headEnd/>
            <a:tailEnd/>
          </a:ln>
        </p:spPr>
        <p:txBody>
          <a:bodyPr>
            <a:spAutoFit/>
          </a:bodyPr>
          <a:lstStyle/>
          <a:p>
            <a:r>
              <a:rPr lang="en-US" altLang="en-US"/>
              <a:t>The organ is a reproduction of a 1776 organ from Vilnius Lithuania</a:t>
            </a:r>
          </a:p>
        </p:txBody>
      </p:sp>
      <p:sp>
        <p:nvSpPr>
          <p:cNvPr id="56328" name="TextBox 8"/>
          <p:cNvSpPr txBox="1">
            <a:spLocks noChangeArrowheads="1"/>
          </p:cNvSpPr>
          <p:nvPr/>
        </p:nvSpPr>
        <p:spPr bwMode="auto">
          <a:xfrm>
            <a:off x="3200400" y="6324600"/>
            <a:ext cx="3581400" cy="304800"/>
          </a:xfrm>
          <a:prstGeom prst="rect">
            <a:avLst/>
          </a:prstGeom>
          <a:noFill/>
          <a:ln w="9525">
            <a:noFill/>
            <a:miter lim="800000"/>
            <a:headEnd/>
            <a:tailEnd/>
          </a:ln>
        </p:spPr>
        <p:txBody>
          <a:bodyPr>
            <a:spAutoFit/>
          </a:bodyPr>
          <a:lstStyle/>
          <a:p>
            <a:r>
              <a:rPr lang="en-US" altLang="en-US" sz="1400"/>
              <a:t>this image from Oberlin to illustrate voicing</a:t>
            </a:r>
          </a:p>
        </p:txBody>
      </p:sp>
      <p:pic>
        <p:nvPicPr>
          <p:cNvPr id="10" name="organ2_clip.mp3">
            <a:hlinkClick r:id="" action="ppaction://media"/>
          </p:cNvPr>
          <p:cNvPicPr>
            <a:picLocks noRot="1" noChangeAspect="1"/>
          </p:cNvPicPr>
          <p:nvPr>
            <a:audioFile r:link="rId1"/>
          </p:nvPr>
        </p:nvPicPr>
        <p:blipFill>
          <a:blip r:embed="rId6"/>
          <a:srcRect/>
          <a:stretch>
            <a:fillRect/>
          </a:stretch>
        </p:blipFill>
        <p:spPr bwMode="auto">
          <a:xfrm>
            <a:off x="2590800" y="45720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53795"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Organ Pipe Voicing</a:t>
            </a:r>
            <a:br>
              <a:rPr lang="en-US" altLang="en-US" smtClean="0"/>
            </a:br>
            <a:r>
              <a:rPr lang="en-US" altLang="en-US" smtClean="0"/>
              <a:t> Delay of fundamental harmonic </a:t>
            </a:r>
          </a:p>
        </p:txBody>
      </p:sp>
      <p:pic>
        <p:nvPicPr>
          <p:cNvPr id="57347" name="Content Placeholder 4" descr="Screen shot 2010-09-17 at 9.52.56 AM.png"/>
          <p:cNvPicPr>
            <a:picLocks noGrp="1" noChangeAspect="1"/>
          </p:cNvPicPr>
          <p:nvPr>
            <p:ph idx="1"/>
          </p:nvPr>
        </p:nvPicPr>
        <p:blipFill>
          <a:blip r:embed="rId4"/>
          <a:srcRect/>
          <a:stretch>
            <a:fillRect/>
          </a:stretch>
        </p:blipFill>
        <p:spPr>
          <a:xfrm>
            <a:off x="533400" y="2514600"/>
            <a:ext cx="8077200" cy="2805113"/>
          </a:xfrm>
        </p:spPr>
      </p:pic>
      <p:sp>
        <p:nvSpPr>
          <p:cNvPr id="57348" name="Slide Number Placeholder 3"/>
          <p:cNvSpPr>
            <a:spLocks noGrp="1"/>
          </p:cNvSpPr>
          <p:nvPr>
            <p:ph type="sldNum" sz="quarter" idx="12"/>
          </p:nvPr>
        </p:nvSpPr>
        <p:spPr>
          <a:noFill/>
        </p:spPr>
        <p:txBody>
          <a:bodyPr/>
          <a:lstStyle/>
          <a:p>
            <a:fld id="{7F2179C0-F84A-42FE-ADA6-C66909CF84BE}" type="slidenum">
              <a:rPr lang="en-US" altLang="en-US"/>
              <a:pPr/>
              <a:t>56</a:t>
            </a:fld>
            <a:endParaRPr lang="en-US" altLang="en-US"/>
          </a:p>
        </p:txBody>
      </p:sp>
      <p:pic>
        <p:nvPicPr>
          <p:cNvPr id="7" name="organ2_voicing.mp3">
            <a:hlinkClick r:id="" action="ppaction://media"/>
          </p:cNvPr>
          <p:cNvPicPr>
            <a:picLocks noRot="1" noChangeAspect="1"/>
          </p:cNvPicPr>
          <p:nvPr>
            <a:audioFile r:link="rId1"/>
          </p:nvPr>
        </p:nvPicPr>
        <p:blipFill>
          <a:blip r:embed="rId5"/>
          <a:srcRect/>
          <a:stretch>
            <a:fillRect/>
          </a:stretch>
        </p:blipFill>
        <p:spPr bwMode="auto">
          <a:xfrm>
            <a:off x="4343400" y="2232025"/>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29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0E3A5B2B-6D5E-4A80-A626-F71B2D324BCC}" type="slidenum">
              <a:rPr lang="en-US" altLang="en-US"/>
              <a:pPr/>
              <a:t>6</a:t>
            </a:fld>
            <a:endParaRPr lang="en-US" altLang="en-US"/>
          </a:p>
        </p:txBody>
      </p:sp>
      <p:sp>
        <p:nvSpPr>
          <p:cNvPr id="7171" name="Rectangle 5"/>
          <p:cNvSpPr>
            <a:spLocks noGrp="1" noChangeArrowheads="1"/>
          </p:cNvSpPr>
          <p:nvPr>
            <p:ph type="title"/>
          </p:nvPr>
        </p:nvSpPr>
        <p:spPr/>
        <p:txBody>
          <a:bodyPr/>
          <a:lstStyle/>
          <a:p>
            <a:pPr eaLnBrk="1" hangingPunct="1"/>
            <a:r>
              <a:rPr lang="en-US" altLang="en-US" smtClean="0">
                <a:latin typeface="Arial" charset="0"/>
              </a:rPr>
              <a:t>Pitch</a:t>
            </a:r>
          </a:p>
        </p:txBody>
      </p:sp>
      <p:pic>
        <p:nvPicPr>
          <p:cNvPr id="7172" name="Picture 4" descr="lipping"/>
          <p:cNvPicPr>
            <a:picLocks noChangeAspect="1" noChangeArrowheads="1"/>
          </p:cNvPicPr>
          <p:nvPr>
            <p:ph idx="1"/>
          </p:nvPr>
        </p:nvPicPr>
        <p:blipFill>
          <a:blip r:embed="rId2"/>
          <a:srcRect/>
          <a:stretch>
            <a:fillRect/>
          </a:stretch>
        </p:blipFill>
        <p:spPr>
          <a:xfrm>
            <a:off x="1743075" y="1593850"/>
            <a:ext cx="5724525" cy="2749550"/>
          </a:xfrm>
          <a:noFill/>
        </p:spPr>
      </p:pic>
      <p:sp>
        <p:nvSpPr>
          <p:cNvPr id="7173" name="Text Box 7"/>
          <p:cNvSpPr txBox="1">
            <a:spLocks noChangeArrowheads="1"/>
          </p:cNvSpPr>
          <p:nvPr/>
        </p:nvSpPr>
        <p:spPr bwMode="auto">
          <a:xfrm>
            <a:off x="990600" y="4648200"/>
            <a:ext cx="5943600" cy="1800225"/>
          </a:xfrm>
          <a:prstGeom prst="rect">
            <a:avLst/>
          </a:prstGeom>
          <a:noFill/>
          <a:ln w="9525">
            <a:noFill/>
            <a:miter lim="800000"/>
            <a:headEnd/>
            <a:tailEnd/>
          </a:ln>
        </p:spPr>
        <p:txBody>
          <a:bodyPr>
            <a:spAutoFit/>
          </a:bodyPr>
          <a:lstStyle/>
          <a:p>
            <a:r>
              <a:rPr lang="en-US" altLang="en-US" sz="2800">
                <a:latin typeface="Arial" charset="0"/>
              </a:rPr>
              <a:t>What changes the pitch? </a:t>
            </a:r>
          </a:p>
          <a:p>
            <a:r>
              <a:rPr lang="en-US" altLang="en-US" sz="2800">
                <a:latin typeface="Arial" charset="0"/>
              </a:rPr>
              <a:t>-Speed? </a:t>
            </a:r>
          </a:p>
          <a:p>
            <a:r>
              <a:rPr lang="en-US" altLang="en-US" sz="2800">
                <a:latin typeface="Arial" charset="0"/>
              </a:rPr>
              <a:t>-Distance from mouth to edge?</a:t>
            </a:r>
          </a:p>
          <a:p>
            <a:r>
              <a:rPr lang="en-US" altLang="en-US" sz="2800">
                <a:latin typeface="Arial" charset="0"/>
              </a:rPr>
              <a:t>-Covering of hole?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241A27AD-605E-43DB-B884-0293CF4B2B97}"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altLang="en-US" smtClean="0">
                <a:latin typeface="Arial" charset="0"/>
              </a:rPr>
              <a:t>Blowing</a:t>
            </a:r>
            <a:endParaRPr lang="en-US" altLang="en-US" smtClean="0"/>
          </a:p>
        </p:txBody>
      </p:sp>
      <p:sp>
        <p:nvSpPr>
          <p:cNvPr id="8196" name="Rectangle 3"/>
          <p:cNvSpPr>
            <a:spLocks noGrp="1" noChangeArrowheads="1"/>
          </p:cNvSpPr>
          <p:nvPr>
            <p:ph type="body" idx="1"/>
          </p:nvPr>
        </p:nvSpPr>
        <p:spPr/>
        <p:txBody>
          <a:bodyPr/>
          <a:lstStyle/>
          <a:p>
            <a:pPr eaLnBrk="1" hangingPunct="1">
              <a:spcBef>
                <a:spcPct val="15000"/>
              </a:spcBef>
            </a:pPr>
            <a:r>
              <a:rPr lang="en-US" altLang="en-US" sz="2800" b="1" smtClean="0">
                <a:latin typeface="Arial" charset="0"/>
              </a:rPr>
              <a:t>Breathy sound</a:t>
            </a:r>
            <a:r>
              <a:rPr lang="en-US" altLang="en-US" sz="2800" smtClean="0">
                <a:latin typeface="Arial" charset="0"/>
              </a:rPr>
              <a:t>:  </a:t>
            </a:r>
          </a:p>
          <a:p>
            <a:pPr eaLnBrk="1" hangingPunct="1">
              <a:spcBef>
                <a:spcPct val="15000"/>
              </a:spcBef>
              <a:buFontTx/>
              <a:buNone/>
            </a:pPr>
            <a:r>
              <a:rPr lang="en-US" altLang="en-US" sz="2800" smtClean="0">
                <a:latin typeface="Arial" charset="0"/>
              </a:rPr>
              <a:t>        How do you get rid of it?</a:t>
            </a:r>
          </a:p>
          <a:p>
            <a:pPr eaLnBrk="1" hangingPunct="1">
              <a:spcBef>
                <a:spcPct val="15000"/>
              </a:spcBef>
            </a:pPr>
            <a:r>
              <a:rPr lang="en-US" altLang="en-US" sz="2800" b="1" smtClean="0">
                <a:latin typeface="Arial" charset="0"/>
              </a:rPr>
              <a:t>High notes vs low notes:</a:t>
            </a:r>
            <a:r>
              <a:rPr lang="en-US" altLang="en-US" sz="2800" smtClean="0">
                <a:latin typeface="Arial" charset="0"/>
              </a:rPr>
              <a:t>  </a:t>
            </a:r>
          </a:p>
          <a:p>
            <a:pPr eaLnBrk="1" hangingPunct="1">
              <a:spcBef>
                <a:spcPct val="15000"/>
              </a:spcBef>
              <a:buFontTx/>
              <a:buNone/>
            </a:pPr>
            <a:r>
              <a:rPr lang="en-US" altLang="en-US" sz="2800" smtClean="0">
                <a:latin typeface="Arial" charset="0"/>
              </a:rPr>
              <a:t>        What does the flutist do to change octave?</a:t>
            </a:r>
          </a:p>
          <a:p>
            <a:pPr eaLnBrk="1" hangingPunct="1">
              <a:spcBef>
                <a:spcPct val="15000"/>
              </a:spcBef>
              <a:buFontTx/>
              <a:buNone/>
            </a:pPr>
            <a:r>
              <a:rPr lang="en-US" altLang="en-US" sz="2400" smtClean="0">
                <a:latin typeface="Arial" charset="0"/>
              </a:rPr>
              <a:t>(whirly tube?)</a:t>
            </a:r>
          </a:p>
          <a:p>
            <a:pPr eaLnBrk="1" hangingPunct="1">
              <a:spcBef>
                <a:spcPct val="15000"/>
              </a:spcBef>
            </a:pPr>
            <a:r>
              <a:rPr lang="en-US" altLang="en-US" sz="2800" b="1" smtClean="0">
                <a:latin typeface="Arial" charset="0"/>
              </a:rPr>
              <a:t>Vibrato:</a:t>
            </a:r>
            <a:r>
              <a:rPr lang="en-US" altLang="en-US" sz="2800" smtClean="0">
                <a:latin typeface="Arial" charset="0"/>
              </a:rPr>
              <a:t> </a:t>
            </a:r>
          </a:p>
          <a:p>
            <a:pPr eaLnBrk="1" hangingPunct="1">
              <a:spcBef>
                <a:spcPct val="15000"/>
              </a:spcBef>
              <a:buFontTx/>
              <a:buNone/>
            </a:pPr>
            <a:r>
              <a:rPr lang="en-US" altLang="en-US" sz="2800" smtClean="0">
                <a:latin typeface="Arial" charset="0"/>
              </a:rPr>
              <a:t>        How does it change the sound? </a:t>
            </a:r>
          </a:p>
          <a:p>
            <a:pPr eaLnBrk="1" hangingPunct="1">
              <a:spcBef>
                <a:spcPct val="15000"/>
              </a:spcBef>
              <a:buFontTx/>
              <a:buNone/>
            </a:pPr>
            <a:r>
              <a:rPr lang="en-US" altLang="en-US" sz="2800" smtClean="0">
                <a:latin typeface="Arial" charset="0"/>
              </a:rPr>
              <a:t>             (dynamics, timbre, pitch) </a:t>
            </a:r>
          </a:p>
          <a:p>
            <a:pPr eaLnBrk="1" hangingPunct="1">
              <a:spcBef>
                <a:spcPct val="15000"/>
              </a:spcBef>
              <a:buFontTx/>
              <a:buNone/>
            </a:pPr>
            <a:r>
              <a:rPr lang="en-US" altLang="en-US" sz="2800" smtClean="0">
                <a:latin typeface="Arial" charset="0"/>
              </a:rPr>
              <a:t>        How does the flutist do it?</a:t>
            </a:r>
          </a:p>
          <a:p>
            <a:pPr eaLnBrk="1" hangingPunct="1">
              <a:buFontTx/>
              <a:buNone/>
            </a:pPr>
            <a:endParaRPr lang="en-US" altLang="en-US" sz="28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C9D2E1FA-5E50-450A-BF61-8D9DE957CC8F}" type="slidenum">
              <a:rPr lang="en-US" altLang="en-US"/>
              <a:pPr/>
              <a:t>8</a:t>
            </a:fld>
            <a:endParaRPr lang="en-US" altLang="en-US"/>
          </a:p>
        </p:txBody>
      </p:sp>
      <p:sp>
        <p:nvSpPr>
          <p:cNvPr id="9219" name="Rectangle 2"/>
          <p:cNvSpPr>
            <a:spLocks noGrp="1" noChangeArrowheads="1"/>
          </p:cNvSpPr>
          <p:nvPr>
            <p:ph type="title"/>
          </p:nvPr>
        </p:nvSpPr>
        <p:spPr/>
        <p:txBody>
          <a:bodyPr/>
          <a:lstStyle/>
          <a:p>
            <a:pPr eaLnBrk="1" hangingPunct="1"/>
            <a:r>
              <a:rPr lang="en-US" altLang="en-US" smtClean="0">
                <a:latin typeface="Arial" charset="0"/>
              </a:rPr>
              <a:t>Thumb hole</a:t>
            </a:r>
          </a:p>
        </p:txBody>
      </p:sp>
      <p:sp>
        <p:nvSpPr>
          <p:cNvPr id="9220" name="Rectangle 3"/>
          <p:cNvSpPr>
            <a:spLocks noGrp="1" noChangeArrowheads="1"/>
          </p:cNvSpPr>
          <p:nvPr>
            <p:ph type="body" idx="1"/>
          </p:nvPr>
        </p:nvSpPr>
        <p:spPr/>
        <p:txBody>
          <a:bodyPr/>
          <a:lstStyle/>
          <a:p>
            <a:pPr marL="0" indent="0" eaLnBrk="1" hangingPunct="1">
              <a:buFontTx/>
              <a:buNone/>
            </a:pPr>
            <a:r>
              <a:rPr lang="en-US" altLang="en-US" smtClean="0">
                <a:latin typeface="Arial" charset="0"/>
              </a:rPr>
              <a:t>Favors the higher overtones allowing the flutist to play an octave higher without over-blowing.  However the thumb hole is not in the correct place for every note in the octave. </a:t>
            </a:r>
            <a:r>
              <a:rPr lang="en-US" altLang="en-US" smtClean="0">
                <a:latin typeface="Arial" charset="0"/>
                <a:sym typeface="Wingdings" charset="2"/>
              </a:rPr>
              <a:t> fingering changes from octave to octave</a:t>
            </a:r>
            <a:endParaRPr lang="en-US" altLang="en-US"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6241A5B2-F3B5-491D-9C53-033D72B2E5B2}" type="slidenum">
              <a:rPr lang="en-US" altLang="en-US"/>
              <a:pPr/>
              <a:t>9</a:t>
            </a:fld>
            <a:endParaRPr lang="en-US" altLang="en-US"/>
          </a:p>
        </p:txBody>
      </p:sp>
      <p:sp>
        <p:nvSpPr>
          <p:cNvPr id="10243" name="Rectangle 2"/>
          <p:cNvSpPr>
            <a:spLocks noGrp="1" noChangeArrowheads="1"/>
          </p:cNvSpPr>
          <p:nvPr>
            <p:ph type="title"/>
          </p:nvPr>
        </p:nvSpPr>
        <p:spPr/>
        <p:txBody>
          <a:bodyPr/>
          <a:lstStyle/>
          <a:p>
            <a:pPr eaLnBrk="1" hangingPunct="1"/>
            <a:r>
              <a:rPr lang="en-US" altLang="en-US" smtClean="0">
                <a:latin typeface="Arial" charset="0"/>
              </a:rPr>
              <a:t>Dynamics</a:t>
            </a:r>
          </a:p>
        </p:txBody>
      </p:sp>
      <p:sp>
        <p:nvSpPr>
          <p:cNvPr id="10244" name="Rectangle 3"/>
          <p:cNvSpPr>
            <a:spLocks noGrp="1" noChangeArrowheads="1"/>
          </p:cNvSpPr>
          <p:nvPr>
            <p:ph type="body" idx="1"/>
          </p:nvPr>
        </p:nvSpPr>
        <p:spPr/>
        <p:txBody>
          <a:bodyPr/>
          <a:lstStyle/>
          <a:p>
            <a:pPr eaLnBrk="1" hangingPunct="1">
              <a:lnSpc>
                <a:spcPct val="90000"/>
              </a:lnSpc>
            </a:pPr>
            <a:r>
              <a:rPr lang="en-US" altLang="en-US" smtClean="0">
                <a:latin typeface="Arial" charset="0"/>
              </a:rPr>
              <a:t>As the vibration becomes larger, more harmonics appear.  Loudness in most instruments is accompanied by a change in strength of overtones.</a:t>
            </a:r>
          </a:p>
          <a:p>
            <a:pPr eaLnBrk="1" hangingPunct="1">
              <a:lnSpc>
                <a:spcPct val="90000"/>
              </a:lnSpc>
            </a:pPr>
            <a:r>
              <a:rPr lang="en-US" altLang="en-US" smtClean="0">
                <a:latin typeface="Arial" charset="0"/>
              </a:rPr>
              <a:t>The flute does not have a big dynamic range.  Why?</a:t>
            </a:r>
          </a:p>
          <a:p>
            <a:pPr eaLnBrk="1" hangingPunct="1">
              <a:lnSpc>
                <a:spcPct val="90000"/>
              </a:lnSpc>
            </a:pPr>
            <a:r>
              <a:rPr lang="en-US" altLang="en-US" smtClean="0">
                <a:latin typeface="Arial" charset="0"/>
              </a:rPr>
              <a:t>How do flutists compensate?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6765</TotalTime>
  <Words>1623</Words>
  <Application>Microsoft Office PowerPoint</Application>
  <PresentationFormat>On-screen Show (4:3)</PresentationFormat>
  <Paragraphs>270</Paragraphs>
  <Slides>56</Slides>
  <Notes>9</Notes>
  <HiddenSlides>0</HiddenSlides>
  <MMClips>18</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Times New Roman</vt:lpstr>
      <vt:lpstr>ＭＳ Ｐゴシック</vt:lpstr>
      <vt:lpstr>Arial</vt:lpstr>
      <vt:lpstr>Wingdings</vt:lpstr>
      <vt:lpstr>Default Design</vt:lpstr>
      <vt:lpstr>MathType 5.0 Equation</vt:lpstr>
      <vt:lpstr>The Physics of Wind Instruments</vt:lpstr>
      <vt:lpstr>Normal modes of a column</vt:lpstr>
      <vt:lpstr>Is the flute  -an open column  -a closed column or  -one end open and other end closed?</vt:lpstr>
      <vt:lpstr>Experiments on the open pipe</vt:lpstr>
      <vt:lpstr>Slide 5</vt:lpstr>
      <vt:lpstr>Pitch</vt:lpstr>
      <vt:lpstr>Blowing</vt:lpstr>
      <vt:lpstr>Thumb hole</vt:lpstr>
      <vt:lpstr>Dynamics</vt:lpstr>
      <vt:lpstr>Perceptual fusion and voicing</vt:lpstr>
      <vt:lpstr>Adjusting pitch</vt:lpstr>
      <vt:lpstr>Material of Flute</vt:lpstr>
      <vt:lpstr>Wood vs metal flutes</vt:lpstr>
      <vt:lpstr>The modern flute (Boehm)</vt:lpstr>
      <vt:lpstr>Recorders and tapered barrel</vt:lpstr>
      <vt:lpstr>End  correction</vt:lpstr>
      <vt:lpstr>End correction</vt:lpstr>
      <vt:lpstr>Chinese flute</vt:lpstr>
      <vt:lpstr>Native American-style Flute</vt:lpstr>
      <vt:lpstr>Design of Mouthpiece</vt:lpstr>
      <vt:lpstr>Slide 21</vt:lpstr>
      <vt:lpstr>What sets diameter of bore?</vt:lpstr>
      <vt:lpstr>Narrow vs Wide Flutes</vt:lpstr>
      <vt:lpstr>Wide holes vs narrow holes</vt:lpstr>
      <vt:lpstr>Hole size and Flared ends</vt:lpstr>
      <vt:lpstr>Slide 26</vt:lpstr>
      <vt:lpstr>Flared ends and buildup of sound</vt:lpstr>
      <vt:lpstr>Calculating pitch</vt:lpstr>
      <vt:lpstr>Trends in pitch</vt:lpstr>
      <vt:lpstr>Calculating effective lengths with corrections</vt:lpstr>
      <vt:lpstr>Octaves</vt:lpstr>
      <vt:lpstr>Differences between plastic and wood recorders</vt:lpstr>
      <vt:lpstr>Wooden flutes </vt:lpstr>
      <vt:lpstr>Pan Pipes</vt:lpstr>
      <vt:lpstr>End blown flutes- Algoza (Rajasthan)</vt:lpstr>
      <vt:lpstr>Reed Instruments</vt:lpstr>
      <vt:lpstr>Slide 37</vt:lpstr>
      <vt:lpstr>Slide 38</vt:lpstr>
      <vt:lpstr>Slide 39</vt:lpstr>
      <vt:lpstr>Slide 40</vt:lpstr>
      <vt:lpstr>Harmonica</vt:lpstr>
      <vt:lpstr>Sardinian triple clarinet -- Launeddas</vt:lpstr>
      <vt:lpstr>Spectrum of oboe vs flute</vt:lpstr>
      <vt:lpstr>Excitation for reed instruments </vt:lpstr>
      <vt:lpstr>Timbre depends on how hard you blow</vt:lpstr>
      <vt:lpstr>Excitation of digi</vt:lpstr>
      <vt:lpstr>Other noises</vt:lpstr>
      <vt:lpstr>Slide 48</vt:lpstr>
      <vt:lpstr>Wooden trumpets  Central African Republic</vt:lpstr>
      <vt:lpstr>Closed/open pipe</vt:lpstr>
      <vt:lpstr>Wavelength shift due to conical bore</vt:lpstr>
      <vt:lpstr>Ocarinas</vt:lpstr>
      <vt:lpstr>Organ pipes</vt:lpstr>
      <vt:lpstr>Types of organ pipes</vt:lpstr>
      <vt:lpstr>Voicing of Craighead-Saunders Organ Christ Church (Episcopal)  Eastman Rochester Organ Initiative  by Munetaka Yokata (2008)</vt:lpstr>
      <vt:lpstr>Organ Pipe Voicing  Delay of fundamental harmonic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Martin</dc:creator>
  <cp:lastModifiedBy>The King's University College</cp:lastModifiedBy>
  <cp:revision>163</cp:revision>
  <dcterms:created xsi:type="dcterms:W3CDTF">2011-11-15T14:32:46Z</dcterms:created>
  <dcterms:modified xsi:type="dcterms:W3CDTF">2017-02-26T22:42:33Z</dcterms:modified>
</cp:coreProperties>
</file>