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86" r:id="rId3"/>
    <p:sldId id="272" r:id="rId4"/>
    <p:sldId id="257" r:id="rId5"/>
    <p:sldId id="259" r:id="rId6"/>
    <p:sldId id="260" r:id="rId7"/>
    <p:sldId id="261" r:id="rId8"/>
    <p:sldId id="293" r:id="rId9"/>
    <p:sldId id="264" r:id="rId10"/>
    <p:sldId id="265" r:id="rId11"/>
    <p:sldId id="258" r:id="rId12"/>
    <p:sldId id="262" r:id="rId13"/>
    <p:sldId id="263" r:id="rId14"/>
    <p:sldId id="266" r:id="rId15"/>
    <p:sldId id="267" r:id="rId16"/>
    <p:sldId id="295" r:id="rId17"/>
    <p:sldId id="297" r:id="rId18"/>
    <p:sldId id="292" r:id="rId19"/>
    <p:sldId id="294" r:id="rId20"/>
    <p:sldId id="290" r:id="rId21"/>
    <p:sldId id="285" r:id="rId22"/>
    <p:sldId id="268" r:id="rId23"/>
    <p:sldId id="269" r:id="rId24"/>
    <p:sldId id="287" r:id="rId25"/>
    <p:sldId id="288" r:id="rId26"/>
    <p:sldId id="289" r:id="rId27"/>
    <p:sldId id="291" r:id="rId28"/>
    <p:sldId id="298" r:id="rId29"/>
    <p:sldId id="296" r:id="rId30"/>
    <p:sldId id="301" r:id="rId31"/>
    <p:sldId id="300" r:id="rId32"/>
    <p:sldId id="299" r:id="rId33"/>
    <p:sldId id="275" r:id="rId34"/>
    <p:sldId id="276" r:id="rId35"/>
  </p:sldIdLst>
  <p:sldSz cx="9144000" cy="6858000" type="screen4x3"/>
  <p:notesSz cx="6858000" cy="9144000"/>
  <p:defaultTextStyle>
    <a:defPPr>
      <a:defRPr lang="en-US"/>
    </a:defPPr>
    <a:lvl1pPr algn="ctr" rtl="0" fontAlgn="base">
      <a:spcBef>
        <a:spcPct val="0"/>
      </a:spcBef>
      <a:spcAft>
        <a:spcPct val="0"/>
      </a:spcAft>
      <a:defRPr sz="3200" kern="1200">
        <a:solidFill>
          <a:schemeClr val="tx2"/>
        </a:solidFill>
        <a:latin typeface="Times New Roman" pitchFamily="-106" charset="0"/>
        <a:ea typeface="ＭＳ Ｐゴシック" pitchFamily="-106" charset="-128"/>
        <a:cs typeface="+mn-cs"/>
      </a:defRPr>
    </a:lvl1pPr>
    <a:lvl2pPr marL="457200" algn="ctr" rtl="0" fontAlgn="base">
      <a:spcBef>
        <a:spcPct val="0"/>
      </a:spcBef>
      <a:spcAft>
        <a:spcPct val="0"/>
      </a:spcAft>
      <a:defRPr sz="3200" kern="1200">
        <a:solidFill>
          <a:schemeClr val="tx2"/>
        </a:solidFill>
        <a:latin typeface="Times New Roman" pitchFamily="-106" charset="0"/>
        <a:ea typeface="ＭＳ Ｐゴシック" pitchFamily="-106" charset="-128"/>
        <a:cs typeface="+mn-cs"/>
      </a:defRPr>
    </a:lvl2pPr>
    <a:lvl3pPr marL="914400" algn="ctr" rtl="0" fontAlgn="base">
      <a:spcBef>
        <a:spcPct val="0"/>
      </a:spcBef>
      <a:spcAft>
        <a:spcPct val="0"/>
      </a:spcAft>
      <a:defRPr sz="3200" kern="1200">
        <a:solidFill>
          <a:schemeClr val="tx2"/>
        </a:solidFill>
        <a:latin typeface="Times New Roman" pitchFamily="-106" charset="0"/>
        <a:ea typeface="ＭＳ Ｐゴシック" pitchFamily="-106" charset="-128"/>
        <a:cs typeface="+mn-cs"/>
      </a:defRPr>
    </a:lvl3pPr>
    <a:lvl4pPr marL="1371600" algn="ctr" rtl="0" fontAlgn="base">
      <a:spcBef>
        <a:spcPct val="0"/>
      </a:spcBef>
      <a:spcAft>
        <a:spcPct val="0"/>
      </a:spcAft>
      <a:defRPr sz="3200" kern="1200">
        <a:solidFill>
          <a:schemeClr val="tx2"/>
        </a:solidFill>
        <a:latin typeface="Times New Roman" pitchFamily="-106" charset="0"/>
        <a:ea typeface="ＭＳ Ｐゴシック" pitchFamily="-106" charset="-128"/>
        <a:cs typeface="+mn-cs"/>
      </a:defRPr>
    </a:lvl4pPr>
    <a:lvl5pPr marL="1828800" algn="ctr" rtl="0" fontAlgn="base">
      <a:spcBef>
        <a:spcPct val="0"/>
      </a:spcBef>
      <a:spcAft>
        <a:spcPct val="0"/>
      </a:spcAft>
      <a:defRPr sz="3200" kern="1200">
        <a:solidFill>
          <a:schemeClr val="tx2"/>
        </a:solidFill>
        <a:latin typeface="Times New Roman" pitchFamily="-106" charset="0"/>
        <a:ea typeface="ＭＳ Ｐゴシック" pitchFamily="-106" charset="-128"/>
        <a:cs typeface="+mn-cs"/>
      </a:defRPr>
    </a:lvl5pPr>
    <a:lvl6pPr marL="2286000" algn="l" defTabSz="914400" rtl="0" eaLnBrk="1" latinLnBrk="0" hangingPunct="1">
      <a:defRPr sz="3200" kern="1200">
        <a:solidFill>
          <a:schemeClr val="tx2"/>
        </a:solidFill>
        <a:latin typeface="Times New Roman" pitchFamily="-106" charset="0"/>
        <a:ea typeface="ＭＳ Ｐゴシック" pitchFamily="-106" charset="-128"/>
        <a:cs typeface="+mn-cs"/>
      </a:defRPr>
    </a:lvl6pPr>
    <a:lvl7pPr marL="2743200" algn="l" defTabSz="914400" rtl="0" eaLnBrk="1" latinLnBrk="0" hangingPunct="1">
      <a:defRPr sz="3200" kern="1200">
        <a:solidFill>
          <a:schemeClr val="tx2"/>
        </a:solidFill>
        <a:latin typeface="Times New Roman" pitchFamily="-106" charset="0"/>
        <a:ea typeface="ＭＳ Ｐゴシック" pitchFamily="-106" charset="-128"/>
        <a:cs typeface="+mn-cs"/>
      </a:defRPr>
    </a:lvl7pPr>
    <a:lvl8pPr marL="3200400" algn="l" defTabSz="914400" rtl="0" eaLnBrk="1" latinLnBrk="0" hangingPunct="1">
      <a:defRPr sz="3200" kern="1200">
        <a:solidFill>
          <a:schemeClr val="tx2"/>
        </a:solidFill>
        <a:latin typeface="Times New Roman" pitchFamily="-106" charset="0"/>
        <a:ea typeface="ＭＳ Ｐゴシック" pitchFamily="-106" charset="-128"/>
        <a:cs typeface="+mn-cs"/>
      </a:defRPr>
    </a:lvl8pPr>
    <a:lvl9pPr marL="3657600" algn="l" defTabSz="914400" rtl="0" eaLnBrk="1" latinLnBrk="0" hangingPunct="1">
      <a:defRPr sz="3200" kern="1200">
        <a:solidFill>
          <a:schemeClr val="tx2"/>
        </a:solidFill>
        <a:latin typeface="Times New Roman" pitchFamily="-106"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800"/>
    <a:srgbClr val="FFFF00"/>
    <a:srgbClr val="00FFFF"/>
    <a:srgbClr val="00FF00"/>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Times New Roman" charset="0"/>
                <a:ea typeface="+mn-ea"/>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Times New Roman" charset="0"/>
                <a:ea typeface="+mn-ea"/>
              </a:defRPr>
            </a:lvl1pPr>
          </a:lstStyle>
          <a:p>
            <a:pPr>
              <a:defRPr/>
            </a:pPr>
            <a:endParaRPr lang="en-US"/>
          </a:p>
        </p:txBody>
      </p:sp>
      <p:sp>
        <p:nvSpPr>
          <p:cNvPr id="153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Times New Roman" charset="0"/>
                <a:ea typeface="+mn-ea"/>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01F8F43B-0A61-4CA8-8E01-41389BDDB21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6812E4C-7727-4734-96EF-E87E43B22673}" type="slidenum">
              <a:rPr lang="en-US"/>
              <a:pPr/>
              <a:t>1</a:t>
            </a:fld>
            <a:endParaRPr lang="en-US"/>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Props: organ pipe, flute, whirly tube, didgeridoo, slinky, pan flute, ocarinas</a:t>
            </a:r>
          </a:p>
          <a:p>
            <a:r>
              <a:rPr lang="en-US" smtClean="0">
                <a:latin typeface="Times New Roman" pitchFamily="-106" charset="0"/>
                <a:ea typeface="ＭＳ Ｐゴシック" pitchFamily="-106" charset="-128"/>
              </a:rPr>
              <a:t>Big tube, microphone, preamp, speaker and sine generator</a:t>
            </a:r>
          </a:p>
          <a:p>
            <a:r>
              <a:rPr lang="en-US" smtClean="0">
                <a:latin typeface="Times New Roman" pitchFamily="-106" charset="0"/>
                <a:ea typeface="ＭＳ Ｐゴシック" pitchFamily="-106" charset="-128"/>
              </a:rPr>
              <a:t>Tape measure</a:t>
            </a:r>
          </a:p>
          <a:p>
            <a:r>
              <a:rPr lang="en-US" smtClean="0">
                <a:latin typeface="Times New Roman" pitchFamily="-106" charset="0"/>
                <a:ea typeface="ＭＳ Ｐゴシック" pitchFamily="-106" charset="-128"/>
              </a:rPr>
              <a:t>Resonant excitation of tuning fork, string and tube with speaker (if not done in last lecture)</a:t>
            </a:r>
          </a:p>
          <a:p>
            <a:r>
              <a:rPr lang="en-US" smtClean="0">
                <a:latin typeface="Times New Roman" pitchFamily="-106" charset="0"/>
                <a:ea typeface="ＭＳ Ｐゴシック" pitchFamily="-106" charset="-128"/>
              </a:rPr>
              <a:t>One sided Cable to illustrate open boundary condition</a:t>
            </a:r>
          </a:p>
          <a:p>
            <a:r>
              <a:rPr lang="en-US" smtClean="0">
                <a:latin typeface="Times New Roman" pitchFamily="-106" charset="0"/>
                <a:ea typeface="ＭＳ Ｐゴシック" pitchFamily="-106" charset="-128"/>
              </a:rPr>
              <a:t>Slinky for showing longitudinal excitations</a:t>
            </a:r>
          </a:p>
          <a:p>
            <a:r>
              <a:rPr lang="en-US" smtClean="0">
                <a:latin typeface="Times New Roman" pitchFamily="-106" charset="0"/>
                <a:ea typeface="ＭＳ Ｐゴシック" pitchFamily="-106" charset="-128"/>
              </a:rPr>
              <a:t>Heavy cable for showing a different boundary condition in a string</a:t>
            </a:r>
          </a:p>
          <a:p>
            <a:r>
              <a:rPr lang="en-US" smtClean="0">
                <a:latin typeface="Times New Roman" pitchFamily="-106" charset="0"/>
                <a:ea typeface="ＭＳ Ｐゴシック" pitchFamily="-106" charset="-128"/>
              </a:rPr>
              <a:t>Doppler ball, whirly film cartridge with slot</a:t>
            </a:r>
          </a:p>
          <a:p>
            <a:r>
              <a:rPr lang="en-US" smtClean="0">
                <a:latin typeface="Times New Roman" pitchFamily="-106" charset="0"/>
                <a:ea typeface="ＭＳ Ｐゴシック" pitchFamily="-106" charset="-128"/>
              </a:rPr>
              <a:t>wave generator on string + pole (or in previous lecture)</a:t>
            </a:r>
          </a:p>
          <a:p>
            <a:r>
              <a:rPr lang="en-US" smtClean="0">
                <a:latin typeface="Times New Roman" pitchFamily="-106" charset="0"/>
                <a:ea typeface="ＭＳ Ｐゴシック" pitchFamily="-106" charset="-128"/>
              </a:rPr>
              <a:t>If extra time show spectral display with time of liquidnitrogen or the syrinx or the quark song!</a:t>
            </a:r>
          </a:p>
          <a:p>
            <a:r>
              <a:rPr lang="en-US" smtClean="0">
                <a:latin typeface="Times New Roman" pitchFamily="-106" charset="0"/>
                <a:ea typeface="ＭＳ Ｐゴシック" pitchFamily="-106" charset="-128"/>
              </a:rPr>
              <a:t>(or previous lecture)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7D236AE-DD27-43E4-B68F-D8BDFCD747E7}" type="slidenum">
              <a:rPr lang="en-US"/>
              <a:pPr/>
              <a:t>10</a:t>
            </a:fld>
            <a:endParaRPr 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A1663C6-0A3D-4262-A3EB-82FE1071764D}" type="slidenum">
              <a:rPr lang="en-US"/>
              <a:pPr/>
              <a:t>11</a:t>
            </a:fld>
            <a:endParaRPr 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F522039-176B-4EC5-992A-CE6117657B0D}" type="slidenum">
              <a:rPr lang="en-US"/>
              <a:pPr/>
              <a:t>12</a:t>
            </a:fld>
            <a:endParaRPr 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closing end of flute!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99DDB64-868B-47DC-ABEA-5EF6F7C4D741}" type="slidenum">
              <a:rPr lang="en-US"/>
              <a:pPr/>
              <a:t>13</a:t>
            </a:fld>
            <a:endParaRPr 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FBF426-6609-4FB7-ACDD-79DC96DC5281}" type="slidenum">
              <a:rPr lang="en-US"/>
              <a:pPr/>
              <a:t>14</a:t>
            </a:fld>
            <a:endParaRPr 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4D6E774-5344-48C7-AC3B-C73ADC796C43}" type="slidenum">
              <a:rPr lang="en-US"/>
              <a:pPr/>
              <a:t>15</a:t>
            </a:fld>
            <a:endParaRPr 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smtClean="0">
                <a:latin typeface="Times New Roman" pitchFamily="-106" charset="0"/>
                <a:ea typeface="ＭＳ Ｐゴシック" pitchFamily="-106" charset="-128"/>
              </a:rPr>
              <a:t>russell_hards_wm.gif </a:t>
            </a:r>
          </a:p>
          <a:p>
            <a:r>
              <a:rPr lang="en-US" smtClean="0">
                <a:latin typeface="Times New Roman" pitchFamily="-106" charset="0"/>
                <a:ea typeface="ＭＳ Ｐゴシック" pitchFamily="-106" charset="-128"/>
              </a:rPr>
              <a:t>russell_softs_wm.gif</a:t>
            </a:r>
          </a:p>
        </p:txBody>
      </p:sp>
      <p:sp>
        <p:nvSpPr>
          <p:cNvPr id="49156" name="Slide Number Placeholder 3"/>
          <p:cNvSpPr>
            <a:spLocks noGrp="1"/>
          </p:cNvSpPr>
          <p:nvPr>
            <p:ph type="sldNum" sz="quarter" idx="5"/>
          </p:nvPr>
        </p:nvSpPr>
        <p:spPr>
          <a:noFill/>
        </p:spPr>
        <p:txBody>
          <a:bodyPr/>
          <a:lstStyle/>
          <a:p>
            <a:fld id="{F7BFE136-B20A-43E6-9DC0-3415CAFFEDB3}"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mtClean="0">
                <a:latin typeface="Times New Roman" pitchFamily="-106" charset="0"/>
                <a:ea typeface="ＭＳ Ｐゴシック" pitchFamily="-106" charset="-128"/>
              </a:rPr>
              <a:t>digiclip.mov</a:t>
            </a:r>
          </a:p>
        </p:txBody>
      </p:sp>
      <p:sp>
        <p:nvSpPr>
          <p:cNvPr id="53252" name="Slide Number Placeholder 3"/>
          <p:cNvSpPr>
            <a:spLocks noGrp="1"/>
          </p:cNvSpPr>
          <p:nvPr>
            <p:ph type="sldNum" sz="quarter" idx="5"/>
          </p:nvPr>
        </p:nvSpPr>
        <p:spPr>
          <a:noFill/>
        </p:spPr>
        <p:txBody>
          <a:bodyPr/>
          <a:lstStyle/>
          <a:p>
            <a:fld id="{441B68E2-5594-4833-A4BC-41897BDF735C}" type="slidenum">
              <a:rPr lang="en-US"/>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DBEB420-26D5-4622-A3A1-C8A0E666EC84}" type="slidenum">
              <a:rPr lang="en-US"/>
              <a:pPr/>
              <a:t>21</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3E61397-D0E6-4444-B9D9-D2AC0F9FF5FB}" type="slidenum">
              <a:rPr lang="en-US"/>
              <a:pPr/>
              <a:t>22</a:t>
            </a:fld>
            <a:endParaRPr lang="en-US"/>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Demo: on open pipe with microphone to show volume change</a:t>
            </a:r>
          </a:p>
          <a:p>
            <a:r>
              <a:rPr lang="en-US" smtClean="0">
                <a:latin typeface="Times New Roman" pitchFamily="-106" charset="0"/>
                <a:ea typeface="ＭＳ Ｐゴシック" pitchFamily="-106" charset="-128"/>
              </a:rPr>
              <a:t>Find harmonics</a:t>
            </a:r>
          </a:p>
          <a:p>
            <a:r>
              <a:rPr lang="en-US" smtClean="0">
                <a:latin typeface="Times New Roman" pitchFamily="-106" charset="0"/>
                <a:ea typeface="ＭＳ Ｐゴシック" pitchFamily="-106" charset="-128"/>
              </a:rPr>
              <a:t>Demo on closed pipe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4EC2DDA-F60A-4D81-8092-6A7076B061CC}" type="slidenum">
              <a:rPr lang="en-US"/>
              <a:pPr/>
              <a:t>2</a:t>
            </a:fld>
            <a:endParaRPr lang="en-US"/>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demo flute, organ pipe, recorder</a:t>
            </a:r>
          </a:p>
          <a:p>
            <a:r>
              <a:rPr lang="en-US" smtClean="0">
                <a:latin typeface="Times New Roman" pitchFamily="-106" charset="0"/>
                <a:ea typeface="ＭＳ Ｐゴシック" pitchFamily="-106" charset="-128"/>
              </a:rPr>
              <a:t>digi_kanghop.mp3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5159870-D1EC-469F-8614-D7EE06980196}" type="slidenum">
              <a:rPr lang="en-US"/>
              <a:pPr/>
              <a:t>23</a:t>
            </a:fld>
            <a:endParaRPr lang="en-US"/>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D39F03D-F0E6-423A-8797-1764A26A11CD}" type="slidenum">
              <a:rPr lang="en-US"/>
              <a:pPr/>
              <a:t>24</a:t>
            </a:fld>
            <a:endParaRPr 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The fundamental for A5 should be around 920Hz.  The low frequency in the flute suggests that  the lower octave note is also excited. </a:t>
            </a:r>
          </a:p>
          <a:p>
            <a:r>
              <a:rPr lang="en-US" smtClean="0">
                <a:latin typeface="Times New Roman" pitchFamily="-106" charset="0"/>
                <a:ea typeface="ＭＳ Ｐゴシック" pitchFamily="-106" charset="-128"/>
              </a:rPr>
              <a:t>Clips:  Britten_Pan clip in Winds, Debussy_Syrinx_clip in Winds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E53CA09-55D2-44C2-A799-98CB43ED2CA8}" type="slidenum">
              <a:rPr lang="en-US"/>
              <a:pPr/>
              <a:t>25</a:t>
            </a:fld>
            <a:endParaRPr 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Clip: Blacher_divertimento_1 in Winds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281C48E-0F16-4A92-8EA5-86672C4259A9}" type="slidenum">
              <a:rPr lang="en-US"/>
              <a:pPr/>
              <a:t>26</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clip: digi_kanghop.mp3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Times New Roman" pitchFamily="-106" charset="0"/>
                <a:ea typeface="ＭＳ Ｐゴシック" pitchFamily="-106" charset="-128"/>
              </a:rPr>
              <a:t>ocarina.mp3</a:t>
            </a:r>
          </a:p>
        </p:txBody>
      </p:sp>
      <p:sp>
        <p:nvSpPr>
          <p:cNvPr id="67588" name="Slide Number Placeholder 3"/>
          <p:cNvSpPr>
            <a:spLocks noGrp="1"/>
          </p:cNvSpPr>
          <p:nvPr>
            <p:ph type="sldNum" sz="quarter" idx="5"/>
          </p:nvPr>
        </p:nvSpPr>
        <p:spPr>
          <a:noFill/>
        </p:spPr>
        <p:txBody>
          <a:bodyPr/>
          <a:lstStyle/>
          <a:p>
            <a:fld id="{A60DC063-F203-4717-A0D1-E071910590E3}" type="slidenum">
              <a:rPr lang="en-US"/>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r>
              <a:rPr lang="en-US" smtClean="0">
                <a:latin typeface="Times New Roman" pitchFamily="-106" charset="0"/>
                <a:ea typeface="ＭＳ Ｐゴシック" pitchFamily="-106" charset="-128"/>
              </a:rPr>
              <a:t>can I make a better demonstration of this!</a:t>
            </a:r>
          </a:p>
        </p:txBody>
      </p:sp>
      <p:sp>
        <p:nvSpPr>
          <p:cNvPr id="69636" name="Slide Number Placeholder 3"/>
          <p:cNvSpPr>
            <a:spLocks noGrp="1"/>
          </p:cNvSpPr>
          <p:nvPr>
            <p:ph type="sldNum" sz="quarter" idx="5"/>
          </p:nvPr>
        </p:nvSpPr>
        <p:spPr>
          <a:noFill/>
        </p:spPr>
        <p:txBody>
          <a:bodyPr/>
          <a:lstStyle/>
          <a:p>
            <a:fld id="{8A812AFD-5962-4DA9-A93C-090BDA6FD384}" type="slidenum">
              <a:rPr lang="en-US"/>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r>
              <a:rPr lang="en-US" smtClean="0">
                <a:latin typeface="Times New Roman" pitchFamily="-106" charset="0"/>
                <a:ea typeface="ＭＳ Ｐゴシック" pitchFamily="-106" charset="-128"/>
              </a:rPr>
              <a:t>sliding_whistle_2notes.mp3</a:t>
            </a:r>
          </a:p>
        </p:txBody>
      </p:sp>
      <p:sp>
        <p:nvSpPr>
          <p:cNvPr id="72708" name="Slide Number Placeholder 3"/>
          <p:cNvSpPr>
            <a:spLocks noGrp="1"/>
          </p:cNvSpPr>
          <p:nvPr>
            <p:ph type="sldNum" sz="quarter" idx="5"/>
          </p:nvPr>
        </p:nvSpPr>
        <p:spPr>
          <a:noFill/>
        </p:spPr>
        <p:txBody>
          <a:bodyPr/>
          <a:lstStyle/>
          <a:p>
            <a:fld id="{5C7AA6EB-FEE0-4627-930E-5894EA8BF8F2}"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38DDB60-6EEF-4C9B-998B-55D526754D75}" type="slidenum">
              <a:rPr lang="en-US"/>
              <a:pPr/>
              <a:t>33</a:t>
            </a:fld>
            <a:endParaRPr lang="en-US"/>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Spectral display of quark song or liquid nitrogen?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B35A385-B8CD-4D21-8F66-3A1B8C6574B9}" type="slidenum">
              <a:rPr lang="en-US"/>
              <a:pPr/>
              <a:t>34</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F35E0865-AA51-41EF-8592-A75688464E9A}" type="slidenum">
              <a:rPr lang="en-US"/>
              <a:pPr/>
              <a:t>3</a:t>
            </a:fld>
            <a:endParaRPr lang="en-US"/>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Slinky demo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E4E97E2-89A3-4060-87D7-8DB751765455}" type="slidenum">
              <a:rPr lang="en-US"/>
              <a:pPr/>
              <a:t>4</a:t>
            </a:fld>
            <a:endParaRPr 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a:p>
            <a:endParaRPr lang="en-US" smtClean="0">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942F749-D16E-4553-B970-9E28B4A05415}" type="slidenum">
              <a:rPr lang="en-US"/>
              <a:pPr/>
              <a:t>5</a:t>
            </a:fld>
            <a:endParaRPr 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6AF4E25-78A9-4DFC-812A-29210DC3AD0F}" type="slidenum">
              <a:rPr lang="en-US"/>
              <a:pPr/>
              <a:t>6</a:t>
            </a:fld>
            <a:endParaRPr 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C4A36BD-EFD2-4D50-9E95-70806B7B5517}" type="slidenum">
              <a:rPr lang="en-US"/>
              <a:pPr/>
              <a:t>7</a:t>
            </a:fld>
            <a:endParaRPr 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Demo the whirly tube</a:t>
            </a:r>
          </a:p>
          <a:p>
            <a:r>
              <a:rPr lang="en-US" smtClean="0">
                <a:latin typeface="Times New Roman" pitchFamily="-106" charset="0"/>
                <a:ea typeface="ＭＳ Ｐゴシック" pitchFamily="-106" charset="-128"/>
              </a:rPr>
              <a:t>show harmonics AND show that notes are higher when smaller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p:spPr>
        <p:txBody>
          <a:bodyPr/>
          <a:lstStyle/>
          <a:p>
            <a:r>
              <a:rPr lang="en-US" smtClean="0">
                <a:latin typeface="Times New Roman" pitchFamily="-106" charset="0"/>
                <a:ea typeface="ＭＳ Ｐゴシック" pitchFamily="-106" charset="-128"/>
              </a:rPr>
              <a:t>sarah_hopkins.mp3</a:t>
            </a:r>
          </a:p>
        </p:txBody>
      </p:sp>
      <p:sp>
        <p:nvSpPr>
          <p:cNvPr id="31748" name="Slide Number Placeholder 3"/>
          <p:cNvSpPr>
            <a:spLocks noGrp="1"/>
          </p:cNvSpPr>
          <p:nvPr>
            <p:ph type="sldNum" sz="quarter" idx="5"/>
          </p:nvPr>
        </p:nvSpPr>
        <p:spPr>
          <a:noFill/>
        </p:spPr>
        <p:txBody>
          <a:bodyPr/>
          <a:lstStyle/>
          <a:p>
            <a:fld id="{6C02F0FE-91FF-4626-97A2-93A055765F3A}"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D42EA65-9A18-4395-8A07-EBE8560ECD46}" type="slidenum">
              <a:rPr lang="en-US"/>
              <a:pPr/>
              <a:t>9</a:t>
            </a:fld>
            <a:endParaRPr 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mtClean="0">
                <a:latin typeface="Times New Roman" pitchFamily="-106" charset="0"/>
                <a:ea typeface="ＭＳ Ｐゴシック" pitchFamily="-106" charset="-128"/>
              </a:rPr>
              <a:t>Demo boundary conditions with string and cable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165F88-E0FE-4728-9FD9-ED8E790EE07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52F176-291E-4B91-9294-50A77323D0A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67CE8A6-AE7C-4EAA-9BD6-717B1EF668A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B08BD6E-B36E-4654-BA7B-E8C11B8FF8D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AB246E-2950-441A-AE37-78211AB4008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FE03DC-424F-45F0-ABC9-5F8E584253F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2F30620-B60F-4735-A63D-7B58F95CB9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51B5B9-66AA-422C-A027-373C9B23BF5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DCBDF30-205B-4CB2-AB1F-BBE4D4E4F2B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FA86218-A320-442A-A30E-33F2A86C91D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B0A70D9-FA3D-4817-B868-DD57EC7C4E0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4750AA-EDAD-4494-A7B9-4203E9E33A3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4A99363-24C1-4E66-9720-4AD02CB731A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888FF40A-7316-46CF-AEF0-ED84D14A8A7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digi_kanghop.mp3"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Users\aquillen\Desktop\PHY103\Lectures\C_ColumnAir\C_ColumnAir_Movies\digiclip.mov"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Debussy_Syrinx_clip.mp3" TargetMode="External"/><Relationship Id="rId1" Type="http://schemas.openxmlformats.org/officeDocument/2006/relationships/audio" Target="Britten_Pan_clip.mp3" TargetMode="Externa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Blacher_Divertimento_1.mp3" TargetMode="External"/><Relationship Id="rId6" Type="http://schemas.openxmlformats.org/officeDocument/2006/relationships/image" Target="../media/image4.png"/><Relationship Id="rId5" Type="http://schemas.openxmlformats.org/officeDocument/2006/relationships/image" Target="../media/image32.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digi_kanghop.mp3" TargetMode="External"/><Relationship Id="rId6" Type="http://schemas.openxmlformats.org/officeDocument/2006/relationships/image" Target="../media/image4.pn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ocarina.mp3" TargetMode="External"/><Relationship Id="rId6" Type="http://schemas.openxmlformats.org/officeDocument/2006/relationships/image" Target="../media/image4.png"/><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audio" Target="whistle_sliding_2notes.mp3" TargetMode="Externa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sarah_hopkins.mp3" TargetMode="External"/><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33400"/>
            <a:ext cx="7772400" cy="1371600"/>
          </a:xfrm>
        </p:spPr>
        <p:txBody>
          <a:bodyPr/>
          <a:lstStyle/>
          <a:p>
            <a:pPr eaLnBrk="1" hangingPunct="1"/>
            <a:r>
              <a:rPr lang="en-US" dirty="0" smtClean="0">
                <a:effectLst>
                  <a:outerShdw blurRad="38100" dist="38100" dir="2700000" algn="tl">
                    <a:srgbClr val="000000">
                      <a:alpha val="43137"/>
                    </a:srgbClr>
                  </a:outerShdw>
                </a:effectLst>
                <a:ea typeface="ＭＳ Ｐゴシック" pitchFamily="-106" charset="-128"/>
              </a:rPr>
              <a:t>Resonances, Standing Waves and Normal </a:t>
            </a:r>
            <a:r>
              <a:rPr lang="en-US" dirty="0" smtClean="0">
                <a:effectLst>
                  <a:outerShdw blurRad="38100" dist="38100" dir="2700000" algn="tl">
                    <a:srgbClr val="000000">
                      <a:alpha val="43137"/>
                    </a:srgbClr>
                  </a:outerShdw>
                </a:effectLst>
                <a:ea typeface="ＭＳ Ｐゴシック" pitchFamily="-106" charset="-128"/>
              </a:rPr>
              <a:t>modes of a column of air</a:t>
            </a:r>
          </a:p>
        </p:txBody>
      </p:sp>
      <p:sp>
        <p:nvSpPr>
          <p:cNvPr id="16387" name="Rectangle 3"/>
          <p:cNvSpPr>
            <a:spLocks noGrp="1" noChangeArrowheads="1"/>
          </p:cNvSpPr>
          <p:nvPr>
            <p:ph type="subTitle" idx="1"/>
          </p:nvPr>
        </p:nvSpPr>
        <p:spPr>
          <a:xfrm>
            <a:off x="685800" y="1600200"/>
            <a:ext cx="8001000" cy="685800"/>
          </a:xfrm>
        </p:spPr>
        <p:txBody>
          <a:bodyPr/>
          <a:lstStyle/>
          <a:p>
            <a:pPr eaLnBrk="1" hangingPunct="1"/>
            <a:endParaRPr lang="en-US" dirty="0" smtClean="0">
              <a:ea typeface="ＭＳ Ｐゴシック" pitchFamily="-106" charset="-128"/>
            </a:endParaRPr>
          </a:p>
        </p:txBody>
      </p:sp>
      <p:sp>
        <p:nvSpPr>
          <p:cNvPr id="16388" name="Text Box 5"/>
          <p:cNvSpPr txBox="1">
            <a:spLocks noChangeArrowheads="1"/>
          </p:cNvSpPr>
          <p:nvPr/>
        </p:nvSpPr>
        <p:spPr bwMode="auto">
          <a:xfrm>
            <a:off x="5791200" y="6019800"/>
            <a:ext cx="2133600" cy="366713"/>
          </a:xfrm>
          <a:prstGeom prst="rect">
            <a:avLst/>
          </a:prstGeom>
          <a:noFill/>
          <a:ln w="9525">
            <a:noFill/>
            <a:miter lim="800000"/>
            <a:headEnd/>
            <a:tailEnd/>
          </a:ln>
        </p:spPr>
        <p:txBody>
          <a:bodyPr>
            <a:spAutoFit/>
          </a:bodyPr>
          <a:lstStyle/>
          <a:p>
            <a:pPr algn="l">
              <a:spcBef>
                <a:spcPct val="50000"/>
              </a:spcBef>
            </a:pPr>
            <a:endParaRPr lang="en-US" sz="1800">
              <a:solidFill>
                <a:schemeClr val="tx1"/>
              </a:solidFill>
            </a:endParaRPr>
          </a:p>
        </p:txBody>
      </p:sp>
      <p:sp>
        <p:nvSpPr>
          <p:cNvPr id="16389" name="TextBox 5"/>
          <p:cNvSpPr txBox="1">
            <a:spLocks noChangeArrowheads="1"/>
          </p:cNvSpPr>
          <p:nvPr/>
        </p:nvSpPr>
        <p:spPr bwMode="auto">
          <a:xfrm>
            <a:off x="6553200" y="2895600"/>
            <a:ext cx="1752600" cy="2862263"/>
          </a:xfrm>
          <a:prstGeom prst="rect">
            <a:avLst/>
          </a:prstGeom>
          <a:noFill/>
          <a:ln w="9525">
            <a:noFill/>
            <a:miter lim="800000"/>
            <a:headEnd/>
            <a:tailEnd/>
          </a:ln>
        </p:spPr>
        <p:txBody>
          <a:bodyPr>
            <a:spAutoFit/>
          </a:bodyPr>
          <a:lstStyle/>
          <a:p>
            <a:pPr algn="l"/>
            <a:r>
              <a:rPr lang="en-US" sz="1800"/>
              <a:t>Detail of a feast for Nebamun, fragment of a scene from the tomb-chapel of Nebamun. Thebes, Egypt, Late 18th dynasty, around 1350BC</a:t>
            </a:r>
          </a:p>
        </p:txBody>
      </p:sp>
      <p:pic>
        <p:nvPicPr>
          <p:cNvPr id="16390" name="Picture 6"/>
          <p:cNvPicPr>
            <a:picLocks noChangeAspect="1"/>
          </p:cNvPicPr>
          <p:nvPr/>
        </p:nvPicPr>
        <p:blipFill>
          <a:blip r:embed="rId3"/>
          <a:srcRect r="11127"/>
          <a:stretch>
            <a:fillRect/>
          </a:stretch>
        </p:blipFill>
        <p:spPr bwMode="auto">
          <a:xfrm>
            <a:off x="1135063" y="2362200"/>
            <a:ext cx="5113337" cy="3810000"/>
          </a:xfrm>
          <a:prstGeom prst="rect">
            <a:avLst/>
          </a:prstGeom>
          <a:noFill/>
          <a:ln w="9525">
            <a:noFill/>
            <a:miter lim="800000"/>
            <a:headEnd/>
            <a:tailEnd/>
          </a:ln>
        </p:spPr>
      </p:pic>
      <p:sp>
        <p:nvSpPr>
          <p:cNvPr id="7" name="TextBox 6"/>
          <p:cNvSpPr txBox="1"/>
          <p:nvPr/>
        </p:nvSpPr>
        <p:spPr>
          <a:xfrm>
            <a:off x="6629400" y="6248400"/>
            <a:ext cx="2286000" cy="246221"/>
          </a:xfrm>
          <a:prstGeom prst="rect">
            <a:avLst/>
          </a:prstGeom>
          <a:noFill/>
        </p:spPr>
        <p:txBody>
          <a:bodyPr wrap="square" rtlCol="0">
            <a:spAutoFit/>
          </a:bodyPr>
          <a:lstStyle/>
          <a:p>
            <a:r>
              <a:rPr lang="en-CA" sz="1000" dirty="0" smtClean="0"/>
              <a:t>Power point Alice </a:t>
            </a:r>
            <a:r>
              <a:rPr lang="en-CA" sz="1000" dirty="0" err="1" smtClean="0"/>
              <a:t>Quillen</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smtClean="0">
                <a:ea typeface="ＭＳ Ｐゴシック" pitchFamily="-106" charset="-128"/>
              </a:rPr>
              <a:t>Wave reflecting off of the closed boundary</a:t>
            </a:r>
          </a:p>
        </p:txBody>
      </p:sp>
      <p:sp>
        <p:nvSpPr>
          <p:cNvPr id="34819" name="Rectangle 3"/>
          <p:cNvSpPr>
            <a:spLocks noGrp="1" noChangeArrowheads="1"/>
          </p:cNvSpPr>
          <p:nvPr>
            <p:ph type="body" sz="half" idx="1"/>
          </p:nvPr>
        </p:nvSpPr>
        <p:spPr>
          <a:xfrm>
            <a:off x="685800" y="2133600"/>
            <a:ext cx="7315200" cy="3962400"/>
          </a:xfrm>
        </p:spPr>
        <p:txBody>
          <a:bodyPr/>
          <a:lstStyle/>
          <a:p>
            <a:pPr marL="0" indent="0" eaLnBrk="1" hangingPunct="1">
              <a:buFontTx/>
              <a:buNone/>
            </a:pPr>
            <a:r>
              <a:rPr lang="en-US" sz="2800" smtClean="0">
                <a:ea typeface="ＭＳ Ｐゴシック" pitchFamily="-106" charset="-128"/>
              </a:rPr>
              <a:t>At a closed boundary: the wave reflects if it has a high pressure at the wall.  The air compresses at the wall and then bounces back.</a:t>
            </a:r>
          </a:p>
          <a:p>
            <a:pPr marL="0" indent="0" eaLnBrk="1" hangingPunct="1"/>
            <a:endParaRPr lang="en-US" sz="2800" smtClean="0">
              <a:ea typeface="ＭＳ Ｐゴシック" pitchFamily="-106" charset="-128"/>
            </a:endParaRPr>
          </a:p>
        </p:txBody>
      </p:sp>
      <p:pic>
        <p:nvPicPr>
          <p:cNvPr id="34820" name="Picture 7" descr="modes"/>
          <p:cNvPicPr>
            <a:picLocks noChangeAspect="1" noChangeArrowheads="1"/>
          </p:cNvPicPr>
          <p:nvPr>
            <p:ph sz="half" idx="2"/>
          </p:nvPr>
        </p:nvPicPr>
        <p:blipFill>
          <a:blip r:embed="rId3"/>
          <a:srcRect/>
          <a:stretch>
            <a:fillRect/>
          </a:stretch>
        </p:blipFill>
        <p:spPr>
          <a:xfrm>
            <a:off x="457200" y="3617913"/>
            <a:ext cx="8153400" cy="179705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olumns"/>
          <p:cNvPicPr>
            <a:picLocks noChangeAspect="1" noChangeArrowheads="1"/>
          </p:cNvPicPr>
          <p:nvPr>
            <p:ph idx="1"/>
          </p:nvPr>
        </p:nvPicPr>
        <p:blipFill>
          <a:blip r:embed="rId3"/>
          <a:srcRect t="5260"/>
          <a:stretch>
            <a:fillRect/>
          </a:stretch>
        </p:blipFill>
        <p:spPr>
          <a:xfrm>
            <a:off x="1066800" y="1085850"/>
            <a:ext cx="6781800" cy="5467350"/>
          </a:xfrm>
          <a:noFill/>
        </p:spPr>
      </p:pic>
      <p:sp>
        <p:nvSpPr>
          <p:cNvPr id="36867" name="Rectangle 3"/>
          <p:cNvSpPr>
            <a:spLocks noGrp="1" noChangeArrowheads="1"/>
          </p:cNvSpPr>
          <p:nvPr>
            <p:ph type="title"/>
          </p:nvPr>
        </p:nvSpPr>
        <p:spPr>
          <a:xfrm>
            <a:off x="685800" y="152400"/>
            <a:ext cx="7772400" cy="1143000"/>
          </a:xfrm>
        </p:spPr>
        <p:txBody>
          <a:bodyPr/>
          <a:lstStyle/>
          <a:p>
            <a:pPr eaLnBrk="1" hangingPunct="1"/>
            <a:r>
              <a:rPr lang="en-US" sz="4000" i="1" smtClean="0">
                <a:latin typeface="Arial" charset="0"/>
                <a:ea typeface="ＭＳ Ｐゴシック" pitchFamily="-106" charset="-128"/>
              </a:rPr>
              <a:t>Normal modes of a column open/closed</a:t>
            </a:r>
          </a:p>
        </p:txBody>
      </p:sp>
      <p:sp>
        <p:nvSpPr>
          <p:cNvPr id="36868" name="Text Box 4"/>
          <p:cNvSpPr txBox="1">
            <a:spLocks noChangeArrowheads="1"/>
          </p:cNvSpPr>
          <p:nvPr/>
        </p:nvSpPr>
        <p:spPr bwMode="auto">
          <a:xfrm>
            <a:off x="457200" y="3733800"/>
            <a:ext cx="1447800" cy="947738"/>
          </a:xfrm>
          <a:prstGeom prst="rect">
            <a:avLst/>
          </a:prstGeom>
          <a:noFill/>
          <a:ln w="9525">
            <a:noFill/>
            <a:miter lim="800000"/>
            <a:headEnd/>
            <a:tailEnd/>
          </a:ln>
        </p:spPr>
        <p:txBody>
          <a:bodyPr>
            <a:spAutoFit/>
          </a:bodyPr>
          <a:lstStyle/>
          <a:p>
            <a:pPr algn="l">
              <a:spcBef>
                <a:spcPct val="50000"/>
              </a:spcBef>
            </a:pPr>
            <a:r>
              <a:rPr lang="en-US" sz="1600">
                <a:solidFill>
                  <a:srgbClr val="33CC33"/>
                </a:solidFill>
              </a:rPr>
              <a:t>No motions,</a:t>
            </a:r>
            <a:r>
              <a:rPr lang="en-US" sz="1600">
                <a:solidFill>
                  <a:schemeClr val="tx1"/>
                </a:solidFill>
              </a:rPr>
              <a:t> </a:t>
            </a:r>
          </a:p>
          <a:p>
            <a:pPr algn="l">
              <a:spcBef>
                <a:spcPct val="50000"/>
              </a:spcBef>
            </a:pPr>
            <a:r>
              <a:rPr lang="en-US" sz="1600">
                <a:solidFill>
                  <a:srgbClr val="FF3300"/>
                </a:solidFill>
              </a:rPr>
              <a:t>large pressure variations</a:t>
            </a:r>
          </a:p>
        </p:txBody>
      </p:sp>
      <p:sp>
        <p:nvSpPr>
          <p:cNvPr id="36869" name="Text Box 5"/>
          <p:cNvSpPr txBox="1">
            <a:spLocks noChangeArrowheads="1"/>
          </p:cNvSpPr>
          <p:nvPr/>
        </p:nvSpPr>
        <p:spPr bwMode="auto">
          <a:xfrm>
            <a:off x="7620000" y="2590800"/>
            <a:ext cx="1524000" cy="1054100"/>
          </a:xfrm>
          <a:prstGeom prst="rect">
            <a:avLst/>
          </a:prstGeom>
          <a:noFill/>
          <a:ln w="9525">
            <a:noFill/>
            <a:miter lim="800000"/>
            <a:headEnd/>
            <a:tailEnd/>
          </a:ln>
        </p:spPr>
        <p:txBody>
          <a:bodyPr>
            <a:spAutoFit/>
          </a:bodyPr>
          <a:lstStyle/>
          <a:p>
            <a:pPr algn="l">
              <a:spcBef>
                <a:spcPct val="50000"/>
              </a:spcBef>
            </a:pPr>
            <a:r>
              <a:rPr lang="en-US" sz="1800">
                <a:solidFill>
                  <a:srgbClr val="FF3300"/>
                </a:solidFill>
              </a:rPr>
              <a:t>No pressure variation,</a:t>
            </a:r>
            <a:r>
              <a:rPr lang="en-US" sz="1800">
                <a:solidFill>
                  <a:srgbClr val="33CC33"/>
                </a:solidFill>
              </a:rPr>
              <a:t> </a:t>
            </a:r>
          </a:p>
          <a:p>
            <a:pPr algn="l">
              <a:spcBef>
                <a:spcPct val="50000"/>
              </a:spcBef>
            </a:pPr>
            <a:r>
              <a:rPr lang="en-US" sz="1800">
                <a:solidFill>
                  <a:srgbClr val="33CC33"/>
                </a:solidFill>
              </a:rPr>
              <a:t>large motions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
          <p:cNvSpPr>
            <a:spLocks noGrp="1" noChangeArrowheads="1"/>
          </p:cNvSpPr>
          <p:nvPr>
            <p:ph type="title"/>
          </p:nvPr>
        </p:nvSpPr>
        <p:spPr/>
        <p:txBody>
          <a:bodyPr/>
          <a:lstStyle/>
          <a:p>
            <a:pPr eaLnBrk="1" hangingPunct="1"/>
            <a:r>
              <a:rPr lang="en-US" sz="4000" smtClean="0">
                <a:ea typeface="ＭＳ Ｐゴシック" pitchFamily="-106" charset="-128"/>
              </a:rPr>
              <a:t>Which one has a lower fundamental tone? Open/open or open/closed?</a:t>
            </a:r>
          </a:p>
        </p:txBody>
      </p:sp>
      <p:pic>
        <p:nvPicPr>
          <p:cNvPr id="38915" name="Picture 8" descr="wave_standing_open_pipe_1"/>
          <p:cNvPicPr>
            <a:picLocks noGrp="1" noChangeAspect="1" noChangeArrowheads="1" noCrop="1"/>
          </p:cNvPicPr>
          <p:nvPr>
            <p:ph sz="half" idx="1"/>
          </p:nvPr>
        </p:nvPicPr>
        <p:blipFill>
          <a:blip r:embed="rId3"/>
          <a:srcRect/>
          <a:stretch>
            <a:fillRect/>
          </a:stretch>
        </p:blipFill>
        <p:spPr>
          <a:xfrm>
            <a:off x="1219200" y="2586038"/>
            <a:ext cx="2133600" cy="690562"/>
          </a:xfrm>
        </p:spPr>
      </p:pic>
      <p:pic>
        <p:nvPicPr>
          <p:cNvPr id="38916" name="Picture 9" descr="wave_standing_closed_pipe_1"/>
          <p:cNvPicPr>
            <a:picLocks noChangeAspect="1" noChangeArrowheads="1" noCrop="1"/>
          </p:cNvPicPr>
          <p:nvPr>
            <p:ph sz="half" idx="2"/>
          </p:nvPr>
        </p:nvPicPr>
        <p:blipFill>
          <a:blip r:embed="rId4"/>
          <a:srcRect/>
          <a:stretch>
            <a:fillRect/>
          </a:stretch>
        </p:blipFill>
        <p:spPr>
          <a:xfrm>
            <a:off x="5472113" y="2581275"/>
            <a:ext cx="2147887" cy="695325"/>
          </a:xfrm>
          <a:noFill/>
        </p:spPr>
      </p:pic>
      <p:sp>
        <p:nvSpPr>
          <p:cNvPr id="38917" name="Text Box 12"/>
          <p:cNvSpPr txBox="1">
            <a:spLocks noChangeArrowheads="1"/>
          </p:cNvSpPr>
          <p:nvPr/>
        </p:nvSpPr>
        <p:spPr bwMode="auto">
          <a:xfrm>
            <a:off x="1143000" y="4114800"/>
            <a:ext cx="6553200" cy="457200"/>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Open/open		             	open/closed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533400"/>
            <a:ext cx="7772400" cy="1143000"/>
          </a:xfrm>
        </p:spPr>
        <p:txBody>
          <a:bodyPr/>
          <a:lstStyle/>
          <a:p>
            <a:pPr eaLnBrk="1" hangingPunct="1"/>
            <a:r>
              <a:rPr lang="en-US" sz="4000" smtClean="0">
                <a:ea typeface="ＭＳ Ｐゴシック" pitchFamily="-106" charset="-128"/>
              </a:rPr>
              <a:t>Length, fundamental and harmonics</a:t>
            </a:r>
          </a:p>
        </p:txBody>
      </p:sp>
      <p:sp>
        <p:nvSpPr>
          <p:cNvPr id="40963" name="Rectangle 3"/>
          <p:cNvSpPr>
            <a:spLocks noGrp="1" noChangeArrowheads="1"/>
          </p:cNvSpPr>
          <p:nvPr>
            <p:ph type="body" sz="half" idx="1"/>
          </p:nvPr>
        </p:nvSpPr>
        <p:spPr>
          <a:xfrm>
            <a:off x="533400" y="1981200"/>
            <a:ext cx="3810000" cy="4114800"/>
          </a:xfrm>
        </p:spPr>
        <p:txBody>
          <a:bodyPr/>
          <a:lstStyle/>
          <a:p>
            <a:pPr eaLnBrk="1" hangingPunct="1"/>
            <a:r>
              <a:rPr lang="en-US" sz="2400" smtClean="0">
                <a:ea typeface="ＭＳ Ｐゴシック" pitchFamily="-106" charset="-128"/>
              </a:rPr>
              <a:t>The open-closed pipe has a fundamental wavelength equal to four times its length and higher resonances at </a:t>
            </a:r>
            <a:r>
              <a:rPr lang="en-US" sz="2400" b="1" smtClean="0">
                <a:ea typeface="ＭＳ Ｐゴシック" pitchFamily="-106" charset="-128"/>
              </a:rPr>
              <a:t>odd integer </a:t>
            </a:r>
            <a:r>
              <a:rPr lang="en-US" sz="2400" smtClean="0">
                <a:ea typeface="ＭＳ Ｐゴシック" pitchFamily="-106" charset="-128"/>
              </a:rPr>
              <a:t>multiples of the fundamental frequency. </a:t>
            </a:r>
          </a:p>
        </p:txBody>
      </p:sp>
      <p:pic>
        <p:nvPicPr>
          <p:cNvPr id="40964" name="Picture 4" descr="ccyl"/>
          <p:cNvPicPr>
            <a:picLocks noChangeAspect="1" noChangeArrowheads="1"/>
          </p:cNvPicPr>
          <p:nvPr>
            <p:ph sz="half" idx="2"/>
          </p:nvPr>
        </p:nvPicPr>
        <p:blipFill>
          <a:blip r:embed="rId3"/>
          <a:srcRect/>
          <a:stretch>
            <a:fillRect/>
          </a:stretch>
        </p:blipFill>
        <p:spPr>
          <a:xfrm>
            <a:off x="4495800" y="1709738"/>
            <a:ext cx="3562350" cy="2728912"/>
          </a:xfrm>
          <a:noFill/>
        </p:spPr>
      </p:pic>
      <p:sp>
        <p:nvSpPr>
          <p:cNvPr id="40965" name="Text Box 6"/>
          <p:cNvSpPr txBox="1">
            <a:spLocks noChangeArrowheads="1"/>
          </p:cNvSpPr>
          <p:nvPr/>
        </p:nvSpPr>
        <p:spPr bwMode="auto">
          <a:xfrm>
            <a:off x="685800" y="4953000"/>
            <a:ext cx="7696200" cy="1643063"/>
          </a:xfrm>
          <a:prstGeom prst="rect">
            <a:avLst/>
          </a:prstGeom>
          <a:noFill/>
          <a:ln w="9525">
            <a:noFill/>
            <a:miter lim="800000"/>
            <a:headEnd/>
            <a:tailEnd/>
          </a:ln>
        </p:spPr>
        <p:txBody>
          <a:bodyPr>
            <a:spAutoFit/>
          </a:bodyPr>
          <a:lstStyle/>
          <a:p>
            <a:pPr marL="342900" indent="-342900" algn="l">
              <a:spcBef>
                <a:spcPct val="20000"/>
              </a:spcBef>
              <a:buFontTx/>
              <a:buChar char="•"/>
            </a:pPr>
            <a:r>
              <a:rPr lang="en-US" sz="2400">
                <a:solidFill>
                  <a:schemeClr val="tx1"/>
                </a:solidFill>
              </a:rPr>
              <a:t>The open-open pipe has a fundamental wavelength equal to two times its length and higher resonances which occur at </a:t>
            </a:r>
            <a:r>
              <a:rPr lang="en-US" sz="2400" b="1">
                <a:solidFill>
                  <a:schemeClr val="tx1"/>
                </a:solidFill>
              </a:rPr>
              <a:t>all integer multiples </a:t>
            </a:r>
            <a:r>
              <a:rPr lang="en-US" sz="2400">
                <a:solidFill>
                  <a:schemeClr val="tx1"/>
                </a:solidFill>
              </a:rPr>
              <a:t>of the fundamental frequency. </a:t>
            </a:r>
          </a:p>
          <a:p>
            <a:pPr marL="342900" indent="-342900" algn="l">
              <a:spcBef>
                <a:spcPct val="50000"/>
              </a:spcBef>
            </a:pPr>
            <a:endParaRPr lang="en-US" sz="240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ea typeface="ＭＳ Ｐゴシック" pitchFamily="-106" charset="-128"/>
              </a:rPr>
              <a:t>Resonant excitation</a:t>
            </a:r>
          </a:p>
        </p:txBody>
      </p:sp>
      <p:pic>
        <p:nvPicPr>
          <p:cNvPr id="43011" name="Picture 4" descr="swing1"/>
          <p:cNvPicPr>
            <a:picLocks noChangeAspect="1" noChangeArrowheads="1" noCrop="1"/>
          </p:cNvPicPr>
          <p:nvPr>
            <p:ph idx="1"/>
          </p:nvPr>
        </p:nvPicPr>
        <p:blipFill>
          <a:blip r:embed="rId3"/>
          <a:srcRect/>
          <a:stretch>
            <a:fillRect/>
          </a:stretch>
        </p:blipFill>
        <p:spPr>
          <a:xfrm>
            <a:off x="1447800" y="2203450"/>
            <a:ext cx="3695700" cy="3511550"/>
          </a:xfrm>
          <a:noFill/>
        </p:spPr>
      </p:pic>
      <p:sp>
        <p:nvSpPr>
          <p:cNvPr id="43012" name="Text Box 6"/>
          <p:cNvSpPr txBox="1">
            <a:spLocks noChangeArrowheads="1"/>
          </p:cNvSpPr>
          <p:nvPr/>
        </p:nvSpPr>
        <p:spPr bwMode="auto">
          <a:xfrm>
            <a:off x="5486400" y="2133600"/>
            <a:ext cx="2667000" cy="3600450"/>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Small pushes correctly timed will add up and excite large amplitude motion.</a:t>
            </a:r>
          </a:p>
          <a:p>
            <a:pPr algn="l">
              <a:spcBef>
                <a:spcPct val="50000"/>
              </a:spcBef>
            </a:pPr>
            <a:r>
              <a:rPr lang="en-US" sz="2400">
                <a:solidFill>
                  <a:schemeClr val="tx1"/>
                </a:solidFill>
              </a:rPr>
              <a:t>Small pushes incorrectly timed will </a:t>
            </a:r>
            <a:r>
              <a:rPr lang="en-US" sz="2400" b="1">
                <a:solidFill>
                  <a:schemeClr val="tx1"/>
                </a:solidFill>
              </a:rPr>
              <a:t>tend to cancel out.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smtClean="0">
                <a:ea typeface="ＭＳ Ｐゴシック" pitchFamily="-106" charset="-128"/>
              </a:rPr>
              <a:t>Resonant excitation </a:t>
            </a:r>
            <a:br>
              <a:rPr lang="en-US" sz="4000" smtClean="0">
                <a:ea typeface="ＭＳ Ｐゴシック" pitchFamily="-106" charset="-128"/>
              </a:rPr>
            </a:br>
            <a:r>
              <a:rPr lang="en-US" sz="4000" smtClean="0">
                <a:ea typeface="ＭＳ Ｐゴシック" pitchFamily="-106" charset="-128"/>
              </a:rPr>
              <a:t>of a column of air</a:t>
            </a:r>
          </a:p>
        </p:txBody>
      </p:sp>
      <p:sp>
        <p:nvSpPr>
          <p:cNvPr id="45059" name="Rectangle 3"/>
          <p:cNvSpPr>
            <a:spLocks noGrp="1" noChangeArrowheads="1"/>
          </p:cNvSpPr>
          <p:nvPr>
            <p:ph type="body" idx="1"/>
          </p:nvPr>
        </p:nvSpPr>
        <p:spPr>
          <a:xfrm>
            <a:off x="685800" y="2133600"/>
            <a:ext cx="7772400" cy="4191000"/>
          </a:xfrm>
        </p:spPr>
        <p:txBody>
          <a:bodyPr/>
          <a:lstStyle/>
          <a:p>
            <a:pPr eaLnBrk="1" hangingPunct="1">
              <a:lnSpc>
                <a:spcPct val="90000"/>
              </a:lnSpc>
            </a:pPr>
            <a:r>
              <a:rPr lang="en-US" sz="2800" smtClean="0">
                <a:ea typeface="ＭＳ Ｐゴシック" pitchFamily="-106" charset="-128"/>
              </a:rPr>
              <a:t>How long does it take a disturbance to travel down the length of the tube and come back?</a:t>
            </a:r>
          </a:p>
          <a:p>
            <a:pPr eaLnBrk="1" hangingPunct="1">
              <a:lnSpc>
                <a:spcPct val="90000"/>
              </a:lnSpc>
            </a:pPr>
            <a:endParaRPr lang="en-US" sz="2800" smtClean="0">
              <a:ea typeface="ＭＳ Ｐゴシック" pitchFamily="-106" charset="-128"/>
            </a:endParaRPr>
          </a:p>
          <a:p>
            <a:pPr eaLnBrk="1" hangingPunct="1">
              <a:lnSpc>
                <a:spcPct val="90000"/>
              </a:lnSpc>
            </a:pPr>
            <a:endParaRPr lang="en-US" sz="2800" smtClean="0">
              <a:ea typeface="ＭＳ Ｐゴシック" pitchFamily="-106" charset="-128"/>
            </a:endParaRPr>
          </a:p>
          <a:p>
            <a:pPr eaLnBrk="1" hangingPunct="1">
              <a:lnSpc>
                <a:spcPct val="90000"/>
              </a:lnSpc>
            </a:pPr>
            <a:endParaRPr lang="en-US" sz="2800" smtClean="0">
              <a:ea typeface="ＭＳ Ｐゴシック" pitchFamily="-106" charset="-128"/>
            </a:endParaRPr>
          </a:p>
          <a:p>
            <a:pPr eaLnBrk="1" hangingPunct="1">
              <a:lnSpc>
                <a:spcPct val="90000"/>
              </a:lnSpc>
            </a:pPr>
            <a:endParaRPr lang="en-US" sz="2800" smtClean="0">
              <a:ea typeface="ＭＳ Ｐゴシック" pitchFamily="-106" charset="-128"/>
            </a:endParaRPr>
          </a:p>
          <a:p>
            <a:pPr eaLnBrk="1" hangingPunct="1">
              <a:lnSpc>
                <a:spcPct val="90000"/>
              </a:lnSpc>
              <a:buFontTx/>
              <a:buNone/>
            </a:pPr>
            <a:endParaRPr lang="en-US" sz="2800" smtClean="0">
              <a:ea typeface="ＭＳ Ｐゴシック" pitchFamily="-106" charset="-128"/>
            </a:endParaRPr>
          </a:p>
          <a:p>
            <a:pPr eaLnBrk="1" hangingPunct="1">
              <a:lnSpc>
                <a:spcPct val="90000"/>
              </a:lnSpc>
            </a:pPr>
            <a:r>
              <a:rPr lang="en-US" sz="2800" smtClean="0">
                <a:ea typeface="ＭＳ Ｐゴシック" pitchFamily="-106" charset="-128"/>
              </a:rPr>
              <a:t>Correctly timed excitations allow the mode to grow.  Otherwise they are cancelled out by each other.</a:t>
            </a:r>
          </a:p>
        </p:txBody>
      </p:sp>
      <p:grpSp>
        <p:nvGrpSpPr>
          <p:cNvPr id="45060" name="Group 13"/>
          <p:cNvGrpSpPr>
            <a:grpSpLocks/>
          </p:cNvGrpSpPr>
          <p:nvPr/>
        </p:nvGrpSpPr>
        <p:grpSpPr bwMode="auto">
          <a:xfrm>
            <a:off x="1752600" y="3505200"/>
            <a:ext cx="5334000" cy="1066800"/>
            <a:chOff x="960" y="2736"/>
            <a:chExt cx="3360" cy="672"/>
          </a:xfrm>
        </p:grpSpPr>
        <p:sp>
          <p:nvSpPr>
            <p:cNvPr id="45062" name="Line 4"/>
            <p:cNvSpPr>
              <a:spLocks noChangeShapeType="1"/>
            </p:cNvSpPr>
            <p:nvPr/>
          </p:nvSpPr>
          <p:spPr bwMode="auto">
            <a:xfrm>
              <a:off x="960" y="2736"/>
              <a:ext cx="3360" cy="0"/>
            </a:xfrm>
            <a:prstGeom prst="line">
              <a:avLst/>
            </a:prstGeom>
            <a:noFill/>
            <a:ln w="31750">
              <a:solidFill>
                <a:schemeClr val="tx1"/>
              </a:solidFill>
              <a:round/>
              <a:headEnd/>
              <a:tailEnd/>
            </a:ln>
          </p:spPr>
          <p:txBody>
            <a:bodyPr/>
            <a:lstStyle/>
            <a:p>
              <a:endParaRPr lang="en-US"/>
            </a:p>
          </p:txBody>
        </p:sp>
        <p:sp>
          <p:nvSpPr>
            <p:cNvPr id="45063" name="Line 6"/>
            <p:cNvSpPr>
              <a:spLocks noChangeShapeType="1"/>
            </p:cNvSpPr>
            <p:nvPr/>
          </p:nvSpPr>
          <p:spPr bwMode="auto">
            <a:xfrm>
              <a:off x="960" y="3408"/>
              <a:ext cx="3360" cy="0"/>
            </a:xfrm>
            <a:prstGeom prst="line">
              <a:avLst/>
            </a:prstGeom>
            <a:noFill/>
            <a:ln w="31750">
              <a:solidFill>
                <a:schemeClr val="tx1"/>
              </a:solidFill>
              <a:round/>
              <a:headEnd/>
              <a:tailEnd/>
            </a:ln>
          </p:spPr>
          <p:txBody>
            <a:bodyPr/>
            <a:lstStyle/>
            <a:p>
              <a:endParaRPr lang="en-US"/>
            </a:p>
          </p:txBody>
        </p:sp>
        <p:sp>
          <p:nvSpPr>
            <p:cNvPr id="45064" name="Line 7"/>
            <p:cNvSpPr>
              <a:spLocks noChangeShapeType="1"/>
            </p:cNvSpPr>
            <p:nvPr/>
          </p:nvSpPr>
          <p:spPr bwMode="auto">
            <a:xfrm>
              <a:off x="1344" y="3072"/>
              <a:ext cx="480" cy="0"/>
            </a:xfrm>
            <a:prstGeom prst="line">
              <a:avLst/>
            </a:prstGeom>
            <a:noFill/>
            <a:ln w="9525">
              <a:solidFill>
                <a:schemeClr val="tx1"/>
              </a:solidFill>
              <a:round/>
              <a:headEnd/>
              <a:tailEnd type="triangle" w="med" len="med"/>
            </a:ln>
          </p:spPr>
          <p:txBody>
            <a:bodyPr/>
            <a:lstStyle/>
            <a:p>
              <a:endParaRPr lang="en-US"/>
            </a:p>
          </p:txBody>
        </p:sp>
        <p:sp>
          <p:nvSpPr>
            <p:cNvPr id="45065" name="Line 8"/>
            <p:cNvSpPr>
              <a:spLocks noChangeShapeType="1"/>
            </p:cNvSpPr>
            <p:nvPr/>
          </p:nvSpPr>
          <p:spPr bwMode="auto">
            <a:xfrm>
              <a:off x="1344" y="3168"/>
              <a:ext cx="480" cy="0"/>
            </a:xfrm>
            <a:prstGeom prst="line">
              <a:avLst/>
            </a:prstGeom>
            <a:noFill/>
            <a:ln w="9525">
              <a:solidFill>
                <a:schemeClr val="tx1"/>
              </a:solidFill>
              <a:round/>
              <a:headEnd/>
              <a:tailEnd type="triangle" w="med" len="med"/>
            </a:ln>
          </p:spPr>
          <p:txBody>
            <a:bodyPr/>
            <a:lstStyle/>
            <a:p>
              <a:endParaRPr lang="en-US"/>
            </a:p>
          </p:txBody>
        </p:sp>
        <p:sp>
          <p:nvSpPr>
            <p:cNvPr id="45066" name="Line 9"/>
            <p:cNvSpPr>
              <a:spLocks noChangeShapeType="1"/>
            </p:cNvSpPr>
            <p:nvPr/>
          </p:nvSpPr>
          <p:spPr bwMode="auto">
            <a:xfrm>
              <a:off x="1344" y="3264"/>
              <a:ext cx="480" cy="0"/>
            </a:xfrm>
            <a:prstGeom prst="line">
              <a:avLst/>
            </a:prstGeom>
            <a:noFill/>
            <a:ln w="9525">
              <a:solidFill>
                <a:schemeClr val="tx1"/>
              </a:solidFill>
              <a:round/>
              <a:headEnd/>
              <a:tailEnd type="triangle" w="med" len="med"/>
            </a:ln>
          </p:spPr>
          <p:txBody>
            <a:bodyPr/>
            <a:lstStyle/>
            <a:p>
              <a:endParaRPr lang="en-US"/>
            </a:p>
          </p:txBody>
        </p:sp>
        <p:sp>
          <p:nvSpPr>
            <p:cNvPr id="45067" name="Line 10"/>
            <p:cNvSpPr>
              <a:spLocks noChangeShapeType="1"/>
            </p:cNvSpPr>
            <p:nvPr/>
          </p:nvSpPr>
          <p:spPr bwMode="auto">
            <a:xfrm>
              <a:off x="1344" y="2880"/>
              <a:ext cx="480" cy="0"/>
            </a:xfrm>
            <a:prstGeom prst="line">
              <a:avLst/>
            </a:prstGeom>
            <a:noFill/>
            <a:ln w="9525">
              <a:solidFill>
                <a:schemeClr val="tx1"/>
              </a:solidFill>
              <a:round/>
              <a:headEnd/>
              <a:tailEnd type="triangle" w="med" len="med"/>
            </a:ln>
          </p:spPr>
          <p:txBody>
            <a:bodyPr/>
            <a:lstStyle/>
            <a:p>
              <a:endParaRPr lang="en-US"/>
            </a:p>
          </p:txBody>
        </p:sp>
        <p:sp>
          <p:nvSpPr>
            <p:cNvPr id="45068" name="Line 12"/>
            <p:cNvSpPr>
              <a:spLocks noChangeShapeType="1"/>
            </p:cNvSpPr>
            <p:nvPr/>
          </p:nvSpPr>
          <p:spPr bwMode="auto">
            <a:xfrm>
              <a:off x="1344" y="2976"/>
              <a:ext cx="480" cy="0"/>
            </a:xfrm>
            <a:prstGeom prst="line">
              <a:avLst/>
            </a:prstGeom>
            <a:noFill/>
            <a:ln w="9525">
              <a:solidFill>
                <a:schemeClr val="tx1"/>
              </a:solidFill>
              <a:round/>
              <a:headEnd/>
              <a:tailEnd type="triangle" w="med" len="med"/>
            </a:ln>
          </p:spPr>
          <p:txBody>
            <a:bodyPr/>
            <a:lstStyle/>
            <a:p>
              <a:endParaRPr lang="en-US"/>
            </a:p>
          </p:txBody>
        </p:sp>
      </p:grpSp>
      <p:sp>
        <p:nvSpPr>
          <p:cNvPr id="29710" name="Sound"/>
          <p:cNvSpPr>
            <a:spLocks noEditPoints="1" noChangeArrowheads="1"/>
          </p:cNvSpPr>
          <p:nvPr/>
        </p:nvSpPr>
        <p:spPr bwMode="auto">
          <a:xfrm>
            <a:off x="685800" y="3505200"/>
            <a:ext cx="990600" cy="971550"/>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latin typeface="Times New Roman" charset="0"/>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038600" y="533400"/>
            <a:ext cx="4419600" cy="990600"/>
          </a:xfrm>
        </p:spPr>
        <p:txBody>
          <a:bodyPr/>
          <a:lstStyle/>
          <a:p>
            <a:r>
              <a:rPr lang="en-US" i="1" smtClean="0">
                <a:ea typeface="ＭＳ Ｐゴシック" pitchFamily="-106" charset="-128"/>
              </a:rPr>
              <a:t>Boundaries</a:t>
            </a:r>
            <a:r>
              <a:rPr lang="en-US" smtClean="0">
                <a:ea typeface="ＭＳ Ｐゴシック" pitchFamily="-106" charset="-128"/>
              </a:rPr>
              <a:t> </a:t>
            </a:r>
          </a:p>
        </p:txBody>
      </p:sp>
      <p:sp>
        <p:nvSpPr>
          <p:cNvPr id="47107" name="Text Placeholder 2"/>
          <p:cNvSpPr>
            <a:spLocks noGrp="1"/>
          </p:cNvSpPr>
          <p:nvPr>
            <p:ph type="body" sz="half" idx="1"/>
          </p:nvPr>
        </p:nvSpPr>
        <p:spPr>
          <a:xfrm>
            <a:off x="685800" y="1295400"/>
            <a:ext cx="4038600" cy="3810000"/>
          </a:xfrm>
          <a:ln>
            <a:solidFill>
              <a:schemeClr val="accent2"/>
            </a:solidFill>
          </a:ln>
        </p:spPr>
        <p:txBody>
          <a:bodyPr/>
          <a:lstStyle/>
          <a:p>
            <a:pPr marL="0" indent="0">
              <a:spcBef>
                <a:spcPct val="0"/>
              </a:spcBef>
              <a:buFontTx/>
              <a:buNone/>
            </a:pPr>
            <a:r>
              <a:rPr lang="en-US" sz="2400" b="1" smtClean="0">
                <a:ea typeface="ＭＳ Ｐゴシック" pitchFamily="-106" charset="-128"/>
              </a:rPr>
              <a:t>Open end</a:t>
            </a:r>
          </a:p>
          <a:p>
            <a:pPr marL="0" indent="0">
              <a:spcBef>
                <a:spcPct val="0"/>
              </a:spcBef>
              <a:buFontTx/>
              <a:buNone/>
            </a:pPr>
            <a:r>
              <a:rPr lang="en-US" sz="2400" smtClean="0">
                <a:ea typeface="ＭＳ Ｐゴシック" pitchFamily="-106" charset="-128"/>
              </a:rPr>
              <a:t>A travelling positive pressure pulse pushes the air out converting the pressure pulse into motion.  The motion outwards excites a vacuum pulse inside moving the other way and  flipping the sign of the pulse --- analogous to the fixed end of a string.  </a:t>
            </a:r>
          </a:p>
        </p:txBody>
      </p:sp>
      <p:sp>
        <p:nvSpPr>
          <p:cNvPr id="47108" name="Content Placeholder 3"/>
          <p:cNvSpPr>
            <a:spLocks noGrp="1"/>
          </p:cNvSpPr>
          <p:nvPr>
            <p:ph sz="half" idx="2"/>
          </p:nvPr>
        </p:nvSpPr>
        <p:spPr>
          <a:xfrm>
            <a:off x="4876800" y="1676400"/>
            <a:ext cx="3352800" cy="3200400"/>
          </a:xfrm>
          <a:ln>
            <a:solidFill>
              <a:schemeClr val="accent1"/>
            </a:solidFill>
          </a:ln>
        </p:spPr>
        <p:txBody>
          <a:bodyPr/>
          <a:lstStyle/>
          <a:p>
            <a:pPr marL="0" indent="0">
              <a:spcBef>
                <a:spcPct val="0"/>
              </a:spcBef>
              <a:buFontTx/>
              <a:buNone/>
            </a:pPr>
            <a:r>
              <a:rPr lang="en-US" sz="2400" b="1" smtClean="0">
                <a:ea typeface="ＭＳ Ｐゴシック" pitchFamily="-106" charset="-128"/>
              </a:rPr>
              <a:t>Closed end</a:t>
            </a:r>
          </a:p>
          <a:p>
            <a:pPr marL="0" indent="0">
              <a:spcBef>
                <a:spcPct val="0"/>
              </a:spcBef>
              <a:buFontTx/>
              <a:buNone/>
            </a:pPr>
            <a:r>
              <a:rPr lang="en-US" sz="2400" smtClean="0">
                <a:ea typeface="ＭＳ Ｐゴシック" pitchFamily="-106" charset="-128"/>
              </a:rPr>
              <a:t>At a closed boundary a high pressure pulse bounces against the boundary sending back a positive pressure pulse.</a:t>
            </a:r>
          </a:p>
          <a:p>
            <a:pPr marL="0" indent="0">
              <a:spcBef>
                <a:spcPct val="0"/>
              </a:spcBef>
              <a:buFontTx/>
              <a:buNone/>
            </a:pPr>
            <a:r>
              <a:rPr lang="en-US" sz="2400" smtClean="0">
                <a:ea typeface="ＭＳ Ｐゴシック" pitchFamily="-106" charset="-128"/>
              </a:rPr>
              <a:t>Analogous to the free end of a string.</a:t>
            </a:r>
          </a:p>
        </p:txBody>
      </p:sp>
      <p:pic>
        <p:nvPicPr>
          <p:cNvPr id="47109" name="Picture 5" descr="u10l3a2"/>
          <p:cNvPicPr>
            <a:picLocks noChangeAspect="1" noChangeArrowheads="1"/>
          </p:cNvPicPr>
          <p:nvPr/>
        </p:nvPicPr>
        <p:blipFill>
          <a:blip r:embed="rId2"/>
          <a:srcRect t="17561"/>
          <a:stretch>
            <a:fillRect/>
          </a:stretch>
        </p:blipFill>
        <p:spPr bwMode="auto">
          <a:xfrm>
            <a:off x="942975" y="5207000"/>
            <a:ext cx="3171825" cy="965200"/>
          </a:xfrm>
          <a:prstGeom prst="rect">
            <a:avLst/>
          </a:prstGeom>
          <a:noFill/>
          <a:ln w="9525">
            <a:noFill/>
            <a:miter lim="800000"/>
            <a:headEnd/>
            <a:tailEnd/>
          </a:ln>
        </p:spPr>
      </p:pic>
      <p:grpSp>
        <p:nvGrpSpPr>
          <p:cNvPr id="47110" name="Group 7"/>
          <p:cNvGrpSpPr>
            <a:grpSpLocks/>
          </p:cNvGrpSpPr>
          <p:nvPr/>
        </p:nvGrpSpPr>
        <p:grpSpPr bwMode="auto">
          <a:xfrm>
            <a:off x="4829175" y="5207000"/>
            <a:ext cx="3171825" cy="965200"/>
            <a:chOff x="4800600" y="5282564"/>
            <a:chExt cx="3171825" cy="965836"/>
          </a:xfrm>
        </p:grpSpPr>
        <p:pic>
          <p:nvPicPr>
            <p:cNvPr id="47111" name="Picture 5" descr="u10l3a2"/>
            <p:cNvPicPr>
              <a:picLocks noChangeAspect="1" noChangeArrowheads="1"/>
            </p:cNvPicPr>
            <p:nvPr/>
          </p:nvPicPr>
          <p:blipFill>
            <a:blip r:embed="rId2"/>
            <a:srcRect t="17561"/>
            <a:stretch>
              <a:fillRect/>
            </a:stretch>
          </p:blipFill>
          <p:spPr bwMode="auto">
            <a:xfrm>
              <a:off x="4800600" y="5282564"/>
              <a:ext cx="3171825" cy="965836"/>
            </a:xfrm>
            <a:prstGeom prst="rect">
              <a:avLst/>
            </a:prstGeom>
            <a:noFill/>
            <a:ln w="9525">
              <a:noFill/>
              <a:miter lim="800000"/>
              <a:headEnd/>
              <a:tailEnd/>
            </a:ln>
          </p:spPr>
        </p:pic>
        <p:pic>
          <p:nvPicPr>
            <p:cNvPr id="47112" name="Picture 6" descr="u10l3a2"/>
            <p:cNvPicPr>
              <a:picLocks noChangeAspect="1" noChangeArrowheads="1"/>
            </p:cNvPicPr>
            <p:nvPr/>
          </p:nvPicPr>
          <p:blipFill>
            <a:blip r:embed="rId2"/>
            <a:srcRect l="47568" t="58537" r="6487" b="17561"/>
            <a:stretch>
              <a:fillRect/>
            </a:stretch>
          </p:blipFill>
          <p:spPr bwMode="auto">
            <a:xfrm flipV="1">
              <a:off x="6310002" y="5638800"/>
              <a:ext cx="1457282" cy="291423"/>
            </a:xfrm>
            <a:prstGeom prst="rect">
              <a:avLst/>
            </a:prstGeom>
            <a:noFill/>
            <a:ln w="95250">
              <a:solidFill>
                <a:schemeClr val="bg1"/>
              </a:solid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ea typeface="ＭＳ Ｐゴシック" pitchFamily="-106" charset="-128"/>
              </a:rPr>
              <a:t>Waves reflecting off of boundaries</a:t>
            </a:r>
          </a:p>
        </p:txBody>
      </p:sp>
      <p:sp>
        <p:nvSpPr>
          <p:cNvPr id="48131" name="TextBox 6"/>
          <p:cNvSpPr txBox="1">
            <a:spLocks noChangeArrowheads="1"/>
          </p:cNvSpPr>
          <p:nvPr/>
        </p:nvSpPr>
        <p:spPr bwMode="auto">
          <a:xfrm>
            <a:off x="1295400" y="6096000"/>
            <a:ext cx="7467600" cy="369888"/>
          </a:xfrm>
          <a:prstGeom prst="rect">
            <a:avLst/>
          </a:prstGeom>
          <a:noFill/>
          <a:ln w="9525">
            <a:noFill/>
            <a:miter lim="800000"/>
            <a:headEnd/>
            <a:tailEnd/>
          </a:ln>
        </p:spPr>
        <p:txBody>
          <a:bodyPr>
            <a:spAutoFit/>
          </a:bodyPr>
          <a:lstStyle/>
          <a:p>
            <a:r>
              <a:rPr lang="en-US" sz="1800"/>
              <a:t>Animations courtesy of Dr. Dan Russell, Grad. Prog. Acoustics, Penn State</a:t>
            </a:r>
          </a:p>
        </p:txBody>
      </p:sp>
      <p:pic>
        <p:nvPicPr>
          <p:cNvPr id="48132" name="Picture 5" descr="russell_hards_wm.gif"/>
          <p:cNvPicPr>
            <a:picLocks noChangeAspect="1"/>
          </p:cNvPicPr>
          <p:nvPr/>
        </p:nvPicPr>
        <p:blipFill>
          <a:blip r:embed="rId3"/>
          <a:srcRect/>
          <a:stretch>
            <a:fillRect/>
          </a:stretch>
        </p:blipFill>
        <p:spPr bwMode="auto">
          <a:xfrm>
            <a:off x="1447800" y="1905000"/>
            <a:ext cx="3200400" cy="3200400"/>
          </a:xfrm>
          <a:prstGeom prst="rect">
            <a:avLst/>
          </a:prstGeom>
          <a:noFill/>
          <a:ln w="9525">
            <a:noFill/>
            <a:miter lim="800000"/>
            <a:headEnd/>
            <a:tailEnd/>
          </a:ln>
        </p:spPr>
      </p:pic>
      <p:pic>
        <p:nvPicPr>
          <p:cNvPr id="48133" name="Picture 6" descr="russell_softs_wm.gif"/>
          <p:cNvPicPr>
            <a:picLocks noChangeAspect="1"/>
          </p:cNvPicPr>
          <p:nvPr/>
        </p:nvPicPr>
        <p:blipFill>
          <a:blip r:embed="rId4"/>
          <a:srcRect/>
          <a:stretch>
            <a:fillRect/>
          </a:stretch>
        </p:blipFill>
        <p:spPr bwMode="auto">
          <a:xfrm>
            <a:off x="5029200" y="19050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ea typeface="ＭＳ Ｐゴシック" pitchFamily="-106" charset="-128"/>
              </a:rPr>
              <a:t>Reflection at boundary</a:t>
            </a:r>
          </a:p>
        </p:txBody>
      </p:sp>
      <p:sp>
        <p:nvSpPr>
          <p:cNvPr id="50179" name="Content Placeholder 2"/>
          <p:cNvSpPr>
            <a:spLocks noGrp="1"/>
          </p:cNvSpPr>
          <p:nvPr>
            <p:ph idx="1"/>
          </p:nvPr>
        </p:nvSpPr>
        <p:spPr/>
        <p:txBody>
          <a:bodyPr/>
          <a:lstStyle/>
          <a:p>
            <a:r>
              <a:rPr lang="en-US" smtClean="0">
                <a:ea typeface="ＭＳ Ｐゴシック" pitchFamily="-106" charset="-128"/>
              </a:rPr>
              <a:t>Sign of wave reflected depends on nature of boundary</a:t>
            </a:r>
          </a:p>
          <a:p>
            <a:r>
              <a:rPr lang="en-US" smtClean="0">
                <a:ea typeface="ＭＳ Ｐゴシック" pitchFamily="-106" charset="-128"/>
              </a:rPr>
              <a:t>Show on string, vs cable</a:t>
            </a:r>
          </a:p>
          <a:p>
            <a:r>
              <a:rPr lang="en-US" smtClean="0">
                <a:ea typeface="ＭＳ Ｐゴシック" pitchFamily="-106" charset="-128"/>
              </a:rPr>
              <a:t>If the sign is opposite or same then 2 reflections needed to get back to original</a:t>
            </a:r>
          </a:p>
          <a:p>
            <a:r>
              <a:rPr lang="en-US" smtClean="0">
                <a:ea typeface="ＭＳ Ｐゴシック" pitchFamily="-106" charset="-128"/>
              </a:rPr>
              <a:t>If sign is opposite on one side and same on other then 4 reflections needed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ea typeface="ＭＳ Ｐゴシック" pitchFamily="-106" charset="-128"/>
              </a:rPr>
              <a:t>Open/Closed 		Open/Open</a:t>
            </a:r>
          </a:p>
        </p:txBody>
      </p:sp>
      <p:sp>
        <p:nvSpPr>
          <p:cNvPr id="51203" name="Text Placeholder 2"/>
          <p:cNvSpPr>
            <a:spLocks noGrp="1"/>
          </p:cNvSpPr>
          <p:nvPr>
            <p:ph type="body" sz="half" idx="1"/>
          </p:nvPr>
        </p:nvSpPr>
        <p:spPr>
          <a:xfrm>
            <a:off x="685800" y="1981200"/>
            <a:ext cx="3810000" cy="2819400"/>
          </a:xfrm>
        </p:spPr>
        <p:txBody>
          <a:bodyPr/>
          <a:lstStyle/>
          <a:p>
            <a:r>
              <a:rPr lang="en-US" smtClean="0">
                <a:ea typeface="ＭＳ Ｐゴシック" pitchFamily="-106" charset="-128"/>
              </a:rPr>
              <a:t>reeds</a:t>
            </a:r>
          </a:p>
          <a:p>
            <a:r>
              <a:rPr lang="en-US" smtClean="0">
                <a:ea typeface="ＭＳ Ｐゴシック" pitchFamily="-106" charset="-128"/>
              </a:rPr>
              <a:t>horns</a:t>
            </a:r>
          </a:p>
          <a:p>
            <a:r>
              <a:rPr lang="en-US" smtClean="0">
                <a:ea typeface="ＭＳ Ｐゴシック" pitchFamily="-106" charset="-128"/>
              </a:rPr>
              <a:t>digi</a:t>
            </a:r>
          </a:p>
          <a:p>
            <a:r>
              <a:rPr lang="en-US" smtClean="0">
                <a:solidFill>
                  <a:srgbClr val="FF0000"/>
                </a:solidFill>
                <a:ea typeface="ＭＳ Ｐゴシック" pitchFamily="-106" charset="-128"/>
              </a:rPr>
              <a:t>panflutes</a:t>
            </a:r>
          </a:p>
          <a:p>
            <a:pPr>
              <a:buFontTx/>
              <a:buNone/>
            </a:pPr>
            <a:endParaRPr lang="en-US" smtClean="0">
              <a:ea typeface="ＭＳ Ｐゴシック" pitchFamily="-106" charset="-128"/>
            </a:endParaRPr>
          </a:p>
          <a:p>
            <a:endParaRPr lang="en-US" smtClean="0">
              <a:ea typeface="ＭＳ Ｐゴシック" pitchFamily="-106" charset="-128"/>
            </a:endParaRPr>
          </a:p>
        </p:txBody>
      </p:sp>
      <p:sp>
        <p:nvSpPr>
          <p:cNvPr id="51204" name="Content Placeholder 3"/>
          <p:cNvSpPr>
            <a:spLocks noGrp="1"/>
          </p:cNvSpPr>
          <p:nvPr>
            <p:ph sz="half" idx="2"/>
          </p:nvPr>
        </p:nvSpPr>
        <p:spPr>
          <a:xfrm>
            <a:off x="5181600" y="1981200"/>
            <a:ext cx="3276600" cy="4114800"/>
          </a:xfrm>
        </p:spPr>
        <p:txBody>
          <a:bodyPr/>
          <a:lstStyle/>
          <a:p>
            <a:r>
              <a:rPr lang="en-US" smtClean="0">
                <a:ea typeface="ＭＳ Ｐゴシック" pitchFamily="-106" charset="-128"/>
              </a:rPr>
              <a:t>flutes</a:t>
            </a:r>
          </a:p>
          <a:p>
            <a:r>
              <a:rPr lang="en-US" smtClean="0">
                <a:ea typeface="ＭＳ Ｐゴシック" pitchFamily="-106" charset="-128"/>
              </a:rPr>
              <a:t>organ pipes</a:t>
            </a:r>
          </a:p>
          <a:p>
            <a:r>
              <a:rPr lang="en-US" smtClean="0">
                <a:ea typeface="ＭＳ Ｐゴシック" pitchFamily="-106" charset="-128"/>
              </a:rPr>
              <a:t>recorders, whistles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0"/>
            <a:ext cx="4038600" cy="1143000"/>
          </a:xfrm>
        </p:spPr>
        <p:txBody>
          <a:bodyPr/>
          <a:lstStyle/>
          <a:p>
            <a:pPr eaLnBrk="1" hangingPunct="1"/>
            <a:r>
              <a:rPr lang="en-US" smtClean="0">
                <a:ea typeface="ＭＳ Ｐゴシック" pitchFamily="-106" charset="-128"/>
              </a:rPr>
              <a:t>Wind Instruments</a:t>
            </a:r>
          </a:p>
        </p:txBody>
      </p:sp>
      <p:sp>
        <p:nvSpPr>
          <p:cNvPr id="18435" name="Rectangle 3"/>
          <p:cNvSpPr>
            <a:spLocks noGrp="1" noChangeArrowheads="1"/>
          </p:cNvSpPr>
          <p:nvPr>
            <p:ph type="body" idx="1"/>
          </p:nvPr>
        </p:nvSpPr>
        <p:spPr>
          <a:xfrm>
            <a:off x="457200" y="2438400"/>
            <a:ext cx="3962400" cy="4114800"/>
          </a:xfrm>
        </p:spPr>
        <p:txBody>
          <a:bodyPr/>
          <a:lstStyle/>
          <a:p>
            <a:pPr eaLnBrk="1" hangingPunct="1">
              <a:buFontTx/>
              <a:buNone/>
            </a:pPr>
            <a:r>
              <a:rPr lang="en-US" sz="2800" smtClean="0">
                <a:ea typeface="ＭＳ Ｐゴシック" pitchFamily="-106" charset="-128"/>
              </a:rPr>
              <a:t>Tubes of air excited by blowing vibrations</a:t>
            </a:r>
          </a:p>
          <a:p>
            <a:pPr eaLnBrk="1" hangingPunct="1"/>
            <a:r>
              <a:rPr lang="en-US" sz="2800" smtClean="0">
                <a:ea typeface="ＭＳ Ｐゴシック" pitchFamily="-106" charset="-128"/>
              </a:rPr>
              <a:t>organ pipes, flutes, whistles, recorders</a:t>
            </a:r>
          </a:p>
          <a:p>
            <a:pPr eaLnBrk="1" hangingPunct="1"/>
            <a:r>
              <a:rPr lang="en-US" sz="2800" smtClean="0">
                <a:ea typeface="ＭＳ Ｐゴシック" pitchFamily="-106" charset="-128"/>
              </a:rPr>
              <a:t>brass family, reed instruments</a:t>
            </a:r>
          </a:p>
          <a:p>
            <a:pPr eaLnBrk="1" hangingPunct="1"/>
            <a:r>
              <a:rPr lang="en-US" sz="2800" smtClean="0">
                <a:ea typeface="ＭＳ Ｐゴシック" pitchFamily="-106" charset="-128"/>
              </a:rPr>
              <a:t>didgeridu</a:t>
            </a:r>
          </a:p>
          <a:p>
            <a:pPr eaLnBrk="1" hangingPunct="1"/>
            <a:r>
              <a:rPr lang="en-US" sz="2800" smtClean="0">
                <a:ea typeface="ＭＳ Ｐゴシック" pitchFamily="-106" charset="-128"/>
              </a:rPr>
              <a:t>ocarina</a:t>
            </a:r>
          </a:p>
          <a:p>
            <a:pPr eaLnBrk="1" hangingPunct="1">
              <a:buFontTx/>
              <a:buNone/>
            </a:pPr>
            <a:endParaRPr lang="en-US" sz="2800" smtClean="0">
              <a:ea typeface="ＭＳ Ｐゴシック" pitchFamily="-106" charset="-128"/>
            </a:endParaRPr>
          </a:p>
        </p:txBody>
      </p:sp>
      <p:pic>
        <p:nvPicPr>
          <p:cNvPr id="18436" name="Picture 4" descr="blade"/>
          <p:cNvPicPr>
            <a:picLocks noChangeAspect="1" noChangeArrowheads="1"/>
          </p:cNvPicPr>
          <p:nvPr/>
        </p:nvPicPr>
        <p:blipFill>
          <a:blip r:embed="rId4"/>
          <a:srcRect/>
          <a:stretch>
            <a:fillRect/>
          </a:stretch>
        </p:blipFill>
        <p:spPr bwMode="auto">
          <a:xfrm>
            <a:off x="4495800" y="3429000"/>
            <a:ext cx="4038600" cy="3028950"/>
          </a:xfrm>
          <a:prstGeom prst="rect">
            <a:avLst/>
          </a:prstGeom>
          <a:noFill/>
          <a:ln w="9525">
            <a:noFill/>
            <a:miter lim="800000"/>
            <a:headEnd/>
            <a:tailEnd/>
          </a:ln>
        </p:spPr>
      </p:pic>
      <p:sp>
        <p:nvSpPr>
          <p:cNvPr id="18437" name="Text Box 5"/>
          <p:cNvSpPr txBox="1">
            <a:spLocks noChangeArrowheads="1"/>
          </p:cNvSpPr>
          <p:nvPr/>
        </p:nvSpPr>
        <p:spPr bwMode="auto">
          <a:xfrm>
            <a:off x="4648200" y="5959475"/>
            <a:ext cx="3657600" cy="517525"/>
          </a:xfrm>
          <a:prstGeom prst="rect">
            <a:avLst/>
          </a:prstGeom>
          <a:noFill/>
          <a:ln w="9525">
            <a:noFill/>
            <a:miter lim="800000"/>
            <a:headEnd/>
            <a:tailEnd/>
          </a:ln>
        </p:spPr>
        <p:txBody>
          <a:bodyPr>
            <a:spAutoFit/>
          </a:bodyPr>
          <a:lstStyle/>
          <a:p>
            <a:pPr>
              <a:spcBef>
                <a:spcPct val="50000"/>
              </a:spcBef>
            </a:pPr>
            <a:r>
              <a:rPr lang="en-US" sz="1400" b="1"/>
              <a:t>from DAVID O'BRIEN WHISTLES review by Jessie Driscoll</a:t>
            </a:r>
            <a:r>
              <a:rPr lang="en-US" sz="1400"/>
              <a:t> </a:t>
            </a:r>
          </a:p>
        </p:txBody>
      </p:sp>
      <p:pic>
        <p:nvPicPr>
          <p:cNvPr id="18438" name="Picture 6" descr="digiblower"/>
          <p:cNvPicPr>
            <a:picLocks noChangeAspect="1" noChangeArrowheads="1"/>
          </p:cNvPicPr>
          <p:nvPr/>
        </p:nvPicPr>
        <p:blipFill>
          <a:blip r:embed="rId5"/>
          <a:srcRect l="2562" t="14903" r="2562" b="1863"/>
          <a:stretch>
            <a:fillRect/>
          </a:stretch>
        </p:blipFill>
        <p:spPr bwMode="auto">
          <a:xfrm>
            <a:off x="4495800" y="76200"/>
            <a:ext cx="2995613" cy="3614738"/>
          </a:xfrm>
          <a:prstGeom prst="rect">
            <a:avLst/>
          </a:prstGeom>
          <a:noFill/>
          <a:ln w="9525">
            <a:noFill/>
            <a:miter lim="800000"/>
            <a:headEnd/>
            <a:tailEnd/>
          </a:ln>
        </p:spPr>
      </p:pic>
      <p:pic>
        <p:nvPicPr>
          <p:cNvPr id="8" name="digi_kanghop.mp3">
            <a:hlinkClick r:id="" action="ppaction://media"/>
          </p:cNvPr>
          <p:cNvPicPr>
            <a:picLocks noRot="1" noChangeAspect="1"/>
          </p:cNvPicPr>
          <p:nvPr>
            <a:audioFile r:link="rId1"/>
          </p:nvPr>
        </p:nvPicPr>
        <p:blipFill>
          <a:blip r:embed="rId6"/>
          <a:srcRect/>
          <a:stretch>
            <a:fillRect/>
          </a:stretch>
        </p:blipFill>
        <p:spPr bwMode="auto">
          <a:xfrm>
            <a:off x="7772400" y="1676400"/>
            <a:ext cx="282575" cy="28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2"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p:cNvPicPr>
            <a:picLocks noChangeAspect="1"/>
          </p:cNvPicPr>
          <p:nvPr/>
        </p:nvPicPr>
        <p:blipFill>
          <a:blip r:embed="rId4"/>
          <a:srcRect/>
          <a:stretch>
            <a:fillRect/>
          </a:stretch>
        </p:blipFill>
        <p:spPr bwMode="auto">
          <a:xfrm>
            <a:off x="609600" y="457200"/>
            <a:ext cx="2667000" cy="2001838"/>
          </a:xfrm>
          <a:prstGeom prst="rect">
            <a:avLst/>
          </a:prstGeom>
          <a:noFill/>
          <a:ln w="9525">
            <a:noFill/>
            <a:miter lim="800000"/>
            <a:headEnd/>
            <a:tailEnd/>
          </a:ln>
        </p:spPr>
      </p:pic>
      <p:sp>
        <p:nvSpPr>
          <p:cNvPr id="52227" name="Title 1"/>
          <p:cNvSpPr>
            <a:spLocks noGrp="1"/>
          </p:cNvSpPr>
          <p:nvPr>
            <p:ph type="title"/>
          </p:nvPr>
        </p:nvSpPr>
        <p:spPr>
          <a:xfrm>
            <a:off x="3200400" y="609600"/>
            <a:ext cx="5257800" cy="1143000"/>
          </a:xfrm>
        </p:spPr>
        <p:txBody>
          <a:bodyPr/>
          <a:lstStyle/>
          <a:p>
            <a:pPr eaLnBrk="1" hangingPunct="1"/>
            <a:r>
              <a:rPr lang="en-US" smtClean="0">
                <a:ea typeface="ＭＳ Ｐゴシック" pitchFamily="-106" charset="-128"/>
              </a:rPr>
              <a:t>Excitation of digi</a:t>
            </a:r>
          </a:p>
        </p:txBody>
      </p:sp>
      <p:sp>
        <p:nvSpPr>
          <p:cNvPr id="52228" name="Slide Number Placeholder 3"/>
          <p:cNvSpPr>
            <a:spLocks noGrp="1"/>
          </p:cNvSpPr>
          <p:nvPr>
            <p:ph type="sldNum" sz="quarter" idx="12"/>
          </p:nvPr>
        </p:nvSpPr>
        <p:spPr>
          <a:noFill/>
        </p:spPr>
        <p:txBody>
          <a:bodyPr/>
          <a:lstStyle/>
          <a:p>
            <a:fld id="{50B15916-31E6-431D-AA63-33D71230F547}" type="slidenum">
              <a:rPr lang="en-US"/>
              <a:pPr/>
              <a:t>20</a:t>
            </a:fld>
            <a:endParaRPr lang="en-US"/>
          </a:p>
        </p:txBody>
      </p:sp>
      <p:pic>
        <p:nvPicPr>
          <p:cNvPr id="52229" name="Picture 5"/>
          <p:cNvPicPr>
            <a:picLocks noChangeAspect="1"/>
          </p:cNvPicPr>
          <p:nvPr/>
        </p:nvPicPr>
        <p:blipFill>
          <a:blip r:embed="rId5"/>
          <a:srcRect l="39600" t="5760" r="38400" b="3600"/>
          <a:stretch>
            <a:fillRect/>
          </a:stretch>
        </p:blipFill>
        <p:spPr bwMode="auto">
          <a:xfrm rot="-5160000">
            <a:off x="4179094" y="-83343"/>
            <a:ext cx="793750" cy="5453062"/>
          </a:xfrm>
          <a:prstGeom prst="rect">
            <a:avLst/>
          </a:prstGeom>
          <a:noFill/>
          <a:ln w="9525">
            <a:noFill/>
            <a:miter lim="800000"/>
            <a:headEnd/>
            <a:tailEnd/>
          </a:ln>
        </p:spPr>
      </p:pic>
      <p:sp>
        <p:nvSpPr>
          <p:cNvPr id="52230" name="Can 6"/>
          <p:cNvSpPr>
            <a:spLocks noChangeArrowheads="1"/>
          </p:cNvSpPr>
          <p:nvPr/>
        </p:nvSpPr>
        <p:spPr bwMode="auto">
          <a:xfrm rot="-4860000">
            <a:off x="1566069" y="2083594"/>
            <a:ext cx="127000" cy="585788"/>
          </a:xfrm>
          <a:prstGeom prst="can">
            <a:avLst>
              <a:gd name="adj" fmla="val 24942"/>
            </a:avLst>
          </a:prstGeom>
          <a:noFill/>
          <a:ln w="15875">
            <a:solidFill>
              <a:schemeClr val="accent2"/>
            </a:solidFill>
            <a:round/>
            <a:headEnd/>
            <a:tailEnd/>
          </a:ln>
        </p:spPr>
        <p:txBody>
          <a:bodyPr anchor="ctr"/>
          <a:lstStyle/>
          <a:p>
            <a:endParaRPr lang="en-US"/>
          </a:p>
        </p:txBody>
      </p:sp>
      <p:pic>
        <p:nvPicPr>
          <p:cNvPr id="52231" name="Picture 8"/>
          <p:cNvPicPr>
            <a:picLocks noChangeAspect="1"/>
          </p:cNvPicPr>
          <p:nvPr/>
        </p:nvPicPr>
        <p:blipFill>
          <a:blip r:embed="rId6"/>
          <a:srcRect/>
          <a:stretch>
            <a:fillRect/>
          </a:stretch>
        </p:blipFill>
        <p:spPr bwMode="auto">
          <a:xfrm rot="3584325">
            <a:off x="7299326" y="2351087"/>
            <a:ext cx="1244600" cy="854075"/>
          </a:xfrm>
          <a:prstGeom prst="rect">
            <a:avLst/>
          </a:prstGeom>
          <a:noFill/>
          <a:ln w="9525">
            <a:noFill/>
            <a:miter lim="800000"/>
            <a:headEnd/>
            <a:tailEnd/>
          </a:ln>
        </p:spPr>
      </p:pic>
      <p:sp>
        <p:nvSpPr>
          <p:cNvPr id="52232" name="TextBox 8"/>
          <p:cNvSpPr txBox="1">
            <a:spLocks noChangeArrowheads="1"/>
          </p:cNvSpPr>
          <p:nvPr/>
        </p:nvSpPr>
        <p:spPr bwMode="auto">
          <a:xfrm>
            <a:off x="3886200" y="5486400"/>
            <a:ext cx="4343400" cy="400050"/>
          </a:xfrm>
          <a:prstGeom prst="rect">
            <a:avLst/>
          </a:prstGeom>
          <a:noFill/>
          <a:ln w="9525">
            <a:noFill/>
            <a:miter lim="800000"/>
            <a:headEnd/>
            <a:tailEnd/>
          </a:ln>
        </p:spPr>
        <p:txBody>
          <a:bodyPr>
            <a:spAutoFit/>
          </a:bodyPr>
          <a:lstStyle/>
          <a:p>
            <a:r>
              <a:rPr lang="en-US" sz="2000"/>
              <a:t>movie by me+Raz Rivlis</a:t>
            </a:r>
          </a:p>
        </p:txBody>
      </p:sp>
      <p:pic>
        <p:nvPicPr>
          <p:cNvPr id="52233" name="digiclip.mov" descr="/Users/aquillen/Desktop/PHY103/Lectures/C_ColumnAir/C_ColumnAir_Movies/digiclip.mov">
            <a:hlinkClick r:id="" action="ppaction://media"/>
          </p:cNvPr>
          <p:cNvPicPr>
            <a:picLocks noChangeAspect="1" noChangeArrowheads="1"/>
          </p:cNvPicPr>
          <p:nvPr>
            <p:ph idx="1"/>
            <a:quickTimeFile r:link="rId1"/>
          </p:nvPr>
        </p:nvPicPr>
        <p:blipFill>
          <a:blip r:embed="rId7"/>
          <a:srcRect/>
          <a:stretch>
            <a:fillRect/>
          </a:stretch>
        </p:blipFill>
        <p:spPr>
          <a:xfrm>
            <a:off x="1371600" y="3505200"/>
            <a:ext cx="6134100" cy="17526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23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2233"/>
                                        </p:tgtEl>
                                      </p:cBhvr>
                                    </p:cmd>
                                  </p:childTnLst>
                                </p:cTn>
                              </p:par>
                            </p:childTnLst>
                          </p:cTn>
                        </p:par>
                      </p:childTnLst>
                    </p:cTn>
                  </p:par>
                </p:childTnLst>
              </p:cTn>
              <p:nextCondLst>
                <p:cond evt="onClick" delay="0">
                  <p:tgtEl>
                    <p:spTgt spid="52233"/>
                  </p:tgtEl>
                </p:cond>
              </p:nextCondLst>
            </p:seq>
            <p:video>
              <p:cMediaNode>
                <p:cTn id="7" fill="hold" display="0">
                  <p:stCondLst>
                    <p:cond delay="indefinite"/>
                  </p:stCondLst>
                  <p:endCondLst>
                    <p:cond evt="onNext" delay="0">
                      <p:tgtEl>
                        <p:sldTgt/>
                      </p:tgtEl>
                    </p:cond>
                    <p:cond evt="onPrev" delay="0">
                      <p:tgtEl>
                        <p:sldTgt/>
                      </p:tgtEl>
                    </p:cond>
                  </p:endCondLst>
                </p:cTn>
                <p:tgtEl>
                  <p:spTgt spid="5223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ea typeface="ＭＳ Ｐゴシック" pitchFamily="-106" charset="-128"/>
              </a:rPr>
              <a:t>Which modes will grow?</a:t>
            </a:r>
          </a:p>
        </p:txBody>
      </p:sp>
      <p:sp>
        <p:nvSpPr>
          <p:cNvPr id="54275" name="Rectangle 3"/>
          <p:cNvSpPr>
            <a:spLocks noGrp="1" noChangeArrowheads="1"/>
          </p:cNvSpPr>
          <p:nvPr>
            <p:ph type="body" idx="1"/>
          </p:nvPr>
        </p:nvSpPr>
        <p:spPr/>
        <p:txBody>
          <a:bodyPr/>
          <a:lstStyle/>
          <a:p>
            <a:pPr eaLnBrk="1" hangingPunct="1"/>
            <a:r>
              <a:rPr lang="en-US" smtClean="0">
                <a:ea typeface="ＭＳ Ｐゴシック" pitchFamily="-106" charset="-128"/>
              </a:rPr>
              <a:t>If I put random pressure fluctuations into the pipe, some will grow and others will not.</a:t>
            </a:r>
          </a:p>
          <a:p>
            <a:pPr eaLnBrk="1" hangingPunct="1"/>
            <a:r>
              <a:rPr lang="en-US" smtClean="0">
                <a:ea typeface="ＭＳ Ｐゴシック" pitchFamily="-106" charset="-128"/>
              </a:rPr>
              <a:t>How do I describe the way the pipe reacts to an input sound?</a:t>
            </a:r>
          </a:p>
          <a:p>
            <a:pPr eaLnBrk="1" hangingPunct="1"/>
            <a:r>
              <a:rPr lang="en-US" i="1" smtClean="0">
                <a:ea typeface="ＭＳ Ｐゴシック" pitchFamily="-106" charset="-128"/>
              </a:rPr>
              <a:t>Impedance</a:t>
            </a:r>
            <a:r>
              <a:rPr lang="en-US" smtClean="0">
                <a:ea typeface="ＭＳ Ｐゴシック" pitchFamily="-106" charset="-128"/>
              </a:rPr>
              <a:t> is a way to measure this.</a:t>
            </a:r>
          </a:p>
          <a:p>
            <a:pPr eaLnBrk="1" hangingPunct="1"/>
            <a:r>
              <a:rPr lang="en-US" smtClean="0">
                <a:ea typeface="ＭＳ Ｐゴシック" pitchFamily="-106" charset="-128"/>
              </a:rPr>
              <a:t>Relates input pressure to actual air velocity.</a:t>
            </a:r>
          </a:p>
          <a:p>
            <a:pPr eaLnBrk="1" hangingPunct="1"/>
            <a:r>
              <a:rPr lang="en-US" smtClean="0">
                <a:ea typeface="ＭＳ Ｐゴシック" pitchFamily="-106" charset="-128"/>
              </a:rPr>
              <a:t>Is a function of frequency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sz="4000" smtClean="0">
                <a:ea typeface="ＭＳ Ｐゴシック" pitchFamily="-106" charset="-128"/>
              </a:rPr>
              <a:t>Speed of sound and excitation of a mode in an open column of air</a:t>
            </a:r>
          </a:p>
        </p:txBody>
      </p:sp>
      <p:sp>
        <p:nvSpPr>
          <p:cNvPr id="56324" name="Rectangle 3"/>
          <p:cNvSpPr>
            <a:spLocks noGrp="1" noChangeArrowheads="1"/>
          </p:cNvSpPr>
          <p:nvPr>
            <p:ph type="body" idx="1"/>
          </p:nvPr>
        </p:nvSpPr>
        <p:spPr/>
        <p:txBody>
          <a:bodyPr/>
          <a:lstStyle/>
          <a:p>
            <a:pPr eaLnBrk="1" hangingPunct="1">
              <a:buFontTx/>
              <a:buNone/>
            </a:pPr>
            <a:r>
              <a:rPr lang="en-US" smtClean="0">
                <a:ea typeface="ＭＳ Ｐゴシック" pitchFamily="-106" charset="-128"/>
              </a:rPr>
              <a:t>The speed of sound is 330 m/s </a:t>
            </a:r>
          </a:p>
          <a:p>
            <a:pPr eaLnBrk="1" hangingPunct="1">
              <a:buFontTx/>
              <a:buNone/>
            </a:pPr>
            <a:r>
              <a:rPr lang="en-US" smtClean="0">
                <a:ea typeface="ＭＳ Ｐゴシック" pitchFamily="-106" charset="-128"/>
              </a:rPr>
              <a:t>If the column is 1.7m long then it takes</a:t>
            </a:r>
          </a:p>
        </p:txBody>
      </p:sp>
      <p:graphicFrame>
        <p:nvGraphicFramePr>
          <p:cNvPr id="56322" name="Object 2"/>
          <p:cNvGraphicFramePr>
            <a:graphicFrameLocks noChangeAspect="1"/>
          </p:cNvGraphicFramePr>
          <p:nvPr/>
        </p:nvGraphicFramePr>
        <p:xfrm>
          <a:off x="665163" y="3352800"/>
          <a:ext cx="6391275" cy="2147888"/>
        </p:xfrm>
        <a:graphic>
          <a:graphicData uri="http://schemas.openxmlformats.org/presentationml/2006/ole">
            <p:oleObj spid="_x0000_s56322" name="Equation" r:id="rId4" imgW="3098520" imgH="1041120" progId="Equation.DSMT4">
              <p:embed/>
            </p:oleObj>
          </a:graphicData>
        </a:graphic>
      </p:graphicFrame>
      <p:sp>
        <p:nvSpPr>
          <p:cNvPr id="56325" name="Text Box 5"/>
          <p:cNvSpPr txBox="1">
            <a:spLocks noChangeArrowheads="1"/>
          </p:cNvSpPr>
          <p:nvPr/>
        </p:nvSpPr>
        <p:spPr bwMode="auto">
          <a:xfrm>
            <a:off x="762000" y="5410200"/>
            <a:ext cx="6019800" cy="946150"/>
          </a:xfrm>
          <a:prstGeom prst="rect">
            <a:avLst/>
          </a:prstGeom>
          <a:noFill/>
          <a:ln w="9525">
            <a:noFill/>
            <a:miter lim="800000"/>
            <a:headEnd/>
            <a:tailEnd/>
          </a:ln>
        </p:spPr>
        <p:txBody>
          <a:bodyPr>
            <a:spAutoFit/>
          </a:bodyPr>
          <a:lstStyle/>
          <a:p>
            <a:pPr algn="l">
              <a:spcBef>
                <a:spcPct val="50000"/>
              </a:spcBef>
            </a:pPr>
            <a:r>
              <a:rPr lang="en-US" sz="2800">
                <a:solidFill>
                  <a:schemeClr val="tx1"/>
                </a:solidFill>
              </a:rPr>
              <a:t>If the column is excited at this frequency then a resonance is likely to be excited.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title"/>
          </p:nvPr>
        </p:nvSpPr>
        <p:spPr/>
        <p:txBody>
          <a:bodyPr/>
          <a:lstStyle/>
          <a:p>
            <a:pPr eaLnBrk="1" hangingPunct="1"/>
            <a:r>
              <a:rPr lang="en-US" sz="4000" smtClean="0">
                <a:ea typeface="ＭＳ Ｐゴシック" pitchFamily="-106" charset="-128"/>
              </a:rPr>
              <a:t>Water trumpet analogy for a trumpet</a:t>
            </a:r>
          </a:p>
        </p:txBody>
      </p:sp>
      <p:pic>
        <p:nvPicPr>
          <p:cNvPr id="58371" name="Picture 4" descr="watertrumpet"/>
          <p:cNvPicPr>
            <a:picLocks noChangeAspect="1" noChangeArrowheads="1"/>
          </p:cNvPicPr>
          <p:nvPr>
            <p:ph idx="1"/>
          </p:nvPr>
        </p:nvPicPr>
        <p:blipFill>
          <a:blip r:embed="rId3"/>
          <a:srcRect/>
          <a:stretch>
            <a:fillRect/>
          </a:stretch>
        </p:blipFill>
        <p:spPr>
          <a:xfrm>
            <a:off x="981075" y="2352675"/>
            <a:ext cx="7400925" cy="3259138"/>
          </a:xfrm>
          <a:noFill/>
        </p:spPr>
      </p:pic>
      <p:sp>
        <p:nvSpPr>
          <p:cNvPr id="58372" name="Text Box 7"/>
          <p:cNvSpPr txBox="1">
            <a:spLocks noChangeArrowheads="1"/>
          </p:cNvSpPr>
          <p:nvPr/>
        </p:nvSpPr>
        <p:spPr bwMode="auto">
          <a:xfrm>
            <a:off x="5791200" y="5410200"/>
            <a:ext cx="2286000" cy="396875"/>
          </a:xfrm>
          <a:prstGeom prst="rect">
            <a:avLst/>
          </a:prstGeom>
          <a:noFill/>
          <a:ln w="9525">
            <a:noFill/>
            <a:miter lim="800000"/>
            <a:headEnd/>
            <a:tailEnd/>
          </a:ln>
        </p:spPr>
        <p:txBody>
          <a:bodyPr>
            <a:spAutoFit/>
          </a:bodyPr>
          <a:lstStyle/>
          <a:p>
            <a:pPr algn="l">
              <a:spcBef>
                <a:spcPct val="50000"/>
              </a:spcBef>
            </a:pPr>
            <a:r>
              <a:rPr lang="en-US" sz="2000">
                <a:solidFill>
                  <a:schemeClr val="tx1"/>
                </a:solidFill>
              </a:rPr>
              <a:t>From Benade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clarinetspectrum"/>
          <p:cNvPicPr>
            <a:picLocks noChangeAspect="1" noChangeArrowheads="1"/>
          </p:cNvPicPr>
          <p:nvPr/>
        </p:nvPicPr>
        <p:blipFill>
          <a:blip r:embed="rId5"/>
          <a:srcRect/>
          <a:stretch>
            <a:fillRect/>
          </a:stretch>
        </p:blipFill>
        <p:spPr bwMode="auto">
          <a:xfrm>
            <a:off x="609600" y="762000"/>
            <a:ext cx="6477000" cy="2868613"/>
          </a:xfrm>
          <a:prstGeom prst="rect">
            <a:avLst/>
          </a:prstGeom>
          <a:noFill/>
          <a:ln w="9525">
            <a:noFill/>
            <a:miter lim="800000"/>
            <a:headEnd/>
            <a:tailEnd/>
          </a:ln>
        </p:spPr>
      </p:pic>
      <p:sp>
        <p:nvSpPr>
          <p:cNvPr id="60419" name="Rectangle 2"/>
          <p:cNvSpPr>
            <a:spLocks noGrp="1" noChangeArrowheads="1"/>
          </p:cNvSpPr>
          <p:nvPr>
            <p:ph type="title"/>
          </p:nvPr>
        </p:nvSpPr>
        <p:spPr>
          <a:xfrm>
            <a:off x="-152400" y="609600"/>
            <a:ext cx="8001000" cy="1143000"/>
          </a:xfrm>
        </p:spPr>
        <p:txBody>
          <a:bodyPr/>
          <a:lstStyle/>
          <a:p>
            <a:pPr eaLnBrk="1" hangingPunct="1"/>
            <a:r>
              <a:rPr lang="en-US" smtClean="0">
                <a:solidFill>
                  <a:srgbClr val="FFFF00"/>
                </a:solidFill>
                <a:ea typeface="ＭＳ Ｐゴシック" pitchFamily="-106" charset="-128"/>
              </a:rPr>
              <a:t>Timbre of Winds</a:t>
            </a:r>
          </a:p>
        </p:txBody>
      </p:sp>
      <p:pic>
        <p:nvPicPr>
          <p:cNvPr id="60420" name="Picture 6" descr="flutespectra"/>
          <p:cNvPicPr>
            <a:picLocks noChangeAspect="1" noChangeArrowheads="1"/>
          </p:cNvPicPr>
          <p:nvPr/>
        </p:nvPicPr>
        <p:blipFill>
          <a:blip r:embed="rId6"/>
          <a:srcRect b="14293"/>
          <a:stretch>
            <a:fillRect/>
          </a:stretch>
        </p:blipFill>
        <p:spPr bwMode="auto">
          <a:xfrm>
            <a:off x="609600" y="2886075"/>
            <a:ext cx="6505575" cy="2447925"/>
          </a:xfrm>
          <a:prstGeom prst="rect">
            <a:avLst/>
          </a:prstGeom>
          <a:noFill/>
          <a:ln w="9525">
            <a:noFill/>
            <a:miter lim="800000"/>
            <a:headEnd/>
            <a:tailEnd/>
          </a:ln>
        </p:spPr>
      </p:pic>
      <p:sp>
        <p:nvSpPr>
          <p:cNvPr id="60421" name="Text Box 7"/>
          <p:cNvSpPr txBox="1">
            <a:spLocks noChangeArrowheads="1"/>
          </p:cNvSpPr>
          <p:nvPr/>
        </p:nvSpPr>
        <p:spPr bwMode="auto">
          <a:xfrm>
            <a:off x="7315200" y="1295400"/>
            <a:ext cx="1600200" cy="3506788"/>
          </a:xfrm>
          <a:prstGeom prst="rect">
            <a:avLst/>
          </a:prstGeom>
          <a:noFill/>
          <a:ln w="9525">
            <a:noFill/>
            <a:miter lim="800000"/>
            <a:headEnd/>
            <a:tailEnd/>
          </a:ln>
        </p:spPr>
        <p:txBody>
          <a:bodyPr>
            <a:spAutoFit/>
          </a:bodyPr>
          <a:lstStyle/>
          <a:p>
            <a:pPr>
              <a:spcBef>
                <a:spcPct val="50000"/>
              </a:spcBef>
            </a:pPr>
            <a:r>
              <a:rPr lang="en-US"/>
              <a:t>clarinet</a:t>
            </a:r>
          </a:p>
          <a:p>
            <a:pPr>
              <a:spcBef>
                <a:spcPct val="50000"/>
              </a:spcBef>
            </a:pPr>
            <a:endParaRPr lang="en-US"/>
          </a:p>
          <a:p>
            <a:pPr>
              <a:spcBef>
                <a:spcPct val="50000"/>
              </a:spcBef>
            </a:pPr>
            <a:endParaRPr lang="en-US"/>
          </a:p>
          <a:p>
            <a:pPr>
              <a:spcBef>
                <a:spcPct val="50000"/>
              </a:spcBef>
            </a:pPr>
            <a:r>
              <a:rPr lang="en-US"/>
              <a:t>flute</a:t>
            </a:r>
          </a:p>
          <a:p>
            <a:pPr>
              <a:spcBef>
                <a:spcPct val="50000"/>
              </a:spcBef>
            </a:pPr>
            <a:endParaRPr lang="en-US"/>
          </a:p>
        </p:txBody>
      </p:sp>
      <p:sp>
        <p:nvSpPr>
          <p:cNvPr id="60422" name="Text Box 10"/>
          <p:cNvSpPr txBox="1">
            <a:spLocks noChangeArrowheads="1"/>
          </p:cNvSpPr>
          <p:nvPr/>
        </p:nvSpPr>
        <p:spPr bwMode="auto">
          <a:xfrm>
            <a:off x="685800" y="5334000"/>
            <a:ext cx="7772400" cy="1169988"/>
          </a:xfrm>
          <a:prstGeom prst="rect">
            <a:avLst/>
          </a:prstGeom>
          <a:noFill/>
          <a:ln w="9525">
            <a:noFill/>
            <a:miter lim="800000"/>
            <a:headEnd/>
            <a:tailEnd/>
          </a:ln>
        </p:spPr>
        <p:txBody>
          <a:bodyPr>
            <a:spAutoFit/>
          </a:bodyPr>
          <a:lstStyle/>
          <a:p>
            <a:pPr algn="l">
              <a:spcBef>
                <a:spcPct val="50000"/>
              </a:spcBef>
            </a:pPr>
            <a:r>
              <a:rPr lang="en-US" sz="2000"/>
              <a:t>Despite closed end clarinet has all integer harmonics </a:t>
            </a:r>
          </a:p>
          <a:p>
            <a:pPr algn="l">
              <a:spcBef>
                <a:spcPct val="50000"/>
              </a:spcBef>
            </a:pPr>
            <a:r>
              <a:rPr lang="en-US" sz="2000"/>
              <a:t>Flute has stronger lower harmonic compared to clarinet  -- Flute also seems to have some intermediate frequencies from the lower octave.</a:t>
            </a:r>
          </a:p>
        </p:txBody>
      </p:sp>
      <p:pic>
        <p:nvPicPr>
          <p:cNvPr id="9" name="Britten_Pan_clip.mp3">
            <a:hlinkClick r:id="" action="ppaction://media"/>
          </p:cNvPr>
          <p:cNvPicPr>
            <a:picLocks noRot="1" noChangeAspect="1"/>
          </p:cNvPicPr>
          <p:nvPr>
            <a:audioFile r:link="rId1"/>
          </p:nvPr>
        </p:nvPicPr>
        <p:blipFill>
          <a:blip r:embed="rId7"/>
          <a:srcRect/>
          <a:stretch>
            <a:fillRect/>
          </a:stretch>
        </p:blipFill>
        <p:spPr bwMode="auto">
          <a:xfrm>
            <a:off x="7924800" y="1981200"/>
            <a:ext cx="282575" cy="282575"/>
          </a:xfrm>
          <a:prstGeom prst="rect">
            <a:avLst/>
          </a:prstGeom>
          <a:noFill/>
          <a:ln w="9525">
            <a:noFill/>
            <a:miter lim="800000"/>
            <a:headEnd/>
            <a:tailEnd/>
          </a:ln>
        </p:spPr>
      </p:pic>
      <p:pic>
        <p:nvPicPr>
          <p:cNvPr id="10" name="Debussy_Syrinx_clip.mp3">
            <a:hlinkClick r:id="" action="ppaction://media"/>
          </p:cNvPr>
          <p:cNvPicPr>
            <a:picLocks noRot="1" noChangeAspect="1"/>
          </p:cNvPicPr>
          <p:nvPr>
            <a:audioFile r:link="rId2"/>
          </p:nvPr>
        </p:nvPicPr>
        <p:blipFill>
          <a:blip r:embed="rId7"/>
          <a:srcRect/>
          <a:stretch>
            <a:fillRect/>
          </a:stretch>
        </p:blipFill>
        <p:spPr bwMode="auto">
          <a:xfrm>
            <a:off x="7772400" y="4114800"/>
            <a:ext cx="282575" cy="28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82"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463" fill="hold"/>
                                        <p:tgtEl>
                                          <p:spTgt spid="10"/>
                                        </p:tgtEl>
                                      </p:cBhvr>
                                    </p:cmd>
                                  </p:childTnLst>
                                </p:cTn>
                              </p:par>
                            </p:childTnLst>
                          </p:cTn>
                        </p:par>
                      </p:childTnLst>
                    </p:cTn>
                  </p:par>
                </p:childTnLst>
              </p:cTn>
              <p:nextCondLst>
                <p:cond evt="onClick" delay="0">
                  <p:tgtEl>
                    <p:spTgt spid="1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clarinetspectrum"/>
          <p:cNvPicPr>
            <a:picLocks noChangeAspect="1" noChangeArrowheads="1"/>
          </p:cNvPicPr>
          <p:nvPr/>
        </p:nvPicPr>
        <p:blipFill>
          <a:blip r:embed="rId4"/>
          <a:srcRect/>
          <a:stretch>
            <a:fillRect/>
          </a:stretch>
        </p:blipFill>
        <p:spPr bwMode="auto">
          <a:xfrm>
            <a:off x="381000" y="609600"/>
            <a:ext cx="6477000" cy="2868613"/>
          </a:xfrm>
          <a:prstGeom prst="rect">
            <a:avLst/>
          </a:prstGeom>
          <a:noFill/>
          <a:ln w="9525">
            <a:noFill/>
            <a:miter lim="800000"/>
            <a:headEnd/>
            <a:tailEnd/>
          </a:ln>
        </p:spPr>
      </p:pic>
      <p:sp>
        <p:nvSpPr>
          <p:cNvPr id="62467" name="Rectangle 2"/>
          <p:cNvSpPr>
            <a:spLocks noGrp="1" noChangeArrowheads="1"/>
          </p:cNvSpPr>
          <p:nvPr>
            <p:ph type="title"/>
          </p:nvPr>
        </p:nvSpPr>
        <p:spPr>
          <a:xfrm>
            <a:off x="685800" y="762000"/>
            <a:ext cx="5715000" cy="838200"/>
          </a:xfrm>
        </p:spPr>
        <p:txBody>
          <a:bodyPr/>
          <a:lstStyle/>
          <a:p>
            <a:pPr eaLnBrk="1" hangingPunct="1"/>
            <a:r>
              <a:rPr lang="en-US" sz="4000" smtClean="0">
                <a:solidFill>
                  <a:srgbClr val="FFFF00"/>
                </a:solidFill>
                <a:ea typeface="ＭＳ Ｐゴシック" pitchFamily="-106" charset="-128"/>
              </a:rPr>
              <a:t>Clarinet and Brass</a:t>
            </a:r>
          </a:p>
        </p:txBody>
      </p:sp>
      <p:sp>
        <p:nvSpPr>
          <p:cNvPr id="62468" name="Rectangle 3"/>
          <p:cNvSpPr>
            <a:spLocks noGrp="1" noChangeArrowheads="1"/>
          </p:cNvSpPr>
          <p:nvPr>
            <p:ph type="body" idx="1"/>
          </p:nvPr>
        </p:nvSpPr>
        <p:spPr>
          <a:xfrm>
            <a:off x="7239000" y="1219200"/>
            <a:ext cx="1371600" cy="4876800"/>
          </a:xfrm>
        </p:spPr>
        <p:txBody>
          <a:bodyPr/>
          <a:lstStyle/>
          <a:p>
            <a:pPr eaLnBrk="1" hangingPunct="1">
              <a:buFontTx/>
              <a:buNone/>
            </a:pPr>
            <a:r>
              <a:rPr lang="en-US" sz="2800" smtClean="0">
                <a:ea typeface="ＭＳ Ｐゴシック" pitchFamily="-106" charset="-128"/>
              </a:rPr>
              <a:t>Clarinet</a:t>
            </a:r>
          </a:p>
          <a:p>
            <a:pPr eaLnBrk="1" hangingPunct="1">
              <a:buFontTx/>
              <a:buNone/>
            </a:pPr>
            <a:endParaRPr lang="en-US" sz="2800" smtClean="0">
              <a:ea typeface="ＭＳ Ｐゴシック" pitchFamily="-106" charset="-128"/>
            </a:endParaRPr>
          </a:p>
          <a:p>
            <a:pPr eaLnBrk="1" hangingPunct="1">
              <a:buFontTx/>
              <a:buNone/>
            </a:pPr>
            <a:endParaRPr lang="en-US" sz="2800" smtClean="0">
              <a:ea typeface="ＭＳ Ｐゴシック" pitchFamily="-106" charset="-128"/>
            </a:endParaRPr>
          </a:p>
          <a:p>
            <a:pPr eaLnBrk="1" hangingPunct="1">
              <a:buFontTx/>
              <a:buNone/>
            </a:pPr>
            <a:endParaRPr lang="en-US" sz="2800" smtClean="0">
              <a:ea typeface="ＭＳ Ｐゴシック" pitchFamily="-106" charset="-128"/>
            </a:endParaRPr>
          </a:p>
          <a:p>
            <a:pPr eaLnBrk="1" hangingPunct="1">
              <a:buFontTx/>
              <a:buNone/>
            </a:pPr>
            <a:endParaRPr lang="en-US" sz="2800" smtClean="0">
              <a:ea typeface="ＭＳ Ｐゴシック" pitchFamily="-106" charset="-128"/>
            </a:endParaRPr>
          </a:p>
          <a:p>
            <a:pPr eaLnBrk="1" hangingPunct="1">
              <a:buFontTx/>
              <a:buNone/>
            </a:pPr>
            <a:r>
              <a:rPr lang="en-US" sz="2800" smtClean="0">
                <a:ea typeface="ＭＳ Ｐゴシック" pitchFamily="-106" charset="-128"/>
              </a:rPr>
              <a:t>Horn</a:t>
            </a:r>
          </a:p>
        </p:txBody>
      </p:sp>
      <p:pic>
        <p:nvPicPr>
          <p:cNvPr id="62469" name="Picture 4" descr="trumpetspectrum"/>
          <p:cNvPicPr>
            <a:picLocks noChangeAspect="1" noChangeArrowheads="1"/>
          </p:cNvPicPr>
          <p:nvPr/>
        </p:nvPicPr>
        <p:blipFill>
          <a:blip r:embed="rId5"/>
          <a:srcRect/>
          <a:stretch>
            <a:fillRect/>
          </a:stretch>
        </p:blipFill>
        <p:spPr bwMode="auto">
          <a:xfrm>
            <a:off x="414338" y="2667000"/>
            <a:ext cx="6519862" cy="2889250"/>
          </a:xfrm>
          <a:prstGeom prst="rect">
            <a:avLst/>
          </a:prstGeom>
          <a:noFill/>
          <a:ln w="9525">
            <a:noFill/>
            <a:miter lim="800000"/>
            <a:headEnd/>
            <a:tailEnd/>
          </a:ln>
        </p:spPr>
      </p:pic>
      <p:sp>
        <p:nvSpPr>
          <p:cNvPr id="62470" name="Text Box 8"/>
          <p:cNvSpPr txBox="1">
            <a:spLocks noChangeArrowheads="1"/>
          </p:cNvSpPr>
          <p:nvPr/>
        </p:nvSpPr>
        <p:spPr bwMode="auto">
          <a:xfrm>
            <a:off x="914400" y="5486400"/>
            <a:ext cx="7086600" cy="1016000"/>
          </a:xfrm>
          <a:prstGeom prst="rect">
            <a:avLst/>
          </a:prstGeom>
          <a:noFill/>
          <a:ln w="9525">
            <a:noFill/>
            <a:miter lim="800000"/>
            <a:headEnd/>
            <a:tailEnd/>
          </a:ln>
        </p:spPr>
        <p:txBody>
          <a:bodyPr>
            <a:spAutoFit/>
          </a:bodyPr>
          <a:lstStyle/>
          <a:p>
            <a:pPr algn="l">
              <a:spcBef>
                <a:spcPct val="50000"/>
              </a:spcBef>
            </a:pPr>
            <a:r>
              <a:rPr lang="en-US" sz="2000"/>
              <a:t>Horn has more broad band noise particularly at lower frequencies and at start of note. As was true for the flute there are tones in between but they are not the octave below.</a:t>
            </a:r>
          </a:p>
        </p:txBody>
      </p:sp>
      <p:pic>
        <p:nvPicPr>
          <p:cNvPr id="8" name="Blacher_Divertimento_1.mp3">
            <a:hlinkClick r:id="" action="ppaction://media"/>
          </p:cNvPr>
          <p:cNvPicPr>
            <a:picLocks noRot="1" noChangeAspect="1"/>
          </p:cNvPicPr>
          <p:nvPr>
            <a:audioFile r:link="rId1"/>
          </p:nvPr>
        </p:nvPicPr>
        <p:blipFill>
          <a:blip r:embed="rId6"/>
          <a:srcRect/>
          <a:stretch>
            <a:fillRect/>
          </a:stretch>
        </p:blipFill>
        <p:spPr bwMode="auto">
          <a:xfrm>
            <a:off x="7467600" y="4267200"/>
            <a:ext cx="282575" cy="28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82"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04800"/>
            <a:ext cx="2895600" cy="1143000"/>
          </a:xfrm>
        </p:spPr>
        <p:txBody>
          <a:bodyPr/>
          <a:lstStyle/>
          <a:p>
            <a:pPr eaLnBrk="1" hangingPunct="1"/>
            <a:r>
              <a:rPr lang="en-US" smtClean="0">
                <a:ea typeface="ＭＳ Ｐゴシック" pitchFamily="-106" charset="-128"/>
              </a:rPr>
              <a:t>Digderidu</a:t>
            </a:r>
          </a:p>
        </p:txBody>
      </p:sp>
      <p:sp>
        <p:nvSpPr>
          <p:cNvPr id="64515" name="Rectangle 3"/>
          <p:cNvSpPr>
            <a:spLocks noGrp="1" noChangeArrowheads="1"/>
          </p:cNvSpPr>
          <p:nvPr>
            <p:ph type="body" idx="1"/>
          </p:nvPr>
        </p:nvSpPr>
        <p:spPr/>
        <p:txBody>
          <a:bodyPr/>
          <a:lstStyle/>
          <a:p>
            <a:pPr eaLnBrk="1" hangingPunct="1"/>
            <a:endParaRPr lang="en-US" smtClean="0">
              <a:ea typeface="ＭＳ Ｐゴシック" pitchFamily="-106" charset="-128"/>
            </a:endParaRPr>
          </a:p>
        </p:txBody>
      </p:sp>
      <p:pic>
        <p:nvPicPr>
          <p:cNvPr id="64516" name="Picture 5" descr="digispec"/>
          <p:cNvPicPr>
            <a:picLocks noChangeAspect="1" noChangeArrowheads="1"/>
          </p:cNvPicPr>
          <p:nvPr/>
        </p:nvPicPr>
        <p:blipFill>
          <a:blip r:embed="rId4"/>
          <a:srcRect b="19862"/>
          <a:stretch>
            <a:fillRect/>
          </a:stretch>
        </p:blipFill>
        <p:spPr bwMode="auto">
          <a:xfrm>
            <a:off x="152400" y="4187825"/>
            <a:ext cx="8734425" cy="2212975"/>
          </a:xfrm>
          <a:prstGeom prst="rect">
            <a:avLst/>
          </a:prstGeom>
          <a:noFill/>
          <a:ln w="9525">
            <a:noFill/>
            <a:miter lim="800000"/>
            <a:headEnd/>
            <a:tailEnd/>
          </a:ln>
        </p:spPr>
      </p:pic>
      <p:pic>
        <p:nvPicPr>
          <p:cNvPr id="64517" name="Picture 4" descr="digi"/>
          <p:cNvPicPr>
            <a:picLocks noChangeAspect="1" noChangeArrowheads="1"/>
          </p:cNvPicPr>
          <p:nvPr/>
        </p:nvPicPr>
        <p:blipFill>
          <a:blip r:embed="rId5"/>
          <a:srcRect/>
          <a:stretch>
            <a:fillRect/>
          </a:stretch>
        </p:blipFill>
        <p:spPr bwMode="auto">
          <a:xfrm>
            <a:off x="676275" y="1419225"/>
            <a:ext cx="7781925" cy="3000375"/>
          </a:xfrm>
          <a:prstGeom prst="rect">
            <a:avLst/>
          </a:prstGeom>
          <a:noFill/>
          <a:ln w="9525">
            <a:noFill/>
            <a:miter lim="800000"/>
            <a:headEnd/>
            <a:tailEnd/>
          </a:ln>
        </p:spPr>
      </p:pic>
      <p:pic>
        <p:nvPicPr>
          <p:cNvPr id="7" name="digi_kanghop.mp3">
            <a:hlinkClick r:id="" action="ppaction://media"/>
          </p:cNvPr>
          <p:cNvPicPr>
            <a:picLocks noRot="1" noChangeAspect="1"/>
          </p:cNvPicPr>
          <p:nvPr>
            <a:audioFile r:link="rId1"/>
          </p:nvPr>
        </p:nvPicPr>
        <p:blipFill>
          <a:blip r:embed="rId6"/>
          <a:srcRect/>
          <a:stretch>
            <a:fillRect/>
          </a:stretch>
        </p:blipFill>
        <p:spPr bwMode="auto">
          <a:xfrm>
            <a:off x="4419600" y="914400"/>
            <a:ext cx="282575" cy="28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2"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609600"/>
            <a:ext cx="4953000" cy="1143000"/>
          </a:xfrm>
        </p:spPr>
        <p:txBody>
          <a:bodyPr/>
          <a:lstStyle/>
          <a:p>
            <a:r>
              <a:rPr lang="en-US" smtClean="0">
                <a:ea typeface="ＭＳ Ｐゴシック" pitchFamily="-106" charset="-128"/>
              </a:rPr>
              <a:t>Ocarina</a:t>
            </a:r>
          </a:p>
        </p:txBody>
      </p:sp>
      <p:sp>
        <p:nvSpPr>
          <p:cNvPr id="66563" name="Content Placeholder 2"/>
          <p:cNvSpPr>
            <a:spLocks noGrp="1"/>
          </p:cNvSpPr>
          <p:nvPr>
            <p:ph idx="1"/>
          </p:nvPr>
        </p:nvSpPr>
        <p:spPr>
          <a:xfrm>
            <a:off x="685800" y="1676400"/>
            <a:ext cx="5257800" cy="4419600"/>
          </a:xfrm>
        </p:spPr>
        <p:txBody>
          <a:bodyPr/>
          <a:lstStyle/>
          <a:p>
            <a:r>
              <a:rPr lang="en-US" smtClean="0">
                <a:ea typeface="ＭＳ Ｐゴシック" pitchFamily="-106" charset="-128"/>
              </a:rPr>
              <a:t>Pitch adjusted by number of open holes rather than position of hole – not a tube!</a:t>
            </a:r>
          </a:p>
          <a:p>
            <a:r>
              <a:rPr lang="en-US" smtClean="0">
                <a:ea typeface="ＭＳ Ｐゴシック" pitchFamily="-106" charset="-128"/>
              </a:rPr>
              <a:t>Almost pure tones</a:t>
            </a:r>
          </a:p>
        </p:txBody>
      </p:sp>
      <p:pic>
        <p:nvPicPr>
          <p:cNvPr id="66564" name="Picture 4" descr="Ceramicflutes"/>
          <p:cNvPicPr>
            <a:picLocks noChangeAspect="1" noChangeArrowheads="1"/>
          </p:cNvPicPr>
          <p:nvPr/>
        </p:nvPicPr>
        <p:blipFill>
          <a:blip r:embed="rId4"/>
          <a:srcRect l="45093" t="54286" r="15915" b="8571"/>
          <a:stretch>
            <a:fillRect/>
          </a:stretch>
        </p:blipFill>
        <p:spPr bwMode="auto">
          <a:xfrm>
            <a:off x="6096000" y="762000"/>
            <a:ext cx="1965325" cy="1736725"/>
          </a:xfrm>
          <a:prstGeom prst="rect">
            <a:avLst/>
          </a:prstGeom>
          <a:noFill/>
          <a:ln w="9525">
            <a:noFill/>
            <a:miter lim="800000"/>
            <a:headEnd/>
            <a:tailEnd/>
          </a:ln>
        </p:spPr>
      </p:pic>
      <p:pic>
        <p:nvPicPr>
          <p:cNvPr id="66565" name="Picture 4" descr="ocarina.jpg"/>
          <p:cNvPicPr>
            <a:picLocks noChangeAspect="1"/>
          </p:cNvPicPr>
          <p:nvPr/>
        </p:nvPicPr>
        <p:blipFill>
          <a:blip r:embed="rId5"/>
          <a:srcRect/>
          <a:stretch>
            <a:fillRect/>
          </a:stretch>
        </p:blipFill>
        <p:spPr bwMode="auto">
          <a:xfrm>
            <a:off x="990600" y="3962400"/>
            <a:ext cx="7407275" cy="2327275"/>
          </a:xfrm>
          <a:prstGeom prst="rect">
            <a:avLst/>
          </a:prstGeom>
          <a:noFill/>
          <a:ln w="9525">
            <a:noFill/>
            <a:miter lim="800000"/>
            <a:headEnd/>
            <a:tailEnd/>
          </a:ln>
        </p:spPr>
      </p:pic>
      <p:pic>
        <p:nvPicPr>
          <p:cNvPr id="7" name="ocarina.mp3">
            <a:hlinkClick r:id="" action="ppaction://media"/>
          </p:cNvPr>
          <p:cNvPicPr>
            <a:picLocks noRot="1" noChangeAspect="1"/>
          </p:cNvPicPr>
          <p:nvPr>
            <a:audioFile r:link="rId1"/>
          </p:nvPr>
        </p:nvPicPr>
        <p:blipFill>
          <a:blip r:embed="rId6"/>
          <a:srcRect/>
          <a:stretch>
            <a:fillRect/>
          </a:stretch>
        </p:blipFill>
        <p:spPr bwMode="auto">
          <a:xfrm>
            <a:off x="6248400" y="3124200"/>
            <a:ext cx="282575" cy="28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5800" y="609600"/>
            <a:ext cx="3886200" cy="1143000"/>
          </a:xfrm>
        </p:spPr>
        <p:txBody>
          <a:bodyPr/>
          <a:lstStyle/>
          <a:p>
            <a:r>
              <a:rPr lang="en-US" smtClean="0">
                <a:ea typeface="ＭＳ Ｐゴシック" pitchFamily="-106" charset="-128"/>
              </a:rPr>
              <a:t>Whistle</a:t>
            </a:r>
          </a:p>
        </p:txBody>
      </p:sp>
      <p:pic>
        <p:nvPicPr>
          <p:cNvPr id="68611" name="Picture 3" descr="formant.png"/>
          <p:cNvPicPr>
            <a:picLocks noChangeAspect="1"/>
          </p:cNvPicPr>
          <p:nvPr/>
        </p:nvPicPr>
        <p:blipFill>
          <a:blip r:embed="rId3"/>
          <a:srcRect/>
          <a:stretch>
            <a:fillRect/>
          </a:stretch>
        </p:blipFill>
        <p:spPr bwMode="auto">
          <a:xfrm>
            <a:off x="1600200" y="2057400"/>
            <a:ext cx="6254750" cy="3190875"/>
          </a:xfrm>
          <a:prstGeom prst="rect">
            <a:avLst/>
          </a:prstGeom>
          <a:noFill/>
          <a:ln w="9525">
            <a:noFill/>
            <a:miter lim="800000"/>
            <a:headEnd/>
            <a:tailEnd/>
          </a:ln>
        </p:spPr>
      </p:pic>
      <p:cxnSp>
        <p:nvCxnSpPr>
          <p:cNvPr id="68612" name="Straight Connector 5"/>
          <p:cNvCxnSpPr>
            <a:cxnSpLocks noChangeShapeType="1"/>
          </p:cNvCxnSpPr>
          <p:nvPr/>
        </p:nvCxnSpPr>
        <p:spPr bwMode="auto">
          <a:xfrm rot="5400000">
            <a:off x="647701" y="3390900"/>
            <a:ext cx="3581400" cy="3175"/>
          </a:xfrm>
          <a:prstGeom prst="line">
            <a:avLst/>
          </a:prstGeom>
          <a:noFill/>
          <a:ln w="38100">
            <a:solidFill>
              <a:srgbClr val="FF6600"/>
            </a:solidFill>
            <a:round/>
            <a:headEnd/>
            <a:tailEnd/>
          </a:ln>
        </p:spPr>
      </p:cxnSp>
      <p:cxnSp>
        <p:nvCxnSpPr>
          <p:cNvPr id="68613" name="Straight Arrow Connector 8"/>
          <p:cNvCxnSpPr>
            <a:cxnSpLocks noChangeShapeType="1"/>
          </p:cNvCxnSpPr>
          <p:nvPr/>
        </p:nvCxnSpPr>
        <p:spPr bwMode="auto">
          <a:xfrm>
            <a:off x="1600200" y="5638800"/>
            <a:ext cx="5791200" cy="1588"/>
          </a:xfrm>
          <a:prstGeom prst="straightConnector1">
            <a:avLst/>
          </a:prstGeom>
          <a:noFill/>
          <a:ln w="9525">
            <a:solidFill>
              <a:schemeClr val="accent2"/>
            </a:solidFill>
            <a:round/>
            <a:headEnd/>
            <a:tailEnd type="arrow" w="med" len="med"/>
          </a:ln>
        </p:spPr>
      </p:cxnSp>
      <p:sp>
        <p:nvSpPr>
          <p:cNvPr id="68614" name="TextBox 9"/>
          <p:cNvSpPr txBox="1">
            <a:spLocks noChangeArrowheads="1"/>
          </p:cNvSpPr>
          <p:nvPr/>
        </p:nvSpPr>
        <p:spPr bwMode="auto">
          <a:xfrm>
            <a:off x="3124200" y="5791200"/>
            <a:ext cx="2133600" cy="584200"/>
          </a:xfrm>
          <a:prstGeom prst="rect">
            <a:avLst/>
          </a:prstGeom>
          <a:noFill/>
          <a:ln w="9525">
            <a:noFill/>
            <a:miter lim="800000"/>
            <a:headEnd/>
            <a:tailEnd/>
          </a:ln>
        </p:spPr>
        <p:txBody>
          <a:bodyPr>
            <a:spAutoFit/>
          </a:bodyPr>
          <a:lstStyle/>
          <a:p>
            <a:r>
              <a:rPr lang="en-US"/>
              <a:t>frequency</a:t>
            </a:r>
          </a:p>
        </p:txBody>
      </p:sp>
      <p:sp>
        <p:nvSpPr>
          <p:cNvPr id="68615" name="TextBox 10"/>
          <p:cNvSpPr txBox="1">
            <a:spLocks noChangeArrowheads="1"/>
          </p:cNvSpPr>
          <p:nvPr/>
        </p:nvSpPr>
        <p:spPr bwMode="auto">
          <a:xfrm>
            <a:off x="4876800" y="1752600"/>
            <a:ext cx="2971800" cy="2062163"/>
          </a:xfrm>
          <a:prstGeom prst="rect">
            <a:avLst/>
          </a:prstGeom>
          <a:noFill/>
          <a:ln w="9525">
            <a:noFill/>
            <a:miter lim="800000"/>
            <a:headEnd/>
            <a:tailEnd/>
          </a:ln>
        </p:spPr>
        <p:txBody>
          <a:bodyPr>
            <a:spAutoFit/>
          </a:bodyPr>
          <a:lstStyle/>
          <a:p>
            <a:r>
              <a:rPr lang="en-US"/>
              <a:t>vocal track is a squat deformable ~cylinder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85800" y="609600"/>
            <a:ext cx="5943600" cy="1143000"/>
          </a:xfrm>
        </p:spPr>
        <p:txBody>
          <a:bodyPr/>
          <a:lstStyle/>
          <a:p>
            <a:r>
              <a:rPr lang="en-US" smtClean="0">
                <a:ea typeface="ＭＳ Ｐゴシック" pitchFamily="-106" charset="-128"/>
              </a:rPr>
              <a:t>Sliding whistle</a:t>
            </a:r>
          </a:p>
        </p:txBody>
      </p:sp>
      <p:sp>
        <p:nvSpPr>
          <p:cNvPr id="70659" name="Content Placeholder 2"/>
          <p:cNvSpPr>
            <a:spLocks noGrp="1"/>
          </p:cNvSpPr>
          <p:nvPr>
            <p:ph idx="1"/>
          </p:nvPr>
        </p:nvSpPr>
        <p:spPr>
          <a:xfrm>
            <a:off x="685800" y="1981200"/>
            <a:ext cx="6019800" cy="4114800"/>
          </a:xfrm>
        </p:spPr>
        <p:txBody>
          <a:bodyPr/>
          <a:lstStyle/>
          <a:p>
            <a:r>
              <a:rPr lang="en-US" smtClean="0">
                <a:ea typeface="ＭＳ Ｐゴシック" pitchFamily="-106" charset="-128"/>
              </a:rPr>
              <a:t>When all the way in, no longer acts like a tube of air.  Acts more like an ocarina.  Lost of higher harmonics.  Noted by many in the lab!</a:t>
            </a:r>
          </a:p>
          <a:p>
            <a:r>
              <a:rPr lang="en-US" smtClean="0">
                <a:ea typeface="ＭＳ Ｐゴシック" pitchFamily="-106" charset="-128"/>
              </a:rPr>
              <a:t>Even integer harmonics often weak because of inner closed end.</a:t>
            </a:r>
          </a:p>
        </p:txBody>
      </p:sp>
      <p:pic>
        <p:nvPicPr>
          <p:cNvPr id="70660" name="Picture 3"/>
          <p:cNvPicPr>
            <a:picLocks noChangeAspect="1"/>
          </p:cNvPicPr>
          <p:nvPr/>
        </p:nvPicPr>
        <p:blipFill>
          <a:blip r:embed="rId2"/>
          <a:srcRect/>
          <a:stretch>
            <a:fillRect/>
          </a:stretch>
        </p:blipFill>
        <p:spPr bwMode="auto">
          <a:xfrm>
            <a:off x="6705600" y="609600"/>
            <a:ext cx="113030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smtClean="0">
                <a:ea typeface="ＭＳ Ｐゴシック" pitchFamily="-106" charset="-128"/>
              </a:rPr>
              <a:t>Pressure waves in air</a:t>
            </a:r>
            <a:br>
              <a:rPr lang="en-US" sz="4000" smtClean="0">
                <a:ea typeface="ＭＳ Ｐゴシック" pitchFamily="-106" charset="-128"/>
              </a:rPr>
            </a:br>
            <a:r>
              <a:rPr lang="en-US" sz="4000" smtClean="0">
                <a:ea typeface="ＭＳ Ｐゴシック" pitchFamily="-106" charset="-128"/>
              </a:rPr>
              <a:t>Longitudinal waves</a:t>
            </a:r>
          </a:p>
        </p:txBody>
      </p:sp>
      <p:pic>
        <p:nvPicPr>
          <p:cNvPr id="20483" name="Picture 4" descr="gsl"/>
          <p:cNvPicPr>
            <a:picLocks noChangeAspect="1" noChangeArrowheads="1" noCrop="1"/>
          </p:cNvPicPr>
          <p:nvPr>
            <p:ph sz="half" idx="1"/>
          </p:nvPr>
        </p:nvPicPr>
        <p:blipFill>
          <a:blip r:embed="rId3"/>
          <a:srcRect/>
          <a:stretch>
            <a:fillRect/>
          </a:stretch>
        </p:blipFill>
        <p:spPr>
          <a:xfrm>
            <a:off x="1495425" y="4676775"/>
            <a:ext cx="2162175" cy="1304925"/>
          </a:xfrm>
          <a:noFill/>
        </p:spPr>
      </p:pic>
      <p:pic>
        <p:nvPicPr>
          <p:cNvPr id="20484" name="Picture 6" descr="Lwave"/>
          <p:cNvPicPr>
            <a:picLocks noChangeAspect="1" noChangeArrowheads="1"/>
          </p:cNvPicPr>
          <p:nvPr>
            <p:ph sz="half" idx="2"/>
          </p:nvPr>
        </p:nvPicPr>
        <p:blipFill>
          <a:blip r:embed="rId4"/>
          <a:srcRect/>
          <a:stretch>
            <a:fillRect/>
          </a:stretch>
        </p:blipFill>
        <p:spPr>
          <a:xfrm>
            <a:off x="1219200" y="2525713"/>
            <a:ext cx="6781800" cy="1755775"/>
          </a:xfrm>
          <a:noFill/>
        </p:spPr>
      </p:pic>
      <p:sp>
        <p:nvSpPr>
          <p:cNvPr id="20485" name="Text Box 8"/>
          <p:cNvSpPr txBox="1">
            <a:spLocks noChangeArrowheads="1"/>
          </p:cNvSpPr>
          <p:nvPr/>
        </p:nvSpPr>
        <p:spPr bwMode="auto">
          <a:xfrm>
            <a:off x="5257800" y="5334000"/>
            <a:ext cx="1828800" cy="701675"/>
          </a:xfrm>
          <a:prstGeom prst="rect">
            <a:avLst/>
          </a:prstGeom>
          <a:noFill/>
          <a:ln w="9525">
            <a:noFill/>
            <a:miter lim="800000"/>
            <a:headEnd/>
            <a:tailEnd/>
          </a:ln>
        </p:spPr>
        <p:txBody>
          <a:bodyPr>
            <a:spAutoFit/>
          </a:bodyPr>
          <a:lstStyle/>
          <a:p>
            <a:pPr algn="l">
              <a:spcBef>
                <a:spcPct val="50000"/>
              </a:spcBef>
            </a:pPr>
            <a:r>
              <a:rPr lang="en-US" sz="2000">
                <a:solidFill>
                  <a:schemeClr val="tx1"/>
                </a:solidFill>
              </a:rPr>
              <a:t>Animation from Dan Russel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Screen Shot 2014-09-18 at 11.34.18 AM.png"/>
          <p:cNvPicPr>
            <a:picLocks noChangeAspect="1"/>
          </p:cNvPicPr>
          <p:nvPr/>
        </p:nvPicPr>
        <p:blipFill>
          <a:blip r:embed="rId4"/>
          <a:srcRect/>
          <a:stretch>
            <a:fillRect/>
          </a:stretch>
        </p:blipFill>
        <p:spPr bwMode="auto">
          <a:xfrm>
            <a:off x="1219200" y="368300"/>
            <a:ext cx="6759575" cy="2451100"/>
          </a:xfrm>
          <a:prstGeom prst="rect">
            <a:avLst/>
          </a:prstGeom>
          <a:noFill/>
          <a:ln w="9525">
            <a:noFill/>
            <a:miter lim="800000"/>
            <a:headEnd/>
            <a:tailEnd/>
          </a:ln>
        </p:spPr>
      </p:pic>
      <p:grpSp>
        <p:nvGrpSpPr>
          <p:cNvPr id="71683" name="Group 23"/>
          <p:cNvGrpSpPr>
            <a:grpSpLocks/>
          </p:cNvGrpSpPr>
          <p:nvPr/>
        </p:nvGrpSpPr>
        <p:grpSpPr bwMode="auto">
          <a:xfrm>
            <a:off x="1371600" y="3124200"/>
            <a:ext cx="7086600" cy="2989263"/>
            <a:chOff x="1524000" y="3352800"/>
            <a:chExt cx="7086600" cy="2989263"/>
          </a:xfrm>
        </p:grpSpPr>
        <p:pic>
          <p:nvPicPr>
            <p:cNvPr id="71690" name="Picture 6" descr="Screen Shot 2014-09-18 at 11.33.10 AM.png"/>
            <p:cNvPicPr>
              <a:picLocks noChangeAspect="1"/>
            </p:cNvPicPr>
            <p:nvPr/>
          </p:nvPicPr>
          <p:blipFill>
            <a:blip r:embed="rId5"/>
            <a:srcRect/>
            <a:stretch>
              <a:fillRect/>
            </a:stretch>
          </p:blipFill>
          <p:spPr bwMode="auto">
            <a:xfrm>
              <a:off x="1524000" y="3429000"/>
              <a:ext cx="6477000" cy="2913063"/>
            </a:xfrm>
            <a:prstGeom prst="rect">
              <a:avLst/>
            </a:prstGeom>
            <a:noFill/>
            <a:ln w="9525">
              <a:noFill/>
              <a:miter lim="800000"/>
              <a:headEnd/>
              <a:tailEnd/>
            </a:ln>
          </p:spPr>
        </p:pic>
        <p:cxnSp>
          <p:nvCxnSpPr>
            <p:cNvPr id="9" name="Straight Arrow Connector 8"/>
            <p:cNvCxnSpPr/>
            <p:nvPr/>
          </p:nvCxnSpPr>
          <p:spPr bwMode="auto">
            <a:xfrm rot="5400000" flipH="1" flipV="1">
              <a:off x="1753394" y="5257006"/>
              <a:ext cx="609600" cy="1588"/>
            </a:xfrm>
            <a:prstGeom prst="straightConnector1">
              <a:avLst/>
            </a:prstGeom>
            <a:noFill/>
            <a:ln w="9525" cap="flat" cmpd="sng" algn="ctr">
              <a:solidFill>
                <a:schemeClr val="accent2">
                  <a:lumMod val="40000"/>
                  <a:lumOff val="60000"/>
                </a:schemeClr>
              </a:solidFill>
              <a:prstDash val="solid"/>
              <a:round/>
              <a:headEnd type="none" w="med" len="med"/>
              <a:tailEnd type="arrow"/>
            </a:ln>
            <a:effectLst/>
          </p:spPr>
        </p:cxnSp>
        <p:cxnSp>
          <p:nvCxnSpPr>
            <p:cNvPr id="10" name="Straight Arrow Connector 9"/>
            <p:cNvCxnSpPr/>
            <p:nvPr/>
          </p:nvCxnSpPr>
          <p:spPr bwMode="auto">
            <a:xfrm rot="5400000" flipH="1" flipV="1">
              <a:off x="2515394" y="5257006"/>
              <a:ext cx="609600" cy="1588"/>
            </a:xfrm>
            <a:prstGeom prst="straightConnector1">
              <a:avLst/>
            </a:prstGeom>
            <a:noFill/>
            <a:ln w="9525" cap="flat" cmpd="sng" algn="ctr">
              <a:solidFill>
                <a:schemeClr val="accent2">
                  <a:lumMod val="40000"/>
                  <a:lumOff val="60000"/>
                </a:schemeClr>
              </a:solidFill>
              <a:prstDash val="solid"/>
              <a:round/>
              <a:headEnd type="none" w="med" len="med"/>
              <a:tailEnd type="arrow"/>
            </a:ln>
            <a:effectLst/>
          </p:spPr>
        </p:cxnSp>
        <p:cxnSp>
          <p:nvCxnSpPr>
            <p:cNvPr id="11" name="Straight Arrow Connector 10"/>
            <p:cNvCxnSpPr/>
            <p:nvPr/>
          </p:nvCxnSpPr>
          <p:spPr bwMode="auto">
            <a:xfrm rot="5400000" flipH="1" flipV="1">
              <a:off x="3277394" y="5257006"/>
              <a:ext cx="609600" cy="1588"/>
            </a:xfrm>
            <a:prstGeom prst="straightConnector1">
              <a:avLst/>
            </a:prstGeom>
            <a:noFill/>
            <a:ln w="9525" cap="flat" cmpd="sng" algn="ctr">
              <a:solidFill>
                <a:schemeClr val="accent2">
                  <a:lumMod val="40000"/>
                  <a:lumOff val="60000"/>
                </a:schemeClr>
              </a:solidFill>
              <a:prstDash val="solid"/>
              <a:round/>
              <a:headEnd type="none" w="med" len="med"/>
              <a:tailEnd type="arrow"/>
            </a:ln>
            <a:effectLst/>
          </p:spPr>
        </p:cxnSp>
        <p:sp>
          <p:nvSpPr>
            <p:cNvPr id="12" name="TextBox 11"/>
            <p:cNvSpPr txBox="1"/>
            <p:nvPr/>
          </p:nvSpPr>
          <p:spPr>
            <a:xfrm>
              <a:off x="1524000" y="5638800"/>
              <a:ext cx="1219200" cy="400050"/>
            </a:xfrm>
            <a:prstGeom prst="rect">
              <a:avLst/>
            </a:prstGeom>
            <a:noFill/>
          </p:spPr>
          <p:txBody>
            <a:bodyPr>
              <a:spAutoFit/>
            </a:bodyPr>
            <a:lstStyle/>
            <a:p>
              <a:pPr>
                <a:defRPr/>
              </a:pPr>
              <a:r>
                <a:rPr lang="en-US" sz="2000" dirty="0">
                  <a:solidFill>
                    <a:schemeClr val="accent2">
                      <a:lumMod val="40000"/>
                      <a:lumOff val="60000"/>
                    </a:schemeClr>
                  </a:solidFill>
                  <a:ea typeface="+mn-ea"/>
                </a:rPr>
                <a:t>300Hz</a:t>
              </a:r>
            </a:p>
          </p:txBody>
        </p:sp>
        <p:sp>
          <p:nvSpPr>
            <p:cNvPr id="13" name="TextBox 12"/>
            <p:cNvSpPr txBox="1"/>
            <p:nvPr/>
          </p:nvSpPr>
          <p:spPr>
            <a:xfrm>
              <a:off x="2286000" y="5638800"/>
              <a:ext cx="1219200" cy="400050"/>
            </a:xfrm>
            <a:prstGeom prst="rect">
              <a:avLst/>
            </a:prstGeom>
            <a:noFill/>
          </p:spPr>
          <p:txBody>
            <a:bodyPr>
              <a:spAutoFit/>
            </a:bodyPr>
            <a:lstStyle/>
            <a:p>
              <a:pPr>
                <a:defRPr/>
              </a:pPr>
              <a:r>
                <a:rPr lang="en-US" sz="2000" dirty="0">
                  <a:solidFill>
                    <a:schemeClr val="accent2">
                      <a:lumMod val="40000"/>
                      <a:lumOff val="60000"/>
                    </a:schemeClr>
                  </a:solidFill>
                  <a:ea typeface="+mn-ea"/>
                </a:rPr>
                <a:t>900Hz</a:t>
              </a:r>
            </a:p>
          </p:txBody>
        </p:sp>
        <p:sp>
          <p:nvSpPr>
            <p:cNvPr id="14" name="TextBox 13"/>
            <p:cNvSpPr txBox="1"/>
            <p:nvPr/>
          </p:nvSpPr>
          <p:spPr>
            <a:xfrm>
              <a:off x="3276600" y="5638800"/>
              <a:ext cx="1219200" cy="400050"/>
            </a:xfrm>
            <a:prstGeom prst="rect">
              <a:avLst/>
            </a:prstGeom>
            <a:noFill/>
          </p:spPr>
          <p:txBody>
            <a:bodyPr>
              <a:spAutoFit/>
            </a:bodyPr>
            <a:lstStyle/>
            <a:p>
              <a:pPr>
                <a:defRPr/>
              </a:pPr>
              <a:r>
                <a:rPr lang="en-US" sz="2000" dirty="0">
                  <a:solidFill>
                    <a:schemeClr val="accent2">
                      <a:lumMod val="40000"/>
                      <a:lumOff val="60000"/>
                    </a:schemeClr>
                  </a:solidFill>
                  <a:ea typeface="+mn-ea"/>
                </a:rPr>
                <a:t>1500Hz</a:t>
              </a:r>
            </a:p>
          </p:txBody>
        </p:sp>
        <p:cxnSp>
          <p:nvCxnSpPr>
            <p:cNvPr id="71697" name="Straight Arrow Connector 14"/>
            <p:cNvCxnSpPr>
              <a:cxnSpLocks noChangeShapeType="1"/>
            </p:cNvCxnSpPr>
            <p:nvPr/>
          </p:nvCxnSpPr>
          <p:spPr bwMode="auto">
            <a:xfrm rot="5400000">
              <a:off x="2934494" y="4075906"/>
              <a:ext cx="533400" cy="1588"/>
            </a:xfrm>
            <a:prstGeom prst="straightConnector1">
              <a:avLst/>
            </a:prstGeom>
            <a:noFill/>
            <a:ln w="9525">
              <a:solidFill>
                <a:srgbClr val="FF9800"/>
              </a:solidFill>
              <a:round/>
              <a:headEnd/>
              <a:tailEnd type="arrow" w="med" len="med"/>
            </a:ln>
          </p:spPr>
        </p:cxnSp>
        <p:cxnSp>
          <p:nvCxnSpPr>
            <p:cNvPr id="71698" name="Straight Arrow Connector 16"/>
            <p:cNvCxnSpPr>
              <a:cxnSpLocks noChangeShapeType="1"/>
            </p:cNvCxnSpPr>
            <p:nvPr/>
          </p:nvCxnSpPr>
          <p:spPr bwMode="auto">
            <a:xfrm rot="5400000">
              <a:off x="2172494" y="4075906"/>
              <a:ext cx="533400" cy="1588"/>
            </a:xfrm>
            <a:prstGeom prst="straightConnector1">
              <a:avLst/>
            </a:prstGeom>
            <a:noFill/>
            <a:ln w="9525">
              <a:solidFill>
                <a:srgbClr val="FF9800"/>
              </a:solidFill>
              <a:round/>
              <a:headEnd/>
              <a:tailEnd type="arrow" w="med" len="med"/>
            </a:ln>
          </p:spPr>
        </p:cxnSp>
        <p:sp>
          <p:nvSpPr>
            <p:cNvPr id="71699" name="TextBox 17"/>
            <p:cNvSpPr txBox="1">
              <a:spLocks noChangeArrowheads="1"/>
            </p:cNvSpPr>
            <p:nvPr/>
          </p:nvSpPr>
          <p:spPr bwMode="auto">
            <a:xfrm>
              <a:off x="4800600" y="5257800"/>
              <a:ext cx="3810000" cy="830997"/>
            </a:xfrm>
            <a:prstGeom prst="rect">
              <a:avLst/>
            </a:prstGeom>
            <a:noFill/>
            <a:ln w="9525">
              <a:noFill/>
              <a:miter lim="800000"/>
              <a:headEnd/>
              <a:tailEnd/>
            </a:ln>
          </p:spPr>
          <p:txBody>
            <a:bodyPr>
              <a:spAutoFit/>
            </a:bodyPr>
            <a:lstStyle/>
            <a:p>
              <a:pPr algn="l"/>
              <a:r>
                <a:rPr lang="en-US" sz="2400">
                  <a:solidFill>
                    <a:srgbClr val="ADADEB"/>
                  </a:solidFill>
                </a:rPr>
                <a:t>strong odd integer </a:t>
              </a:r>
            </a:p>
            <a:p>
              <a:pPr algn="l"/>
              <a:r>
                <a:rPr lang="en-US" sz="2400">
                  <a:solidFill>
                    <a:srgbClr val="ADADEB"/>
                  </a:solidFill>
                </a:rPr>
                <a:t>harmonics</a:t>
              </a:r>
            </a:p>
          </p:txBody>
        </p:sp>
        <p:sp>
          <p:nvSpPr>
            <p:cNvPr id="71700" name="TextBox 18"/>
            <p:cNvSpPr txBox="1">
              <a:spLocks noChangeArrowheads="1"/>
            </p:cNvSpPr>
            <p:nvPr/>
          </p:nvSpPr>
          <p:spPr bwMode="auto">
            <a:xfrm>
              <a:off x="4648200" y="3429000"/>
              <a:ext cx="3810000" cy="830997"/>
            </a:xfrm>
            <a:prstGeom prst="rect">
              <a:avLst/>
            </a:prstGeom>
            <a:noFill/>
            <a:ln w="9525">
              <a:noFill/>
              <a:miter lim="800000"/>
              <a:headEnd/>
              <a:tailEnd/>
            </a:ln>
          </p:spPr>
          <p:txBody>
            <a:bodyPr>
              <a:spAutoFit/>
            </a:bodyPr>
            <a:lstStyle/>
            <a:p>
              <a:pPr algn="l"/>
              <a:r>
                <a:rPr lang="en-US" sz="2400">
                  <a:solidFill>
                    <a:srgbClr val="FF9800"/>
                  </a:solidFill>
                </a:rPr>
                <a:t>weak even integer </a:t>
              </a:r>
            </a:p>
            <a:p>
              <a:pPr algn="l"/>
              <a:r>
                <a:rPr lang="en-US" sz="2400">
                  <a:solidFill>
                    <a:srgbClr val="FF9800"/>
                  </a:solidFill>
                </a:rPr>
                <a:t>harmonics</a:t>
              </a:r>
            </a:p>
          </p:txBody>
        </p:sp>
        <p:sp>
          <p:nvSpPr>
            <p:cNvPr id="71701" name="TextBox 19"/>
            <p:cNvSpPr txBox="1">
              <a:spLocks noChangeArrowheads="1"/>
            </p:cNvSpPr>
            <p:nvPr/>
          </p:nvSpPr>
          <p:spPr bwMode="auto">
            <a:xfrm>
              <a:off x="1905000" y="3352800"/>
              <a:ext cx="1219200" cy="400110"/>
            </a:xfrm>
            <a:prstGeom prst="rect">
              <a:avLst/>
            </a:prstGeom>
            <a:noFill/>
            <a:ln w="9525">
              <a:noFill/>
              <a:miter lim="800000"/>
              <a:headEnd/>
              <a:tailEnd/>
            </a:ln>
          </p:spPr>
          <p:txBody>
            <a:bodyPr>
              <a:spAutoFit/>
            </a:bodyPr>
            <a:lstStyle/>
            <a:p>
              <a:r>
                <a:rPr lang="en-US" sz="2000">
                  <a:solidFill>
                    <a:srgbClr val="FF9800"/>
                  </a:solidFill>
                </a:rPr>
                <a:t>600Hz</a:t>
              </a:r>
            </a:p>
          </p:txBody>
        </p:sp>
      </p:grpSp>
      <p:sp>
        <p:nvSpPr>
          <p:cNvPr id="71684" name="TextBox 24"/>
          <p:cNvSpPr txBox="1">
            <a:spLocks noChangeArrowheads="1"/>
          </p:cNvSpPr>
          <p:nvPr/>
        </p:nvSpPr>
        <p:spPr bwMode="auto">
          <a:xfrm>
            <a:off x="2057400" y="6019800"/>
            <a:ext cx="4038600" cy="584200"/>
          </a:xfrm>
          <a:prstGeom prst="rect">
            <a:avLst/>
          </a:prstGeom>
          <a:noFill/>
          <a:ln w="9525">
            <a:noFill/>
            <a:miter lim="800000"/>
            <a:headEnd/>
            <a:tailEnd/>
          </a:ln>
        </p:spPr>
        <p:txBody>
          <a:bodyPr>
            <a:spAutoFit/>
          </a:bodyPr>
          <a:lstStyle/>
          <a:p>
            <a:r>
              <a:rPr lang="en-US"/>
              <a:t>frequency </a:t>
            </a:r>
            <a:r>
              <a:rPr lang="en-US">
                <a:sym typeface="Wingdings" pitchFamily="-106" charset="2"/>
              </a:rPr>
              <a:t></a:t>
            </a:r>
            <a:endParaRPr lang="en-US"/>
          </a:p>
        </p:txBody>
      </p:sp>
      <p:sp>
        <p:nvSpPr>
          <p:cNvPr id="71685" name="TextBox 25"/>
          <p:cNvSpPr txBox="1">
            <a:spLocks noChangeArrowheads="1"/>
          </p:cNvSpPr>
          <p:nvPr/>
        </p:nvSpPr>
        <p:spPr bwMode="auto">
          <a:xfrm rot="-5400000">
            <a:off x="-965200" y="4013200"/>
            <a:ext cx="4038600" cy="584200"/>
          </a:xfrm>
          <a:prstGeom prst="rect">
            <a:avLst/>
          </a:prstGeom>
          <a:noFill/>
          <a:ln w="9525">
            <a:noFill/>
            <a:miter lim="800000"/>
            <a:headEnd/>
            <a:tailEnd/>
          </a:ln>
        </p:spPr>
        <p:txBody>
          <a:bodyPr>
            <a:spAutoFit/>
          </a:bodyPr>
          <a:lstStyle/>
          <a:p>
            <a:r>
              <a:rPr lang="en-US"/>
              <a:t>loudness</a:t>
            </a:r>
          </a:p>
        </p:txBody>
      </p:sp>
      <p:sp>
        <p:nvSpPr>
          <p:cNvPr id="71686" name="TextBox 26"/>
          <p:cNvSpPr txBox="1">
            <a:spLocks noChangeArrowheads="1"/>
          </p:cNvSpPr>
          <p:nvPr/>
        </p:nvSpPr>
        <p:spPr bwMode="auto">
          <a:xfrm>
            <a:off x="4876800" y="2590800"/>
            <a:ext cx="4038600" cy="584200"/>
          </a:xfrm>
          <a:prstGeom prst="rect">
            <a:avLst/>
          </a:prstGeom>
          <a:noFill/>
          <a:ln w="9525">
            <a:noFill/>
            <a:miter lim="800000"/>
            <a:headEnd/>
            <a:tailEnd/>
          </a:ln>
        </p:spPr>
        <p:txBody>
          <a:bodyPr>
            <a:spAutoFit/>
          </a:bodyPr>
          <a:lstStyle/>
          <a:p>
            <a:r>
              <a:rPr lang="en-US"/>
              <a:t>time </a:t>
            </a:r>
            <a:r>
              <a:rPr lang="en-US">
                <a:sym typeface="Wingdings" pitchFamily="-106" charset="2"/>
              </a:rPr>
              <a:t></a:t>
            </a:r>
            <a:endParaRPr lang="en-US"/>
          </a:p>
        </p:txBody>
      </p:sp>
      <p:sp>
        <p:nvSpPr>
          <p:cNvPr id="71687" name="TextBox 27"/>
          <p:cNvSpPr txBox="1">
            <a:spLocks noChangeArrowheads="1"/>
          </p:cNvSpPr>
          <p:nvPr/>
        </p:nvSpPr>
        <p:spPr bwMode="auto">
          <a:xfrm rot="-5400000">
            <a:off x="-850900" y="1003300"/>
            <a:ext cx="3352800" cy="584200"/>
          </a:xfrm>
          <a:prstGeom prst="rect">
            <a:avLst/>
          </a:prstGeom>
          <a:noFill/>
          <a:ln w="9525">
            <a:noFill/>
            <a:miter lim="800000"/>
            <a:headEnd/>
            <a:tailEnd/>
          </a:ln>
        </p:spPr>
        <p:txBody>
          <a:bodyPr>
            <a:spAutoFit/>
          </a:bodyPr>
          <a:lstStyle/>
          <a:p>
            <a:r>
              <a:rPr lang="en-US"/>
              <a:t>frequency </a:t>
            </a:r>
            <a:r>
              <a:rPr lang="en-US">
                <a:sym typeface="Wingdings" pitchFamily="-106" charset="2"/>
              </a:rPr>
              <a:t></a:t>
            </a:r>
            <a:endParaRPr lang="en-US"/>
          </a:p>
        </p:txBody>
      </p:sp>
      <p:pic>
        <p:nvPicPr>
          <p:cNvPr id="29" name="whistle_sliding_2notes.mp3">
            <a:hlinkClick r:id="" action="ppaction://media"/>
          </p:cNvPr>
          <p:cNvPicPr>
            <a:picLocks noRot="1" noChangeAspect="1"/>
          </p:cNvPicPr>
          <p:nvPr>
            <a:audioFile r:link="rId1"/>
          </p:nvPr>
        </p:nvPicPr>
        <p:blipFill>
          <a:blip r:embed="rId6"/>
          <a:srcRect/>
          <a:stretch>
            <a:fillRect/>
          </a:stretch>
        </p:blipFill>
        <p:spPr bwMode="auto">
          <a:xfrm>
            <a:off x="7010400" y="762000"/>
            <a:ext cx="282575" cy="282575"/>
          </a:xfrm>
          <a:prstGeom prst="rect">
            <a:avLst/>
          </a:prstGeom>
          <a:noFill/>
          <a:ln w="9525">
            <a:noFill/>
            <a:miter lim="800000"/>
            <a:headEnd/>
            <a:tailEnd/>
          </a:ln>
        </p:spPr>
      </p:pic>
      <p:sp>
        <p:nvSpPr>
          <p:cNvPr id="71689" name="TextBox 29"/>
          <p:cNvSpPr txBox="1">
            <a:spLocks noChangeArrowheads="1"/>
          </p:cNvSpPr>
          <p:nvPr/>
        </p:nvSpPr>
        <p:spPr bwMode="auto">
          <a:xfrm>
            <a:off x="1828800" y="2667000"/>
            <a:ext cx="3505200" cy="523875"/>
          </a:xfrm>
          <a:prstGeom prst="rect">
            <a:avLst/>
          </a:prstGeom>
          <a:noFill/>
          <a:ln w="9525">
            <a:noFill/>
            <a:miter lim="800000"/>
            <a:headEnd/>
            <a:tailEnd/>
          </a:ln>
        </p:spPr>
        <p:txBody>
          <a:bodyPr>
            <a:spAutoFit/>
          </a:bodyPr>
          <a:lstStyle/>
          <a:p>
            <a:r>
              <a:rPr lang="en-US" sz="2800" b="1">
                <a:solidFill>
                  <a:schemeClr val="accent2"/>
                </a:solidFill>
              </a:rPr>
              <a:t>Sliding whistle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75" fill="hold"/>
                                        <p:tgtEl>
                                          <p:spTgt spid="29"/>
                                        </p:tgtEl>
                                      </p:cBhvr>
                                    </p:cmd>
                                  </p:childTnLst>
                                </p:cTn>
                              </p:par>
                            </p:childTnLst>
                          </p:cTn>
                        </p:par>
                      </p:childTnLst>
                    </p:cTn>
                  </p:par>
                </p:childTnLst>
              </p:cTn>
              <p:nextCondLst>
                <p:cond evt="onClick" delay="0">
                  <p:tgtEl>
                    <p:spTgt spid="2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ea typeface="ＭＳ Ｐゴシック" pitchFamily="-106" charset="-128"/>
              </a:rPr>
              <a:t>Inside the whistle</a:t>
            </a:r>
          </a:p>
        </p:txBody>
      </p:sp>
      <p:pic>
        <p:nvPicPr>
          <p:cNvPr id="73731" name="Picture 3"/>
          <p:cNvPicPr>
            <a:picLocks noChangeAspect="1"/>
          </p:cNvPicPr>
          <p:nvPr/>
        </p:nvPicPr>
        <p:blipFill>
          <a:blip r:embed="rId2"/>
          <a:srcRect/>
          <a:stretch>
            <a:fillRect/>
          </a:stretch>
        </p:blipFill>
        <p:spPr bwMode="auto">
          <a:xfrm rot="-5400000">
            <a:off x="4267994" y="1626394"/>
            <a:ext cx="1397000" cy="6831012"/>
          </a:xfrm>
          <a:prstGeom prst="rect">
            <a:avLst/>
          </a:prstGeom>
          <a:noFill/>
          <a:ln w="9525">
            <a:noFill/>
            <a:miter lim="800000"/>
            <a:headEnd/>
            <a:tailEnd/>
          </a:ln>
        </p:spPr>
      </p:pic>
      <p:pic>
        <p:nvPicPr>
          <p:cNvPr id="73732" name="Picture 4" descr="sliding_whistle.png"/>
          <p:cNvPicPr>
            <a:picLocks noChangeAspect="1"/>
          </p:cNvPicPr>
          <p:nvPr/>
        </p:nvPicPr>
        <p:blipFill>
          <a:blip r:embed="rId3"/>
          <a:srcRect/>
          <a:stretch>
            <a:fillRect/>
          </a:stretch>
        </p:blipFill>
        <p:spPr bwMode="auto">
          <a:xfrm>
            <a:off x="1524000" y="2286000"/>
            <a:ext cx="6508750" cy="202406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ea typeface="ＭＳ Ｐゴシック" pitchFamily="-106" charset="-128"/>
              </a:rPr>
              <a:t>Spectrum and resonances</a:t>
            </a:r>
          </a:p>
        </p:txBody>
      </p:sp>
      <p:sp>
        <p:nvSpPr>
          <p:cNvPr id="74755" name="Content Placeholder 2"/>
          <p:cNvSpPr>
            <a:spLocks noGrp="1"/>
          </p:cNvSpPr>
          <p:nvPr>
            <p:ph idx="1"/>
          </p:nvPr>
        </p:nvSpPr>
        <p:spPr>
          <a:xfrm>
            <a:off x="685800" y="1752600"/>
            <a:ext cx="7772400" cy="4114800"/>
          </a:xfrm>
        </p:spPr>
        <p:txBody>
          <a:bodyPr/>
          <a:lstStyle/>
          <a:p>
            <a:r>
              <a:rPr lang="en-US" smtClean="0">
                <a:ea typeface="ＭＳ Ｐゴシック" pitchFamily="-106" charset="-128"/>
              </a:rPr>
              <a:t>On the string, each overtone frequency corresponds to a mode of oscillation</a:t>
            </a:r>
          </a:p>
          <a:p>
            <a:r>
              <a:rPr lang="en-US" smtClean="0">
                <a:ea typeface="ＭＳ Ｐゴシック" pitchFamily="-106" charset="-128"/>
              </a:rPr>
              <a:t>In percussion instruments that is also often the case</a:t>
            </a:r>
          </a:p>
          <a:p>
            <a:r>
              <a:rPr lang="en-US" smtClean="0">
                <a:ea typeface="ＭＳ Ｐゴシック" pitchFamily="-106" charset="-128"/>
              </a:rPr>
              <a:t>With wind instruments, integer multiple overtones are often seen but these are not always resonances of the instrument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ea typeface="ＭＳ Ｐゴシック" pitchFamily="-106" charset="-128"/>
              </a:rPr>
              <a:t>Terms introduced</a:t>
            </a:r>
          </a:p>
        </p:txBody>
      </p:sp>
      <p:sp>
        <p:nvSpPr>
          <p:cNvPr id="75779" name="Rectangle 3"/>
          <p:cNvSpPr>
            <a:spLocks noGrp="1" noChangeArrowheads="1"/>
          </p:cNvSpPr>
          <p:nvPr>
            <p:ph type="body" idx="1"/>
          </p:nvPr>
        </p:nvSpPr>
        <p:spPr>
          <a:xfrm>
            <a:off x="685800" y="1676400"/>
            <a:ext cx="7772400" cy="4114800"/>
          </a:xfrm>
        </p:spPr>
        <p:txBody>
          <a:bodyPr/>
          <a:lstStyle/>
          <a:p>
            <a:pPr eaLnBrk="1" hangingPunct="1"/>
            <a:r>
              <a:rPr lang="en-US" smtClean="0">
                <a:ea typeface="ＭＳ Ｐゴシック" pitchFamily="-106" charset="-128"/>
              </a:rPr>
              <a:t>Resonances</a:t>
            </a:r>
          </a:p>
          <a:p>
            <a:pPr eaLnBrk="1" hangingPunct="1"/>
            <a:r>
              <a:rPr lang="en-US" smtClean="0">
                <a:ea typeface="ＭＳ Ｐゴシック" pitchFamily="-106" charset="-128"/>
              </a:rPr>
              <a:t>Resonant excitation</a:t>
            </a:r>
          </a:p>
          <a:p>
            <a:pPr eaLnBrk="1" hangingPunct="1"/>
            <a:r>
              <a:rPr lang="en-US" smtClean="0">
                <a:ea typeface="ＭＳ Ｐゴシック" pitchFamily="-106" charset="-128"/>
              </a:rPr>
              <a:t>Pressure waves</a:t>
            </a:r>
          </a:p>
          <a:p>
            <a:pPr eaLnBrk="1" hangingPunct="1"/>
            <a:r>
              <a:rPr lang="en-US" smtClean="0">
                <a:ea typeface="ＭＳ Ｐゴシック" pitchFamily="-106" charset="-128"/>
              </a:rPr>
              <a:t>Boundary conditions</a:t>
            </a:r>
          </a:p>
          <a:p>
            <a:pPr eaLnBrk="1" hangingPunct="1"/>
            <a:r>
              <a:rPr lang="en-US" smtClean="0">
                <a:ea typeface="ＭＳ Ｐゴシック" pitchFamily="-106" charset="-128"/>
              </a:rPr>
              <a:t>Longitudinal waves</a:t>
            </a:r>
          </a:p>
          <a:p>
            <a:pPr eaLnBrk="1" hangingPunct="1"/>
            <a:r>
              <a:rPr lang="en-US" smtClean="0">
                <a:ea typeface="ＭＳ Ｐゴシック" pitchFamily="-106" charset="-128"/>
              </a:rPr>
              <a:t>Open/open and open/closed tubes and modes of oscillation in them</a:t>
            </a:r>
          </a:p>
          <a:p>
            <a:pPr eaLnBrk="1" hangingPunct="1"/>
            <a:r>
              <a:rPr lang="en-US" smtClean="0">
                <a:ea typeface="ＭＳ Ｐゴシック" pitchFamily="-106" charset="-128"/>
              </a:rPr>
              <a:t>Impedance</a:t>
            </a:r>
          </a:p>
          <a:p>
            <a:pPr eaLnBrk="1" hangingPunct="1">
              <a:buFontTx/>
              <a:buNone/>
            </a:pPr>
            <a:endParaRPr lang="en-US" sz="1800" smtClean="0">
              <a:ea typeface="ＭＳ Ｐゴシック" pitchFamily="-106"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ea typeface="ＭＳ Ｐゴシック" pitchFamily="-106" charset="-128"/>
              </a:rPr>
              <a:t>Recommended reading</a:t>
            </a:r>
          </a:p>
        </p:txBody>
      </p:sp>
      <p:sp>
        <p:nvSpPr>
          <p:cNvPr id="77827" name="Rectangle 3"/>
          <p:cNvSpPr>
            <a:spLocks noGrp="1" noChangeArrowheads="1"/>
          </p:cNvSpPr>
          <p:nvPr>
            <p:ph type="body" idx="1"/>
          </p:nvPr>
        </p:nvSpPr>
        <p:spPr/>
        <p:txBody>
          <a:bodyPr/>
          <a:lstStyle/>
          <a:p>
            <a:pPr eaLnBrk="1" hangingPunct="1"/>
            <a:r>
              <a:rPr lang="en-US" smtClean="0">
                <a:ea typeface="ＭＳ Ｐゴシック" pitchFamily="-106" charset="-128"/>
              </a:rPr>
              <a:t>Chap 6 of Hopkin on Aerophones pages 73-75</a:t>
            </a:r>
          </a:p>
          <a:p>
            <a:pPr eaLnBrk="1" hangingPunct="1"/>
            <a:endParaRPr lang="en-US" smtClean="0">
              <a:ea typeface="ＭＳ Ｐゴシック" pitchFamily="-106"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p:txBody>
          <a:bodyPr/>
          <a:lstStyle/>
          <a:p>
            <a:pPr eaLnBrk="1" hangingPunct="1"/>
            <a:r>
              <a:rPr lang="en-US" sz="4000" smtClean="0">
                <a:ea typeface="ＭＳ Ｐゴシック" pitchFamily="-106" charset="-128"/>
              </a:rPr>
              <a:t>Standing waves or modes in a column of air</a:t>
            </a:r>
          </a:p>
        </p:txBody>
      </p:sp>
      <p:pic>
        <p:nvPicPr>
          <p:cNvPr id="22531" name="Picture 4" descr="wave_standing_closed_pipe_1"/>
          <p:cNvPicPr>
            <a:picLocks noChangeAspect="1" noChangeArrowheads="1" noCrop="1"/>
          </p:cNvPicPr>
          <p:nvPr>
            <p:ph sz="quarter" idx="1"/>
          </p:nvPr>
        </p:nvPicPr>
        <p:blipFill>
          <a:blip r:embed="rId3"/>
          <a:srcRect/>
          <a:stretch>
            <a:fillRect/>
          </a:stretch>
        </p:blipFill>
        <p:spPr>
          <a:xfrm>
            <a:off x="1738313" y="1981200"/>
            <a:ext cx="1704975" cy="552450"/>
          </a:xfrm>
          <a:noFill/>
        </p:spPr>
      </p:pic>
      <p:pic>
        <p:nvPicPr>
          <p:cNvPr id="22532" name="Picture 6" descr="wave_standing_open_pipe_2"/>
          <p:cNvPicPr>
            <a:picLocks noChangeAspect="1" noChangeArrowheads="1" noCrop="1"/>
          </p:cNvPicPr>
          <p:nvPr>
            <p:ph sz="quarter" idx="2"/>
          </p:nvPr>
        </p:nvPicPr>
        <p:blipFill>
          <a:blip r:embed="rId4"/>
          <a:srcRect/>
          <a:stretch>
            <a:fillRect/>
          </a:stretch>
        </p:blipFill>
        <p:spPr>
          <a:xfrm>
            <a:off x="5700713" y="2819400"/>
            <a:ext cx="1704975" cy="552450"/>
          </a:xfrm>
          <a:noFill/>
        </p:spPr>
      </p:pic>
      <p:pic>
        <p:nvPicPr>
          <p:cNvPr id="22533" name="Picture 8" descr="wave_standing_closed_pipe_2"/>
          <p:cNvPicPr>
            <a:picLocks noChangeAspect="1" noChangeArrowheads="1" noCrop="1"/>
          </p:cNvPicPr>
          <p:nvPr>
            <p:ph sz="quarter" idx="3"/>
          </p:nvPr>
        </p:nvPicPr>
        <p:blipFill>
          <a:blip r:embed="rId5"/>
          <a:srcRect/>
          <a:stretch>
            <a:fillRect/>
          </a:stretch>
        </p:blipFill>
        <p:spPr>
          <a:xfrm>
            <a:off x="1738313" y="2819400"/>
            <a:ext cx="1704975" cy="552450"/>
          </a:xfrm>
          <a:noFill/>
        </p:spPr>
      </p:pic>
      <p:pic>
        <p:nvPicPr>
          <p:cNvPr id="22534" name="Picture 10" descr="wave_standing_open_pipe_3"/>
          <p:cNvPicPr>
            <a:picLocks noChangeAspect="1" noChangeArrowheads="1" noCrop="1"/>
          </p:cNvPicPr>
          <p:nvPr>
            <p:ph sz="quarter" idx="4"/>
          </p:nvPr>
        </p:nvPicPr>
        <p:blipFill>
          <a:blip r:embed="rId6"/>
          <a:srcRect/>
          <a:stretch>
            <a:fillRect/>
          </a:stretch>
        </p:blipFill>
        <p:spPr>
          <a:xfrm>
            <a:off x="5700713" y="3657600"/>
            <a:ext cx="1704975" cy="552450"/>
          </a:xfrm>
          <a:noFill/>
        </p:spPr>
      </p:pic>
      <p:pic>
        <p:nvPicPr>
          <p:cNvPr id="22535" name="Picture 12" descr="wave_standing_open_pipe_1"/>
          <p:cNvPicPr>
            <a:picLocks noChangeAspect="1" noChangeArrowheads="1" noCrop="1"/>
          </p:cNvPicPr>
          <p:nvPr/>
        </p:nvPicPr>
        <p:blipFill>
          <a:blip r:embed="rId7"/>
          <a:srcRect/>
          <a:stretch>
            <a:fillRect/>
          </a:stretch>
        </p:blipFill>
        <p:spPr bwMode="auto">
          <a:xfrm>
            <a:off x="5686425" y="1981200"/>
            <a:ext cx="1704975" cy="552450"/>
          </a:xfrm>
          <a:prstGeom prst="rect">
            <a:avLst/>
          </a:prstGeom>
          <a:noFill/>
          <a:ln w="9525">
            <a:noFill/>
            <a:miter lim="800000"/>
            <a:headEnd/>
            <a:tailEnd/>
          </a:ln>
        </p:spPr>
      </p:pic>
      <p:pic>
        <p:nvPicPr>
          <p:cNvPr id="22536" name="Picture 14" descr="wave_standing_closed_pipe_3"/>
          <p:cNvPicPr>
            <a:picLocks noChangeAspect="1" noChangeArrowheads="1" noCrop="1"/>
          </p:cNvPicPr>
          <p:nvPr/>
        </p:nvPicPr>
        <p:blipFill>
          <a:blip r:embed="rId8"/>
          <a:srcRect/>
          <a:stretch>
            <a:fillRect/>
          </a:stretch>
        </p:blipFill>
        <p:spPr bwMode="auto">
          <a:xfrm>
            <a:off x="1752600" y="3657600"/>
            <a:ext cx="1704975" cy="552450"/>
          </a:xfrm>
          <a:prstGeom prst="rect">
            <a:avLst/>
          </a:prstGeom>
          <a:noFill/>
          <a:ln w="9525">
            <a:noFill/>
            <a:miter lim="800000"/>
            <a:headEnd/>
            <a:tailEnd/>
          </a:ln>
        </p:spPr>
      </p:pic>
      <p:sp>
        <p:nvSpPr>
          <p:cNvPr id="22537" name="Text Box 15"/>
          <p:cNvSpPr txBox="1">
            <a:spLocks noChangeArrowheads="1"/>
          </p:cNvSpPr>
          <p:nvPr/>
        </p:nvSpPr>
        <p:spPr bwMode="auto">
          <a:xfrm>
            <a:off x="1524000" y="4495800"/>
            <a:ext cx="6705600" cy="2308225"/>
          </a:xfrm>
          <a:prstGeom prst="rect">
            <a:avLst/>
          </a:prstGeom>
          <a:noFill/>
          <a:ln w="9525">
            <a:noFill/>
            <a:miter lim="800000"/>
            <a:headEnd/>
            <a:tailEnd/>
          </a:ln>
        </p:spPr>
        <p:txBody>
          <a:bodyPr>
            <a:spAutoFit/>
          </a:bodyPr>
          <a:lstStyle/>
          <a:p>
            <a:pPr algn="l">
              <a:spcBef>
                <a:spcPct val="50000"/>
              </a:spcBef>
            </a:pPr>
            <a:r>
              <a:rPr lang="en-US" sz="2400">
                <a:solidFill>
                  <a:schemeClr val="tx1"/>
                </a:solidFill>
              </a:rPr>
              <a:t>The motions shown are air velocity.</a:t>
            </a:r>
          </a:p>
          <a:p>
            <a:pPr algn="l">
              <a:spcBef>
                <a:spcPct val="50000"/>
              </a:spcBef>
            </a:pPr>
            <a:r>
              <a:rPr lang="en-US" sz="2400">
                <a:solidFill>
                  <a:schemeClr val="tx1"/>
                </a:solidFill>
              </a:rPr>
              <a:t>The shorter wavelength motions should be faster.</a:t>
            </a:r>
          </a:p>
          <a:p>
            <a:pPr algn="l">
              <a:spcBef>
                <a:spcPct val="50000"/>
              </a:spcBef>
            </a:pPr>
            <a:r>
              <a:rPr lang="en-US" sz="2400">
                <a:solidFill>
                  <a:schemeClr val="tx1"/>
                </a:solidFill>
              </a:rPr>
              <a:t>One of these is a pipe that is closed on one end and the other is open on both ends.    </a:t>
            </a:r>
            <a:br>
              <a:rPr lang="en-US" sz="2400">
                <a:solidFill>
                  <a:schemeClr val="tx1"/>
                </a:solidFill>
              </a:rPr>
            </a:br>
            <a:r>
              <a:rPr lang="en-US" sz="2400">
                <a:solidFill>
                  <a:schemeClr val="tx1"/>
                </a:solidFill>
              </a:rPr>
              <a:t>Which one is which?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p:spPr>
        <p:txBody>
          <a:bodyPr/>
          <a:lstStyle/>
          <a:p>
            <a:pPr eaLnBrk="1" hangingPunct="1"/>
            <a:r>
              <a:rPr lang="en-US" smtClean="0">
                <a:ea typeface="ＭＳ Ｐゴシック" pitchFamily="-106" charset="-128"/>
              </a:rPr>
              <a:t>Open/open tube</a:t>
            </a:r>
          </a:p>
        </p:txBody>
      </p:sp>
      <p:pic>
        <p:nvPicPr>
          <p:cNvPr id="24579" name="Picture 6" descr="modes"/>
          <p:cNvPicPr>
            <a:picLocks noChangeAspect="1" noChangeArrowheads="1"/>
          </p:cNvPicPr>
          <p:nvPr/>
        </p:nvPicPr>
        <p:blipFill>
          <a:blip r:embed="rId3"/>
          <a:srcRect/>
          <a:stretch>
            <a:fillRect/>
          </a:stretch>
        </p:blipFill>
        <p:spPr bwMode="auto">
          <a:xfrm>
            <a:off x="1219200" y="1162050"/>
            <a:ext cx="664845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1143000"/>
          </a:xfrm>
        </p:spPr>
        <p:txBody>
          <a:bodyPr/>
          <a:lstStyle/>
          <a:p>
            <a:pPr eaLnBrk="1" hangingPunct="1"/>
            <a:r>
              <a:rPr lang="en-US" smtClean="0">
                <a:ea typeface="ＭＳ Ｐゴシック" pitchFamily="-106" charset="-128"/>
              </a:rPr>
              <a:t>Open/closed tube</a:t>
            </a:r>
          </a:p>
        </p:txBody>
      </p:sp>
      <p:pic>
        <p:nvPicPr>
          <p:cNvPr id="26627" name="Picture 7" descr="modes"/>
          <p:cNvPicPr>
            <a:picLocks noChangeAspect="1" noChangeArrowheads="1"/>
          </p:cNvPicPr>
          <p:nvPr>
            <p:ph idx="1"/>
          </p:nvPr>
        </p:nvPicPr>
        <p:blipFill>
          <a:blip r:embed="rId3"/>
          <a:srcRect/>
          <a:stretch>
            <a:fillRect/>
          </a:stretch>
        </p:blipFill>
        <p:spPr>
          <a:xfrm>
            <a:off x="1219200" y="1271588"/>
            <a:ext cx="6643688" cy="4824412"/>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ea typeface="ＭＳ Ｐゴシック" pitchFamily="-106" charset="-128"/>
              </a:rPr>
              <a:t>Harmonics or overtones</a:t>
            </a:r>
          </a:p>
        </p:txBody>
      </p:sp>
      <p:sp>
        <p:nvSpPr>
          <p:cNvPr id="28675" name="Rectangle 3"/>
          <p:cNvSpPr>
            <a:spLocks noGrp="1" noChangeArrowheads="1"/>
          </p:cNvSpPr>
          <p:nvPr>
            <p:ph type="body" idx="1"/>
          </p:nvPr>
        </p:nvSpPr>
        <p:spPr/>
        <p:txBody>
          <a:bodyPr/>
          <a:lstStyle/>
          <a:p>
            <a:pPr eaLnBrk="1" hangingPunct="1">
              <a:lnSpc>
                <a:spcPct val="90000"/>
              </a:lnSpc>
            </a:pPr>
            <a:r>
              <a:rPr lang="en-US" sz="2800" smtClean="0">
                <a:ea typeface="ＭＳ Ｐゴシック" pitchFamily="-106" charset="-128"/>
              </a:rPr>
              <a:t>Closed/open tube only has odd harmonics (e.g., clarinet) </a:t>
            </a:r>
            <a:r>
              <a:rPr lang="en-US" sz="2800" i="1" smtClean="0">
                <a:ea typeface="ＭＳ Ｐゴシック" pitchFamily="-106" charset="-128"/>
              </a:rPr>
              <a:t>f, 3f, 5f, 7f</a:t>
            </a:r>
          </a:p>
          <a:p>
            <a:pPr eaLnBrk="1" hangingPunct="1">
              <a:lnSpc>
                <a:spcPct val="90000"/>
              </a:lnSpc>
            </a:pPr>
            <a:r>
              <a:rPr lang="en-US" sz="2800" smtClean="0">
                <a:ea typeface="ＭＳ Ｐゴシック" pitchFamily="-106" charset="-128"/>
              </a:rPr>
              <a:t>Open/open tube has all integer multiples </a:t>
            </a:r>
            <a:r>
              <a:rPr lang="en-US" sz="2800" i="1" smtClean="0">
                <a:ea typeface="ＭＳ Ｐゴシック" pitchFamily="-106" charset="-128"/>
              </a:rPr>
              <a:t>f,2f,3f,4f,5f  (</a:t>
            </a:r>
            <a:r>
              <a:rPr lang="en-US" sz="2800" smtClean="0">
                <a:ea typeface="ＭＳ Ｐゴシック" pitchFamily="-106" charset="-128"/>
              </a:rPr>
              <a:t>e.g., organ pipe</a:t>
            </a:r>
            <a:r>
              <a:rPr lang="en-US" sz="2800" i="1" smtClean="0">
                <a:ea typeface="ＭＳ Ｐゴシック" pitchFamily="-106" charset="-128"/>
              </a:rPr>
              <a:t>)</a:t>
            </a:r>
          </a:p>
          <a:p>
            <a:pPr eaLnBrk="1" hangingPunct="1">
              <a:lnSpc>
                <a:spcPct val="90000"/>
              </a:lnSpc>
              <a:buFontTx/>
              <a:buNone/>
            </a:pPr>
            <a:r>
              <a:rPr lang="en-US" sz="2800" smtClean="0">
                <a:ea typeface="ＭＳ Ｐゴシック" pitchFamily="-106" charset="-128"/>
              </a:rPr>
              <a:t>In this case the tubes are the same but the </a:t>
            </a:r>
            <a:r>
              <a:rPr lang="en-US" sz="2800" b="1" smtClean="0">
                <a:ea typeface="ＭＳ Ｐゴシック" pitchFamily="-106" charset="-128"/>
              </a:rPr>
              <a:t>boundary conditions</a:t>
            </a:r>
            <a:r>
              <a:rPr lang="en-US" sz="2800" smtClean="0">
                <a:ea typeface="ＭＳ Ｐゴシック" pitchFamily="-106" charset="-128"/>
              </a:rPr>
              <a:t> are different.</a:t>
            </a:r>
          </a:p>
          <a:p>
            <a:pPr eaLnBrk="1" hangingPunct="1">
              <a:lnSpc>
                <a:spcPct val="90000"/>
              </a:lnSpc>
              <a:buFontTx/>
              <a:buNone/>
            </a:pPr>
            <a:r>
              <a:rPr lang="en-US" sz="2800" b="1" smtClean="0">
                <a:ea typeface="ＭＳ Ｐゴシック" pitchFamily="-106" charset="-128"/>
              </a:rPr>
              <a:t>The boundary:</a:t>
            </a:r>
            <a:r>
              <a:rPr lang="en-US" sz="2800" smtClean="0">
                <a:ea typeface="ＭＳ Ｐゴシック" pitchFamily="-106" charset="-128"/>
              </a:rPr>
              <a:t> A closed end allows large pressures but no motions.  An open ends allows motions but no pressure changes.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657600" y="609600"/>
            <a:ext cx="4800600" cy="1143000"/>
          </a:xfrm>
        </p:spPr>
        <p:txBody>
          <a:bodyPr/>
          <a:lstStyle/>
          <a:p>
            <a:r>
              <a:rPr lang="en-US" smtClean="0">
                <a:ea typeface="ＭＳ Ｐゴシック" pitchFamily="-106" charset="-128"/>
              </a:rPr>
              <a:t>Music from overtones of pipes</a:t>
            </a:r>
          </a:p>
        </p:txBody>
      </p:sp>
      <p:sp>
        <p:nvSpPr>
          <p:cNvPr id="30723" name="Content Placeholder 2"/>
          <p:cNvSpPr>
            <a:spLocks noGrp="1"/>
          </p:cNvSpPr>
          <p:nvPr>
            <p:ph idx="1"/>
          </p:nvPr>
        </p:nvSpPr>
        <p:spPr>
          <a:xfrm>
            <a:off x="4038600" y="1981200"/>
            <a:ext cx="4419600" cy="4114800"/>
          </a:xfrm>
        </p:spPr>
        <p:txBody>
          <a:bodyPr/>
          <a:lstStyle/>
          <a:p>
            <a:pPr>
              <a:buFontTx/>
              <a:buNone/>
            </a:pPr>
            <a:r>
              <a:rPr lang="en-US" smtClean="0">
                <a:ea typeface="ＭＳ Ｐゴシック" pitchFamily="-106" charset="-128"/>
              </a:rPr>
              <a:t>Sarah Hopkins </a:t>
            </a:r>
          </a:p>
          <a:p>
            <a:r>
              <a:rPr lang="en-US" smtClean="0">
                <a:ea typeface="ＭＳ Ｐゴシック" pitchFamily="-106" charset="-128"/>
              </a:rPr>
              <a:t>Kindred Spirits </a:t>
            </a:r>
          </a:p>
          <a:p>
            <a:r>
              <a:rPr lang="en-US" smtClean="0">
                <a:ea typeface="ＭＳ Ｐゴシック" pitchFamily="-106" charset="-128"/>
              </a:rPr>
              <a:t>from Gravikords, Whirlies and Pyrophones</a:t>
            </a:r>
          </a:p>
        </p:txBody>
      </p:sp>
      <p:pic>
        <p:nvPicPr>
          <p:cNvPr id="4" name="sarah_hopkins.mp3">
            <a:hlinkClick r:id="" action="ppaction://media"/>
          </p:cNvPr>
          <p:cNvPicPr>
            <a:picLocks noRot="1" noChangeAspect="1"/>
          </p:cNvPicPr>
          <p:nvPr>
            <a:audioFile r:link="rId1"/>
          </p:nvPr>
        </p:nvPicPr>
        <p:blipFill>
          <a:blip r:embed="rId4"/>
          <a:srcRect/>
          <a:stretch>
            <a:fillRect/>
          </a:stretch>
        </p:blipFill>
        <p:spPr bwMode="auto">
          <a:xfrm>
            <a:off x="4800600" y="4876800"/>
            <a:ext cx="282575" cy="282575"/>
          </a:xfrm>
          <a:prstGeom prst="rect">
            <a:avLst/>
          </a:prstGeom>
          <a:noFill/>
          <a:ln w="9525">
            <a:noFill/>
            <a:miter lim="800000"/>
            <a:headEnd/>
            <a:tailEnd/>
          </a:ln>
        </p:spPr>
      </p:pic>
      <p:pic>
        <p:nvPicPr>
          <p:cNvPr id="30725" name="Picture 4"/>
          <p:cNvPicPr>
            <a:picLocks noChangeAspect="1"/>
          </p:cNvPicPr>
          <p:nvPr/>
        </p:nvPicPr>
        <p:blipFill>
          <a:blip r:embed="rId5"/>
          <a:srcRect/>
          <a:stretch>
            <a:fillRect/>
          </a:stretch>
        </p:blipFill>
        <p:spPr bwMode="auto">
          <a:xfrm>
            <a:off x="990600" y="990600"/>
            <a:ext cx="2540000" cy="5156200"/>
          </a:xfrm>
          <a:prstGeom prst="rect">
            <a:avLst/>
          </a:prstGeom>
          <a:noFill/>
          <a:ln w="9525">
            <a:noFill/>
            <a:miter lim="800000"/>
            <a:headEnd/>
            <a:tailEnd/>
          </a:ln>
        </p:spPr>
      </p:pic>
      <p:sp>
        <p:nvSpPr>
          <p:cNvPr id="30726" name="TextBox 5"/>
          <p:cNvSpPr txBox="1">
            <a:spLocks noChangeArrowheads="1"/>
          </p:cNvSpPr>
          <p:nvPr/>
        </p:nvSpPr>
        <p:spPr bwMode="auto">
          <a:xfrm>
            <a:off x="4114800" y="5486400"/>
            <a:ext cx="3886200" cy="584200"/>
          </a:xfrm>
          <a:prstGeom prst="rect">
            <a:avLst/>
          </a:prstGeom>
          <a:noFill/>
          <a:ln w="9525">
            <a:noFill/>
            <a:miter lim="800000"/>
            <a:headEnd/>
            <a:tailEnd/>
          </a:ln>
        </p:spPr>
        <p:txBody>
          <a:bodyPr>
            <a:spAutoFit/>
          </a:bodyPr>
          <a:lstStyle/>
          <a:p>
            <a:r>
              <a:rPr lang="en-US" i="1"/>
              <a:t>note Doppler shift!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89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modes"/>
          <p:cNvPicPr>
            <a:picLocks noChangeAspect="1" noChangeArrowheads="1"/>
          </p:cNvPicPr>
          <p:nvPr>
            <p:ph sz="half" idx="2"/>
          </p:nvPr>
        </p:nvPicPr>
        <p:blipFill>
          <a:blip r:embed="rId3"/>
          <a:srcRect/>
          <a:stretch>
            <a:fillRect/>
          </a:stretch>
        </p:blipFill>
        <p:spPr>
          <a:xfrm>
            <a:off x="381000" y="2705100"/>
            <a:ext cx="8686800" cy="2139950"/>
          </a:xfrm>
          <a:noFill/>
        </p:spPr>
      </p:pic>
      <p:sp>
        <p:nvSpPr>
          <p:cNvPr id="32771" name="Rectangle 2"/>
          <p:cNvSpPr>
            <a:spLocks noGrp="1" noChangeArrowheads="1"/>
          </p:cNvSpPr>
          <p:nvPr>
            <p:ph type="title"/>
          </p:nvPr>
        </p:nvSpPr>
        <p:spPr/>
        <p:txBody>
          <a:bodyPr/>
          <a:lstStyle/>
          <a:p>
            <a:pPr eaLnBrk="1" hangingPunct="1"/>
            <a:r>
              <a:rPr lang="en-US" sz="4000" smtClean="0">
                <a:ea typeface="ＭＳ Ｐゴシック" pitchFamily="-106" charset="-128"/>
              </a:rPr>
              <a:t>A wave reflecting off of the boundary</a:t>
            </a:r>
          </a:p>
        </p:txBody>
      </p:sp>
      <p:sp>
        <p:nvSpPr>
          <p:cNvPr id="32772" name="Rectangle 3"/>
          <p:cNvSpPr>
            <a:spLocks noGrp="1" noChangeArrowheads="1"/>
          </p:cNvSpPr>
          <p:nvPr>
            <p:ph type="body" sz="half" idx="1"/>
          </p:nvPr>
        </p:nvSpPr>
        <p:spPr>
          <a:xfrm>
            <a:off x="685800" y="1981200"/>
            <a:ext cx="7010400" cy="4572000"/>
          </a:xfrm>
        </p:spPr>
        <p:txBody>
          <a:bodyPr/>
          <a:lstStyle/>
          <a:p>
            <a:pPr marL="0" indent="0" eaLnBrk="1" hangingPunct="1">
              <a:lnSpc>
                <a:spcPct val="80000"/>
              </a:lnSpc>
              <a:buFontTx/>
              <a:buNone/>
            </a:pPr>
            <a:r>
              <a:rPr lang="en-US" sz="2400" smtClean="0">
                <a:ea typeface="ＭＳ Ｐゴシック" pitchFamily="-106" charset="-128"/>
              </a:rPr>
              <a:t>At an open boundary: the air bounces moving in and out of the boundary.</a:t>
            </a:r>
          </a:p>
          <a:p>
            <a:pPr marL="0" indent="0" eaLnBrk="1" hangingPunct="1">
              <a:lnSpc>
                <a:spcPct val="80000"/>
              </a:lnSpc>
              <a:buFontTx/>
              <a:buNone/>
            </a:pPr>
            <a:endParaRPr lang="en-US" sz="2400" smtClean="0">
              <a:ea typeface="ＭＳ Ｐゴシック" pitchFamily="-106" charset="-128"/>
            </a:endParaRPr>
          </a:p>
          <a:p>
            <a:pPr marL="0" indent="0" eaLnBrk="1" hangingPunct="1">
              <a:lnSpc>
                <a:spcPct val="80000"/>
              </a:lnSpc>
              <a:buFontTx/>
              <a:buNone/>
            </a:pPr>
            <a:endParaRPr lang="en-US" sz="2400" smtClean="0">
              <a:ea typeface="ＭＳ Ｐゴシック" pitchFamily="-106" charset="-128"/>
            </a:endParaRPr>
          </a:p>
          <a:p>
            <a:pPr marL="0" indent="0" eaLnBrk="1" hangingPunct="1">
              <a:lnSpc>
                <a:spcPct val="80000"/>
              </a:lnSpc>
              <a:buFontTx/>
              <a:buNone/>
            </a:pPr>
            <a:endParaRPr lang="en-US" sz="2400" smtClean="0">
              <a:ea typeface="ＭＳ Ｐゴシック" pitchFamily="-106" charset="-128"/>
            </a:endParaRPr>
          </a:p>
          <a:p>
            <a:pPr marL="0" indent="0" eaLnBrk="1" hangingPunct="1">
              <a:lnSpc>
                <a:spcPct val="80000"/>
              </a:lnSpc>
              <a:buFontTx/>
              <a:buNone/>
            </a:pPr>
            <a:endParaRPr lang="en-US" sz="2400" smtClean="0">
              <a:ea typeface="ＭＳ Ｐゴシック" pitchFamily="-106" charset="-128"/>
            </a:endParaRPr>
          </a:p>
          <a:p>
            <a:pPr marL="0" indent="0" eaLnBrk="1" hangingPunct="1">
              <a:lnSpc>
                <a:spcPct val="80000"/>
              </a:lnSpc>
              <a:buFontTx/>
              <a:buNone/>
            </a:pPr>
            <a:endParaRPr lang="en-US" sz="2400" smtClean="0">
              <a:ea typeface="ＭＳ Ｐゴシック" pitchFamily="-106" charset="-128"/>
            </a:endParaRPr>
          </a:p>
          <a:p>
            <a:pPr marL="0" indent="0" eaLnBrk="1" hangingPunct="1">
              <a:lnSpc>
                <a:spcPct val="80000"/>
              </a:lnSpc>
              <a:buFontTx/>
              <a:buNone/>
            </a:pPr>
            <a:endParaRPr lang="en-US" sz="2400" smtClean="0">
              <a:ea typeface="ＭＳ Ｐゴシック" pitchFamily="-106" charset="-128"/>
            </a:endParaRPr>
          </a:p>
          <a:p>
            <a:pPr marL="0" indent="0" eaLnBrk="1" hangingPunct="1">
              <a:lnSpc>
                <a:spcPct val="80000"/>
              </a:lnSpc>
              <a:buFontTx/>
              <a:buNone/>
            </a:pPr>
            <a:endParaRPr lang="en-US" sz="2400" smtClean="0">
              <a:ea typeface="ＭＳ Ｐゴシック" pitchFamily="-106" charset="-128"/>
            </a:endParaRPr>
          </a:p>
          <a:p>
            <a:pPr marL="0" indent="0" eaLnBrk="1" hangingPunct="1">
              <a:lnSpc>
                <a:spcPct val="80000"/>
              </a:lnSpc>
              <a:buFontTx/>
              <a:buNone/>
            </a:pPr>
            <a:r>
              <a:rPr lang="en-US" sz="2400" smtClean="0">
                <a:ea typeface="ＭＳ Ｐゴシック" pitchFamily="-106" charset="-128"/>
              </a:rPr>
              <a:t>When the air moves out the pressure in the middle is low and the air is sucked back in.</a:t>
            </a:r>
          </a:p>
          <a:p>
            <a:pPr marL="0" indent="0" eaLnBrk="1" hangingPunct="1">
              <a:lnSpc>
                <a:spcPct val="80000"/>
              </a:lnSpc>
              <a:buFontTx/>
              <a:buNone/>
            </a:pPr>
            <a:r>
              <a:rPr lang="en-US" sz="2400" smtClean="0">
                <a:ea typeface="ＭＳ Ｐゴシック" pitchFamily="-106" charset="-128"/>
              </a:rPr>
              <a:t>When the air moves in, the pressure is high in the middle and the air is pushed back out.</a:t>
            </a:r>
          </a:p>
        </p:txBody>
      </p:sp>
      <p:sp>
        <p:nvSpPr>
          <p:cNvPr id="32773" name="Line 6"/>
          <p:cNvSpPr>
            <a:spLocks noChangeShapeType="1"/>
          </p:cNvSpPr>
          <p:nvPr/>
        </p:nvSpPr>
        <p:spPr bwMode="auto">
          <a:xfrm flipH="1">
            <a:off x="914400" y="4648200"/>
            <a:ext cx="990600" cy="0"/>
          </a:xfrm>
          <a:prstGeom prst="line">
            <a:avLst/>
          </a:prstGeom>
          <a:noFill/>
          <a:ln w="41275">
            <a:solidFill>
              <a:srgbClr val="FF0000"/>
            </a:solidFill>
            <a:round/>
            <a:headEnd/>
            <a:tailEnd type="triangle" w="lg" len="lg"/>
          </a:ln>
        </p:spPr>
        <p:txBody>
          <a:bodyPr/>
          <a:lstStyle/>
          <a:p>
            <a:endParaRPr lang="en-US"/>
          </a:p>
        </p:txBody>
      </p:sp>
      <p:sp>
        <p:nvSpPr>
          <p:cNvPr id="32774" name="Line 9"/>
          <p:cNvSpPr>
            <a:spLocks noChangeShapeType="1"/>
          </p:cNvSpPr>
          <p:nvPr/>
        </p:nvSpPr>
        <p:spPr bwMode="auto">
          <a:xfrm>
            <a:off x="2438400" y="4648200"/>
            <a:ext cx="914400" cy="0"/>
          </a:xfrm>
          <a:prstGeom prst="line">
            <a:avLst/>
          </a:prstGeom>
          <a:noFill/>
          <a:ln w="41275">
            <a:solidFill>
              <a:srgbClr val="FF0000"/>
            </a:solidFill>
            <a:round/>
            <a:headEnd/>
            <a:tailEnd type="triangle" w="lg" len="lg"/>
          </a:ln>
        </p:spPr>
        <p:txBody>
          <a:bodyPr/>
          <a:lstStyle/>
          <a:p>
            <a:endParaRPr lang="en-US"/>
          </a:p>
        </p:txBody>
      </p:sp>
      <p:sp>
        <p:nvSpPr>
          <p:cNvPr id="32775" name="Line 10"/>
          <p:cNvSpPr>
            <a:spLocks noChangeShapeType="1"/>
          </p:cNvSpPr>
          <p:nvPr/>
        </p:nvSpPr>
        <p:spPr bwMode="auto">
          <a:xfrm>
            <a:off x="990600" y="4953000"/>
            <a:ext cx="914400" cy="0"/>
          </a:xfrm>
          <a:prstGeom prst="line">
            <a:avLst/>
          </a:prstGeom>
          <a:noFill/>
          <a:ln w="41275">
            <a:solidFill>
              <a:srgbClr val="0000FF"/>
            </a:solidFill>
            <a:round/>
            <a:headEnd/>
            <a:tailEnd type="triangle" w="lg" len="lg"/>
          </a:ln>
        </p:spPr>
        <p:txBody>
          <a:bodyPr/>
          <a:lstStyle/>
          <a:p>
            <a:endParaRPr lang="en-US"/>
          </a:p>
        </p:txBody>
      </p:sp>
      <p:sp>
        <p:nvSpPr>
          <p:cNvPr id="32776" name="Line 11"/>
          <p:cNvSpPr>
            <a:spLocks noChangeShapeType="1"/>
          </p:cNvSpPr>
          <p:nvPr/>
        </p:nvSpPr>
        <p:spPr bwMode="auto">
          <a:xfrm flipH="1">
            <a:off x="2362200" y="4953000"/>
            <a:ext cx="990600" cy="0"/>
          </a:xfrm>
          <a:prstGeom prst="line">
            <a:avLst/>
          </a:prstGeom>
          <a:noFill/>
          <a:ln w="41275">
            <a:solidFill>
              <a:srgbClr val="0000FF"/>
            </a:solidFill>
            <a:round/>
            <a:headEnd/>
            <a:tailEnd type="triangle" w="lg" len="lg"/>
          </a:ln>
        </p:spPr>
        <p:txBody>
          <a:bodyPr/>
          <a:lstStyle/>
          <a:p>
            <a:endParaRPr lang="en-US"/>
          </a:p>
        </p:txBody>
      </p:sp>
      <p:sp>
        <p:nvSpPr>
          <p:cNvPr id="32777" name="Text Box 12"/>
          <p:cNvSpPr txBox="1">
            <a:spLocks noChangeArrowheads="1"/>
          </p:cNvSpPr>
          <p:nvPr/>
        </p:nvSpPr>
        <p:spPr bwMode="auto">
          <a:xfrm>
            <a:off x="3352800" y="4495800"/>
            <a:ext cx="1676400" cy="457200"/>
          </a:xfrm>
          <a:prstGeom prst="rect">
            <a:avLst/>
          </a:prstGeom>
          <a:noFill/>
          <a:ln w="9525">
            <a:noFill/>
            <a:miter lim="800000"/>
            <a:headEnd/>
            <a:tailEnd/>
          </a:ln>
        </p:spPr>
        <p:txBody>
          <a:bodyPr>
            <a:spAutoFit/>
          </a:bodyPr>
          <a:lstStyle/>
          <a:p>
            <a:pPr algn="l">
              <a:spcBef>
                <a:spcPct val="50000"/>
              </a:spcBef>
            </a:pPr>
            <a:r>
              <a:rPr lang="en-US" sz="2400" i="1">
                <a:solidFill>
                  <a:srgbClr val="CC00FF"/>
                </a:solidFill>
              </a:rPr>
              <a:t>motions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2"/>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2"/>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8416</TotalTime>
  <Words>1274</Words>
  <Application>Microsoft Office PowerPoint</Application>
  <PresentationFormat>On-screen Show (4:3)</PresentationFormat>
  <Paragraphs>213</Paragraphs>
  <Slides>34</Slides>
  <Notes>28</Notes>
  <HiddenSlides>0</HiddenSlides>
  <MMClips>9</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Times New Roman</vt:lpstr>
      <vt:lpstr>ＭＳ Ｐゴシック</vt:lpstr>
      <vt:lpstr>Arial</vt:lpstr>
      <vt:lpstr>Wingdings</vt:lpstr>
      <vt:lpstr>Default Design</vt:lpstr>
      <vt:lpstr>MathType 5.0 Equation</vt:lpstr>
      <vt:lpstr>Resonances, Standing Waves and Normal modes of a column of air</vt:lpstr>
      <vt:lpstr>Wind Instruments</vt:lpstr>
      <vt:lpstr>Pressure waves in air Longitudinal waves</vt:lpstr>
      <vt:lpstr>Standing waves or modes in a column of air</vt:lpstr>
      <vt:lpstr>Open/open tube</vt:lpstr>
      <vt:lpstr>Open/closed tube</vt:lpstr>
      <vt:lpstr>Harmonics or overtones</vt:lpstr>
      <vt:lpstr>Music from overtones of pipes</vt:lpstr>
      <vt:lpstr>A wave reflecting off of the boundary</vt:lpstr>
      <vt:lpstr>Wave reflecting off of the closed boundary</vt:lpstr>
      <vt:lpstr>Normal modes of a column open/closed</vt:lpstr>
      <vt:lpstr>Which one has a lower fundamental tone? Open/open or open/closed?</vt:lpstr>
      <vt:lpstr>Length, fundamental and harmonics</vt:lpstr>
      <vt:lpstr>Resonant excitation</vt:lpstr>
      <vt:lpstr>Resonant excitation  of a column of air</vt:lpstr>
      <vt:lpstr>Boundaries </vt:lpstr>
      <vt:lpstr>Waves reflecting off of boundaries</vt:lpstr>
      <vt:lpstr>Reflection at boundary</vt:lpstr>
      <vt:lpstr>Open/Closed   Open/Open</vt:lpstr>
      <vt:lpstr>Excitation of digi</vt:lpstr>
      <vt:lpstr>Which modes will grow?</vt:lpstr>
      <vt:lpstr>Speed of sound and excitation of a mode in an open column of air</vt:lpstr>
      <vt:lpstr>Water trumpet analogy for a trumpet</vt:lpstr>
      <vt:lpstr>Timbre of Winds</vt:lpstr>
      <vt:lpstr>Clarinet and Brass</vt:lpstr>
      <vt:lpstr>Digderidu</vt:lpstr>
      <vt:lpstr>Ocarina</vt:lpstr>
      <vt:lpstr>Whistle</vt:lpstr>
      <vt:lpstr>Sliding whistle</vt:lpstr>
      <vt:lpstr>Slide 30</vt:lpstr>
      <vt:lpstr>Inside the whistle</vt:lpstr>
      <vt:lpstr>Spectrum and resonances</vt:lpstr>
      <vt:lpstr>Terms introduced</vt:lpstr>
      <vt:lpstr>Recommended reading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The King's University College</cp:lastModifiedBy>
  <cp:revision>179</cp:revision>
  <dcterms:created xsi:type="dcterms:W3CDTF">2014-09-18T16:50:09Z</dcterms:created>
  <dcterms:modified xsi:type="dcterms:W3CDTF">2017-01-16T02:34:46Z</dcterms:modified>
</cp:coreProperties>
</file>