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sldIdLst>
    <p:sldId id="256" r:id="rId2"/>
    <p:sldId id="261" r:id="rId3"/>
    <p:sldId id="297" r:id="rId4"/>
    <p:sldId id="308" r:id="rId5"/>
    <p:sldId id="262" r:id="rId6"/>
    <p:sldId id="263" r:id="rId7"/>
    <p:sldId id="294" r:id="rId8"/>
    <p:sldId id="295" r:id="rId9"/>
    <p:sldId id="268" r:id="rId10"/>
    <p:sldId id="269" r:id="rId11"/>
    <p:sldId id="264" r:id="rId12"/>
    <p:sldId id="299" r:id="rId13"/>
    <p:sldId id="300" r:id="rId14"/>
    <p:sldId id="304" r:id="rId15"/>
    <p:sldId id="271" r:id="rId16"/>
    <p:sldId id="257" r:id="rId17"/>
    <p:sldId id="258" r:id="rId18"/>
    <p:sldId id="280" r:id="rId19"/>
    <p:sldId id="270" r:id="rId20"/>
    <p:sldId id="260" r:id="rId21"/>
    <p:sldId id="306" r:id="rId22"/>
    <p:sldId id="307" r:id="rId23"/>
    <p:sldId id="298" r:id="rId24"/>
    <p:sldId id="305" r:id="rId25"/>
    <p:sldId id="265" r:id="rId26"/>
    <p:sldId id="266" r:id="rId27"/>
    <p:sldId id="296" r:id="rId28"/>
    <p:sldId id="301" r:id="rId29"/>
    <p:sldId id="288" r:id="rId30"/>
    <p:sldId id="289" r:id="rId31"/>
    <p:sldId id="272" r:id="rId32"/>
    <p:sldId id="273" r:id="rId33"/>
    <p:sldId id="274" r:id="rId34"/>
    <p:sldId id="275" r:id="rId35"/>
    <p:sldId id="293" r:id="rId36"/>
    <p:sldId id="276" r:id="rId37"/>
    <p:sldId id="277" r:id="rId38"/>
    <p:sldId id="291" r:id="rId39"/>
    <p:sldId id="292" r:id="rId40"/>
    <p:sldId id="278" r:id="rId41"/>
    <p:sldId id="290" r:id="rId42"/>
    <p:sldId id="279" r:id="rId43"/>
    <p:sldId id="302" r:id="rId44"/>
    <p:sldId id="303" r:id="rId45"/>
    <p:sldId id="282" r:id="rId46"/>
    <p:sldId id="283" r:id="rId47"/>
    <p:sldId id="286" r:id="rId48"/>
    <p:sldId id="284" r:id="rId49"/>
    <p:sldId id="285" r:id="rId50"/>
    <p:sldId id="287" r:id="rId51"/>
    <p:sldId id="281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6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106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106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106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10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BF39"/>
    <a:srgbClr val="FF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2" autoAdjust="0"/>
    <p:restoredTop sz="94660"/>
  </p:normalViewPr>
  <p:slideViewPr>
    <p:cSldViewPr>
      <p:cViewPr varScale="1">
        <p:scale>
          <a:sx n="107" d="100"/>
          <a:sy n="107" d="100"/>
        </p:scale>
        <p:origin x="-11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2D2167E8-8871-BC43-8298-F0E247685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7822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1" charset="-128"/>
        <a:cs typeface="ＭＳ Ｐゴシック" pitchFamily="-10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35E13D-1BC9-9E43-9EF1-60D0F3928BAF}" type="slidenum">
              <a:rPr lang="en-US">
                <a:latin typeface="Times New Roman" pitchFamily="-106" charset="0"/>
              </a:rPr>
              <a:pPr/>
              <a:t>1</a:t>
            </a:fld>
            <a:endParaRPr lang="en-US">
              <a:latin typeface="Times New Roman" pitchFamily="-106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Microphone for recording </a:t>
            </a:r>
            <a:r>
              <a:rPr lang="en-US" dirty="0" smtClean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etc</a:t>
            </a:r>
          </a:p>
          <a:p>
            <a:r>
              <a:rPr lang="en-US" dirty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drum, different strike, hold </a:t>
            </a:r>
            <a:r>
              <a:rPr lang="en-US" dirty="0" smtClean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center, change</a:t>
            </a:r>
            <a:r>
              <a:rPr lang="en-US" baseline="0" dirty="0" smtClean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 angle </a:t>
            </a:r>
            <a:r>
              <a:rPr lang="en-US" baseline="0" dirty="0" err="1" smtClean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w.r.t</a:t>
            </a:r>
            <a:r>
              <a:rPr lang="en-US" baseline="0" dirty="0" smtClean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 to viewer</a:t>
            </a:r>
          </a:p>
          <a:p>
            <a:r>
              <a:rPr lang="en-US" baseline="0" dirty="0" smtClean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wine glass with two pitches, change angle </a:t>
            </a:r>
            <a:r>
              <a:rPr lang="en-US" baseline="0" dirty="0" err="1" smtClean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wrt</a:t>
            </a:r>
            <a:r>
              <a:rPr lang="en-US" baseline="0" dirty="0" smtClean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 to viewer</a:t>
            </a:r>
          </a:p>
          <a:p>
            <a:r>
              <a:rPr lang="en-US" baseline="0" dirty="0" smtClean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wine glass with distance</a:t>
            </a:r>
          </a:p>
          <a:p>
            <a:r>
              <a:rPr lang="en-US" dirty="0" err="1" smtClean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Chaladni</a:t>
            </a:r>
            <a:r>
              <a:rPr lang="en-US" dirty="0" smtClean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en-US" dirty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plates, hoop</a:t>
            </a:r>
          </a:p>
          <a:p>
            <a:r>
              <a:rPr lang="en-US" dirty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sliding track with springs to try to explain different modes</a:t>
            </a:r>
          </a:p>
          <a:p>
            <a:r>
              <a:rPr lang="en-US" dirty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Steel rod  - vibration and bending motions</a:t>
            </a:r>
          </a:p>
          <a:p>
            <a:r>
              <a:rPr lang="en-US" dirty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sheet of metal and flapping that!</a:t>
            </a:r>
          </a:p>
          <a:p>
            <a:r>
              <a:rPr lang="en-US" dirty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steel pipes and hammers</a:t>
            </a:r>
          </a:p>
          <a:p>
            <a:r>
              <a:rPr lang="en-US" dirty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Long steel pipe (directional dependence)</a:t>
            </a:r>
          </a:p>
          <a:p>
            <a:r>
              <a:rPr lang="en-US" dirty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Tuning fork on resonator</a:t>
            </a:r>
          </a:p>
          <a:p>
            <a:r>
              <a:rPr lang="en-US" dirty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Tuning fork along (direction dependence)</a:t>
            </a:r>
          </a:p>
          <a:p>
            <a:r>
              <a:rPr lang="en-US" dirty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Sample instruments to listen to: old class projects xylophones, </a:t>
            </a:r>
            <a:r>
              <a:rPr lang="en-US" dirty="0" smtClean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drums</a:t>
            </a:r>
          </a:p>
          <a:p>
            <a:r>
              <a:rPr lang="en-US" dirty="0" smtClean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Different frame drums</a:t>
            </a:r>
          </a:p>
          <a:p>
            <a:r>
              <a:rPr lang="en-US" dirty="0" smtClean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Different wine glasses</a:t>
            </a:r>
          </a:p>
          <a:p>
            <a:r>
              <a:rPr lang="en-US" dirty="0" smtClean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Wine glass</a:t>
            </a:r>
            <a:r>
              <a:rPr lang="en-US" baseline="0" dirty="0" smtClean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 + water</a:t>
            </a:r>
            <a:endParaRPr lang="en-US" dirty="0" smtClean="0"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endParaRPr lang="en-US" dirty="0" smtClean="0"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r>
              <a:rPr lang="en-US" dirty="0" smtClean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Movies</a:t>
            </a:r>
            <a:r>
              <a:rPr lang="en-US" baseline="0" dirty="0" smtClean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 on this slide: </a:t>
            </a:r>
          </a:p>
          <a:p>
            <a:r>
              <a:rPr lang="en-US" baseline="0" dirty="0" err="1" smtClean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wine_glass.mov</a:t>
            </a:r>
            <a:endParaRPr lang="en-US" baseline="0" dirty="0" smtClean="0"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r>
              <a:rPr lang="en-US" baseline="0" dirty="0" smtClean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russell_426-fundamental.gif</a:t>
            </a:r>
            <a:endParaRPr lang="en-US" dirty="0"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4C255F-369D-6C4B-B4D7-C87D216C4761}" type="slidenum">
              <a:rPr lang="en-US">
                <a:latin typeface="Times New Roman" pitchFamily="-106" charset="0"/>
              </a:rPr>
              <a:pPr/>
              <a:t>11</a:t>
            </a:fld>
            <a:endParaRPr lang="en-US">
              <a:latin typeface="Times New Roman" pitchFamily="-106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drum1.mov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2167E8-8871-BC43-8298-F0E247685EE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786492-2F6F-6A48-A7F7-7A373671CE96}" type="slidenum">
              <a:rPr lang="en-US">
                <a:latin typeface="Times New Roman" pitchFamily="-106" charset="0"/>
              </a:rPr>
              <a:pPr/>
              <a:t>15</a:t>
            </a:fld>
            <a:endParaRPr lang="en-US">
              <a:latin typeface="Times New Roman" pitchFamily="-106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tocadrum.mp3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98CF7B-A13F-0046-BA8A-D24746E968FD}" type="slidenum">
              <a:rPr lang="en-US">
                <a:latin typeface="Times New Roman" pitchFamily="-106" charset="0"/>
              </a:rPr>
              <a:pPr/>
              <a:t>16</a:t>
            </a:fld>
            <a:endParaRPr lang="en-US">
              <a:latin typeface="Times New Roman" pitchFamily="-106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drum_benin.mp3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6A2B58-F618-5743-88BF-3EEF81F1411B}" type="slidenum">
              <a:rPr lang="en-US">
                <a:latin typeface="Times New Roman" pitchFamily="-106" charset="0"/>
              </a:rPr>
              <a:pPr/>
              <a:t>17</a:t>
            </a:fld>
            <a:endParaRPr lang="en-US">
              <a:latin typeface="Times New Roman" pitchFamily="-106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framedrum.mp3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B746FD-6FAD-B445-B39B-D59B321399CE}" type="slidenum">
              <a:rPr lang="en-US">
                <a:latin typeface="Times New Roman" pitchFamily="-106" charset="0"/>
              </a:rPr>
              <a:pPr/>
              <a:t>18</a:t>
            </a:fld>
            <a:endParaRPr lang="en-US">
              <a:latin typeface="Times New Roman" pitchFamily="-106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darbuka.mp3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5737CE-3789-DB4E-86D6-154ACB030B6E}" type="slidenum">
              <a:rPr lang="en-US">
                <a:latin typeface="Times New Roman" pitchFamily="-106" charset="0"/>
              </a:rPr>
              <a:pPr/>
              <a:t>19</a:t>
            </a:fld>
            <a:endParaRPr lang="en-US">
              <a:latin typeface="Times New Roman" pitchFamily="-106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darbuka.mp3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A1727A-8CAD-8D4B-8B94-727BD22803EE}" type="slidenum">
              <a:rPr lang="en-US">
                <a:latin typeface="Times New Roman" pitchFamily="-106" charset="0"/>
              </a:rPr>
              <a:pPr/>
              <a:t>20</a:t>
            </a:fld>
            <a:endParaRPr lang="en-US">
              <a:latin typeface="Times New Roman" pitchFamily="-106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tabla.mp3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jhumra.mp3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76DB4-0866-3A45-8F80-867D8127C06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drum_center.mov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2167E8-8871-BC43-8298-F0E247685EE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87EAE6-91CF-4042-A5D1-B1D9137B478C}" type="slidenum">
              <a:rPr lang="en-US">
                <a:latin typeface="Times New Roman" pitchFamily="-106" charset="0"/>
              </a:rPr>
              <a:pPr/>
              <a:t>2</a:t>
            </a:fld>
            <a:endParaRPr lang="en-US">
              <a:latin typeface="Times New Roman" pitchFamily="-106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drum_side.mov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2167E8-8871-BC43-8298-F0E247685EE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832C27-513F-0049-A9E9-C91F572E5516}" type="slidenum">
              <a:rPr lang="en-US">
                <a:latin typeface="Times New Roman" pitchFamily="-106" charset="0"/>
              </a:rPr>
              <a:pPr/>
              <a:t>25</a:t>
            </a:fld>
            <a:endParaRPr lang="en-US">
              <a:latin typeface="Times New Roman" pitchFamily="-106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demo this with a large long plastic pole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3D8C4B-E6B2-7440-B783-ABB1521EB8E0}" type="slidenum">
              <a:rPr lang="en-US">
                <a:latin typeface="Times New Roman" pitchFamily="-106" charset="0"/>
              </a:rPr>
              <a:pPr/>
              <a:t>26</a:t>
            </a:fld>
            <a:endParaRPr lang="en-US">
              <a:latin typeface="Times New Roman" pitchFamily="-106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steelpipe.mp3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couple3a.mov couple3b.mov couple3c.mov</a:t>
            </a:r>
            <a:r>
              <a:rPr lang="en-US" baseline="0" dirty="0" smtClean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 couple3d.mov</a:t>
            </a:r>
            <a:endParaRPr lang="en-US" dirty="0"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032633-F136-3645-806B-0F3481270E9D}" type="slidenum">
              <a:rPr lang="en-US" smtClean="0">
                <a:latin typeface="Times New Roman" pitchFamily="-106" charset="0"/>
              </a:rPr>
              <a:pPr/>
              <a:t>27</a:t>
            </a:fld>
            <a:endParaRPr lang="en-US" smtClean="0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EBCE65-6230-3743-BE87-012BB3F3A05B}" type="slidenum">
              <a:rPr lang="en-US">
                <a:latin typeface="Times New Roman" pitchFamily="-106" charset="0"/>
              </a:rPr>
              <a:pPr/>
              <a:t>29</a:t>
            </a:fld>
            <a:endParaRPr lang="en-US">
              <a:latin typeface="Times New Roman" pitchFamily="-106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bobbistewartcopper.mp3</a:t>
            </a:r>
          </a:p>
          <a:p>
            <a:r>
              <a:rPr lang="en-US" smtClean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bobbistewartglass.mp3</a:t>
            </a:r>
          </a:p>
          <a:p>
            <a:r>
              <a:rPr lang="en-US" smtClean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alexfrissel_chimes.mp3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818CC4-0D8A-D749-B768-6542333B2C80}" type="slidenum">
              <a:rPr lang="en-US">
                <a:latin typeface="Times New Roman" pitchFamily="-106" charset="0"/>
              </a:rPr>
              <a:pPr/>
              <a:t>30</a:t>
            </a:fld>
            <a:endParaRPr lang="en-US">
              <a:latin typeface="Times New Roman" pitchFamily="-106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pipegong.mp3</a:t>
            </a:r>
            <a:endParaRPr lang="en-US" dirty="0"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70564B-3C24-0D46-B2B7-1072F8DD3F01}" type="slidenum">
              <a:rPr lang="en-US">
                <a:latin typeface="Times New Roman" pitchFamily="-106" charset="0"/>
              </a:rPr>
              <a:pPr/>
              <a:t>31</a:t>
            </a:fld>
            <a:endParaRPr lang="en-US">
              <a:latin typeface="Times New Roman" pitchFamily="-106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jewharp.mp3</a:t>
            </a:r>
            <a:endParaRPr lang="en-US" dirty="0"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B0B06E-B57A-8849-B5A0-FC80D9CAC2FA}" type="slidenum">
              <a:rPr lang="en-US">
                <a:latin typeface="Times New Roman" pitchFamily="-106" charset="0"/>
              </a:rPr>
              <a:pPr/>
              <a:t>32</a:t>
            </a:fld>
            <a:endParaRPr lang="en-US">
              <a:latin typeface="Times New Roman" pitchFamily="-106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sanza.mp3</a:t>
            </a:r>
          </a:p>
          <a:p>
            <a:endParaRPr lang="en-US" dirty="0"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16205D-2DA0-F144-A9AE-3CD06BE0CF60}" type="slidenum">
              <a:rPr lang="en-US">
                <a:latin typeface="Times New Roman" pitchFamily="-106" charset="0"/>
              </a:rPr>
              <a:pPr/>
              <a:t>33</a:t>
            </a:fld>
            <a:endParaRPr lang="en-US">
              <a:latin typeface="Times New Roman" pitchFamily="-106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slitdrum.mp3</a:t>
            </a:r>
            <a:endParaRPr lang="en-US" dirty="0"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7C7FCE-1E87-A04B-A619-0F73A9162AFA}" type="slidenum">
              <a:rPr lang="en-US">
                <a:latin typeface="Times New Roman" pitchFamily="-106" charset="0"/>
              </a:rPr>
              <a:pPr/>
              <a:t>34</a:t>
            </a:fld>
            <a:endParaRPr lang="en-US">
              <a:latin typeface="Times New Roman" pitchFamily="-106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balafon.mp3</a:t>
            </a:r>
          </a:p>
          <a:p>
            <a:endParaRPr lang="en-US" dirty="0"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russell_426-fundamental.gif</a:t>
            </a:r>
          </a:p>
          <a:p>
            <a:r>
              <a:rPr lang="en-US" dirty="0" smtClean="0"/>
              <a:t>russell_385-inplanet.gif</a:t>
            </a:r>
          </a:p>
          <a:p>
            <a:r>
              <a:rPr lang="en-US" dirty="0" smtClean="0"/>
              <a:t>russell_2171-inplanet-2.gif</a:t>
            </a:r>
          </a:p>
          <a:p>
            <a:r>
              <a:rPr lang="en-US" dirty="0" smtClean="0"/>
              <a:t>russell_2484-Clang.gif</a:t>
            </a:r>
          </a:p>
          <a:p>
            <a:r>
              <a:rPr lang="en-US" dirty="0" smtClean="0"/>
              <a:t>russell_457-Outplane.gif</a:t>
            </a:r>
          </a:p>
          <a:p>
            <a:r>
              <a:rPr lang="en-US" dirty="0" smtClean="0"/>
              <a:t>russell_537-Quad.gif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2167E8-8871-BC43-8298-F0E247685EE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claycussion.mp3</a:t>
            </a: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229FB2-0F15-9A4C-8A10-2516623C9DBA}" type="slidenum">
              <a:rPr lang="en-US" smtClean="0">
                <a:latin typeface="Times New Roman" pitchFamily="-106" charset="0"/>
              </a:rPr>
              <a:pPr/>
              <a:t>35</a:t>
            </a:fld>
            <a:endParaRPr lang="en-US" smtClean="0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084501-820D-3642-A0F8-9CF3F62C79E3}" type="slidenum">
              <a:rPr lang="en-US">
                <a:latin typeface="Times New Roman" pitchFamily="-106" charset="0"/>
              </a:rPr>
              <a:pPr/>
              <a:t>36</a:t>
            </a:fld>
            <a:endParaRPr lang="en-US">
              <a:latin typeface="Times New Roman" pitchFamily="-106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doublepitzxylophone.mp3</a:t>
            </a:r>
            <a:endParaRPr lang="en-US" dirty="0"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3718FB-6BBC-C145-BFA6-C3E97C97D3BA}" type="slidenum">
              <a:rPr lang="en-US">
                <a:latin typeface="Times New Roman" pitchFamily="-106" charset="0"/>
              </a:rPr>
              <a:pPr/>
              <a:t>37</a:t>
            </a:fld>
            <a:endParaRPr lang="en-US">
              <a:latin typeface="Times New Roman" pitchFamily="-106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stompingtubes.mp3</a:t>
            </a:r>
          </a:p>
          <a:p>
            <a:endParaRPr lang="en-US" dirty="0"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231619-5EEA-6E4A-834B-533C07EF3A86}" type="slidenum">
              <a:rPr lang="en-US">
                <a:latin typeface="Times New Roman" pitchFamily="-106" charset="0"/>
              </a:rPr>
              <a:pPr/>
              <a:t>38</a:t>
            </a:fld>
            <a:endParaRPr lang="en-US">
              <a:latin typeface="Times New Roman" pitchFamily="-106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stompingtubes.mp3</a:t>
            </a:r>
            <a:endParaRPr lang="en-US" dirty="0"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499817-2348-ED47-8108-C6854F1F9A23}" type="slidenum">
              <a:rPr lang="en-US">
                <a:latin typeface="Times New Roman" pitchFamily="-106" charset="0"/>
              </a:rPr>
              <a:pPr/>
              <a:t>39</a:t>
            </a:fld>
            <a:endParaRPr lang="en-US">
              <a:latin typeface="Times New Roman" pitchFamily="-106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pitchFamily="-101" charset="-128"/>
                <a:cs typeface="ＭＳ Ｐゴシック" pitchFamily="-101" charset="-128"/>
              </a:rPr>
              <a:t>Mestre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pitchFamily="-101" charset="-128"/>
                <a:cs typeface="ＭＳ Ｐゴシック" pitchFamily="-101" charset="-128"/>
              </a:rPr>
              <a:t>\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pitchFamily="-101" charset="-128"/>
                <a:cs typeface="ＭＳ Ｐゴシック" pitchFamily="-101" charset="-128"/>
              </a:rPr>
              <a:t>Deputado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pitchFamily="-101" charset="-128"/>
                <a:cs typeface="ＭＳ Ｐゴシック" pitchFamily="-101" charset="-128"/>
              </a:rPr>
              <a:t>\ -\ Sao\ Bento\ Grande.mp3</a:t>
            </a:r>
            <a:endParaRPr lang="en-US" dirty="0"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F9559F-4DC2-1F48-A253-079FA411D924}" type="slidenum">
              <a:rPr lang="en-US">
                <a:latin typeface="Times New Roman" pitchFamily="-106" charset="0"/>
              </a:rPr>
              <a:pPr/>
              <a:t>40</a:t>
            </a:fld>
            <a:endParaRPr lang="en-US">
              <a:latin typeface="Times New Roman" pitchFamily="-106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anklung.mp3</a:t>
            </a:r>
            <a:endParaRPr lang="en-US" dirty="0"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2AEC9D-DA65-9A40-9FCD-326827FF13FB}" type="slidenum">
              <a:rPr lang="en-US">
                <a:latin typeface="Times New Roman" pitchFamily="-106" charset="0"/>
              </a:rPr>
              <a:pPr/>
              <a:t>41</a:t>
            </a:fld>
            <a:endParaRPr lang="en-US">
              <a:latin typeface="Times New Roman" pitchFamily="-106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anklung.mp3</a:t>
            </a:r>
            <a:endParaRPr lang="en-US" dirty="0"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17492B-5872-0D4A-B8C2-DDAE35A14B63}" type="slidenum">
              <a:rPr lang="en-US">
                <a:latin typeface="Times New Roman" pitchFamily="-106" charset="0"/>
              </a:rPr>
              <a:pPr/>
              <a:t>42</a:t>
            </a:fld>
            <a:endParaRPr lang="en-US">
              <a:latin typeface="Times New Roman" pitchFamily="-106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gamelan.mp3</a:t>
            </a:r>
            <a:endParaRPr lang="en-US" dirty="0"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russell_latquad.gif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2167E8-8871-BC43-8298-F0E247685EED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A63CD-13E9-D345-833C-9820A1162648}" type="slidenum">
              <a:rPr lang="en-US">
                <a:latin typeface="Times New Roman" pitchFamily="-106" charset="0"/>
              </a:rPr>
              <a:pPr/>
              <a:t>45</a:t>
            </a:fld>
            <a:endParaRPr lang="en-US">
              <a:latin typeface="Times New Roman" pitchFamily="-106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1F780D-6F06-F749-9601-571AC8F8B4B5}" type="slidenum">
              <a:rPr lang="en-US">
                <a:latin typeface="Times New Roman" pitchFamily="-106" charset="0"/>
              </a:rPr>
              <a:pPr/>
              <a:t>5</a:t>
            </a:fld>
            <a:endParaRPr lang="en-US">
              <a:latin typeface="Times New Roman" pitchFamily="-106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3ACE80-952F-934F-AEEA-A208E4548EC2}" type="slidenum">
              <a:rPr lang="en-US">
                <a:latin typeface="Times New Roman" pitchFamily="-106" charset="0"/>
              </a:rPr>
              <a:pPr/>
              <a:t>46</a:t>
            </a:fld>
            <a:endParaRPr lang="en-US">
              <a:latin typeface="Times New Roman" pitchFamily="-106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bell7.mp3</a:t>
            </a:r>
            <a:endParaRPr lang="en-US" dirty="0"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8FB74C-9B00-984F-AB2C-EA6A2E1FA8C1}" type="slidenum">
              <a:rPr lang="en-US">
                <a:latin typeface="Times New Roman" pitchFamily="-106" charset="0"/>
              </a:rPr>
              <a:pPr/>
              <a:t>47</a:t>
            </a:fld>
            <a:endParaRPr lang="en-US">
              <a:latin typeface="Times New Roman" pitchFamily="-106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4355B7-97B2-9C4D-B0E0-E459E619852A}" type="slidenum">
              <a:rPr lang="en-US">
                <a:latin typeface="Times New Roman" pitchFamily="-106" charset="0"/>
              </a:rPr>
              <a:pPr/>
              <a:t>48</a:t>
            </a:fld>
            <a:endParaRPr lang="en-US">
              <a:latin typeface="Times New Roman" pitchFamily="-106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E4195A-4D98-E44E-8550-B492D98AA340}" type="slidenum">
              <a:rPr lang="en-US">
                <a:latin typeface="Times New Roman" pitchFamily="-106" charset="0"/>
              </a:rPr>
              <a:pPr/>
              <a:t>49</a:t>
            </a:fld>
            <a:endParaRPr lang="en-US">
              <a:latin typeface="Times New Roman" pitchFamily="-106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12842E-7287-474E-9FC5-EDF8E21498F1}" type="slidenum">
              <a:rPr lang="en-US">
                <a:latin typeface="Times New Roman" pitchFamily="-106" charset="0"/>
              </a:rPr>
              <a:pPr/>
              <a:t>50</a:t>
            </a:fld>
            <a:endParaRPr lang="en-US">
              <a:latin typeface="Times New Roman" pitchFamily="-106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B4D9E2-8CDA-1C46-BCD1-D70B51F3AC37}" type="slidenum">
              <a:rPr lang="en-US">
                <a:latin typeface="Times New Roman" pitchFamily="-106" charset="0"/>
              </a:rPr>
              <a:pPr/>
              <a:t>51</a:t>
            </a:fld>
            <a:endParaRPr lang="en-US">
              <a:latin typeface="Times New Roman" pitchFamily="-106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E6B139-1FFF-D04C-B79A-3BC56E3FE64F}" type="slidenum">
              <a:rPr lang="en-US">
                <a:latin typeface="Times New Roman" pitchFamily="-106" charset="0"/>
              </a:rPr>
              <a:pPr/>
              <a:t>6</a:t>
            </a:fld>
            <a:endParaRPr lang="en-US">
              <a:latin typeface="Times New Roman" pitchFamily="-106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russell_mode01.gif</a:t>
            </a:r>
          </a:p>
          <a:p>
            <a:r>
              <a:rPr lang="en-US" dirty="0" smtClean="0"/>
              <a:t>russell_mode02.gif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2167E8-8871-BC43-8298-F0E247685EE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russell_mode11.gif</a:t>
            </a:r>
          </a:p>
          <a:p>
            <a:r>
              <a:rPr lang="en-US" dirty="0" smtClean="0"/>
              <a:t>russell_mode21.gif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2167E8-8871-BC43-8298-F0E247685EE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8FA619-92B9-1C4A-9E67-3A67C95B4153}" type="slidenum">
              <a:rPr lang="en-US">
                <a:latin typeface="Times New Roman" pitchFamily="-106" charset="0"/>
              </a:rPr>
              <a:pPr/>
              <a:t>9</a:t>
            </a:fld>
            <a:endParaRPr lang="en-US">
              <a:latin typeface="Times New Roman" pitchFamily="-106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14475F-1DC6-9641-A39C-A104CF5AA126}" type="slidenum">
              <a:rPr lang="en-US">
                <a:latin typeface="Times New Roman" pitchFamily="-106" charset="0"/>
              </a:rPr>
              <a:pPr/>
              <a:t>10</a:t>
            </a:fld>
            <a:endParaRPr lang="en-US">
              <a:latin typeface="Times New Roman" pitchFamily="-106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762A1-2A99-B746-B568-CEA87EC4ED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8AF18-4DA0-CC4A-B089-6996A2B36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74FFD-7547-994F-A09C-58E2960EB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F7744-F0BF-1043-BE29-8D7A63FCF2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2841F-FAB7-6646-91D4-962EF3877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B8AC8-21FE-5A4D-98EB-5F9829C92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D572A-06A3-854C-B2F6-AE8B3D60B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63869-0EE8-604C-B3D7-31F3D4F6C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3B9E6-5D8E-BB4C-906E-B538571409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E7881-B004-3142-A050-A55884A2CF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F5C04-7840-0341-AEE3-5EF91D915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99CBEBDC-8F5C-F74E-A715-C3BD16403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1" charset="-128"/>
          <a:cs typeface="ＭＳ Ｐゴシック" pitchFamily="-10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01" charset="-128"/>
          <a:cs typeface="ＭＳ Ｐゴシック" pitchFamily="-10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01" charset="-128"/>
          <a:cs typeface="ＭＳ Ｐゴシック" pitchFamily="-10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01" charset="-128"/>
          <a:cs typeface="ＭＳ Ｐゴシック" pitchFamily="-10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01" charset="-128"/>
          <a:cs typeface="ＭＳ Ｐゴシック" pitchFamily="-10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1" charset="-128"/>
          <a:cs typeface="ＭＳ Ｐゴシック" pitchFamily="-10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falstad.com/ripple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kcvs\martin\phys\phys399\lectures\percussion\drum1.mov" TargetMode="Externa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kcvs\martin\phys\phys399\lectures\percussion\tocadrum.mp3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kcvs\martin\phys\phys399\lectures\percussion\drum_benin.mp3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kcvs\martin\phys\phys399\lectures\percussion\framedrum.mp3" TargetMode="External"/><Relationship Id="rId6" Type="http://schemas.openxmlformats.org/officeDocument/2006/relationships/image" Target="../media/image28.jpeg"/><Relationship Id="rId5" Type="http://schemas.openxmlformats.org/officeDocument/2006/relationships/image" Target="../media/image25.pn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kcvs\martin\phys\phys399\lectures\percussion\darbuka.mp3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kcvs\martin\phys\phys399\lectures\percussion\darbuka.mp3" TargetMode="External"/><Relationship Id="rId5" Type="http://schemas.openxmlformats.org/officeDocument/2006/relationships/image" Target="../media/image30.jpe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kcvs\martin\phys\phys399\lectures\percussion\tabla.mp3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kcvs\martin\phys\phys399\lectures\percussion\jhumra.mp3" TargetMode="Externa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kcvs\martin\phys\phys399\lectures\percussion\drum_center.MOV" TargetMode="Externa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kcvs\martin\phys\phys399\lectures\percussion\drum_side.MOV" TargetMode="Externa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kcvs\martin\phys\phys399\lectures\percussion\steelpipe.mp3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video" Target="file:///C:\kcvs\martin\phys\phys399\lectures\percussion\couple3c.mov" TargetMode="External"/><Relationship Id="rId7" Type="http://schemas.openxmlformats.org/officeDocument/2006/relationships/image" Target="../media/image40.png"/><Relationship Id="rId2" Type="http://schemas.openxmlformats.org/officeDocument/2006/relationships/video" Target="file:///C:\kcvs\martin\phys\phys399\lectures\percussion\couple3b.mov" TargetMode="External"/><Relationship Id="rId1" Type="http://schemas.openxmlformats.org/officeDocument/2006/relationships/video" Target="file:///C:\kcvs\martin\phys\phys399\lectures\percussion\couple3a.mov" TargetMode="Externa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3.png"/><Relationship Id="rId4" Type="http://schemas.openxmlformats.org/officeDocument/2006/relationships/video" Target="file:///C:\kcvs\martin\phys\phys399\lectures\percussion\couple3d.mov" TargetMode="External"/><Relationship Id="rId9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file:///C:\kcvs\martin\phys\phys399\lectures\percussion\bobbistewartcopper.mp3" TargetMode="External"/><Relationship Id="rId2" Type="http://schemas.openxmlformats.org/officeDocument/2006/relationships/audio" Target="file:///C:\kcvs\martin\phys\phys399\lectures\percussion\alexfrissel_chimes.mp3" TargetMode="External"/><Relationship Id="rId1" Type="http://schemas.openxmlformats.org/officeDocument/2006/relationships/audio" Target="file:///C:\kcvs\martin\phys\phys399\lectures\percussion\bobbistewartglass.mp3" TargetMode="External"/><Relationship Id="rId6" Type="http://schemas.openxmlformats.org/officeDocument/2006/relationships/image" Target="../media/image25.png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13" Type="http://schemas.openxmlformats.org/officeDocument/2006/relationships/image" Target="../media/image6.png"/><Relationship Id="rId3" Type="http://schemas.openxmlformats.org/officeDocument/2006/relationships/video" Target="file:///C:\kcvs\martin\phys\phys399\lectures\percussion\russell_385-inplane.gif" TargetMode="Externa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.png"/><Relationship Id="rId2" Type="http://schemas.openxmlformats.org/officeDocument/2006/relationships/video" Target="file:///C:\kcvs\martin\phys\phys399\lectures\percussion\russell_2171-inplane-2.gif" TargetMode="External"/><Relationship Id="rId1" Type="http://schemas.openxmlformats.org/officeDocument/2006/relationships/video" Target="file:///C:\kcvs\martin\phys\phys399\lectures\percussion\russell_426-fundamental.gif" TargetMode="External"/><Relationship Id="rId6" Type="http://schemas.openxmlformats.org/officeDocument/2006/relationships/video" Target="file:///C:\kcvs\martin\phys\phys399\lectures\percussion\russell_537-Quad.gif" TargetMode="External"/><Relationship Id="rId11" Type="http://schemas.openxmlformats.org/officeDocument/2006/relationships/image" Target="../media/image4.png"/><Relationship Id="rId5" Type="http://schemas.openxmlformats.org/officeDocument/2006/relationships/video" Target="file:///C:\kcvs\martin\phys\phys399\lectures\percussion\russell_457-OutPlane.gif" TargetMode="External"/><Relationship Id="rId15" Type="http://schemas.openxmlformats.org/officeDocument/2006/relationships/image" Target="../media/image8.gif"/><Relationship Id="rId10" Type="http://schemas.openxmlformats.org/officeDocument/2006/relationships/image" Target="../media/image3.png"/><Relationship Id="rId4" Type="http://schemas.openxmlformats.org/officeDocument/2006/relationships/video" Target="file:///C:\kcvs\martin\phys\phys399\lectures\percussion\russell_2585-Clang.gif" TargetMode="External"/><Relationship Id="rId9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kcvs\martin\phys\phys399\lectures\percussion\pipegong.mp3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4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kcvs\martin\phys\phys399\lectures\percussion\jewharp.mp3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kcvs\martin\phys\phys399\lectures\percussion\sanza.mp3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4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kcvs\martin\phys\phys399\lectures\percussion\slitdrum.mp3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kcvs\martin\phys\phys399\lectures\percussion\balafon.mp3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5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kcvs\martin\phys\phys399\lectures\percussion\claycussion.mp3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kcvs\martin\phys\phys399\lectures\percussion\doublepitzxlophone.mp3" TargetMode="External"/><Relationship Id="rId6" Type="http://schemas.openxmlformats.org/officeDocument/2006/relationships/image" Target="../media/image53.jpeg"/><Relationship Id="rId5" Type="http://schemas.openxmlformats.org/officeDocument/2006/relationships/image" Target="../media/image25.png"/><Relationship Id="rId4" Type="http://schemas.openxmlformats.org/officeDocument/2006/relationships/image" Target="../media/image5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kcvs\martin\phys\phys399\lectures\percussion\stompingtubes.mp3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5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kcvs\martin\phys\phys399\lectures\percussion\stompingtubes.mp3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5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kcvs\martin\phys\phys399\lectures\percussion\Mestre%20Deputado%20-%20Sao%20Bento%20Grande.mp3" TargetMode="External"/><Relationship Id="rId6" Type="http://schemas.openxmlformats.org/officeDocument/2006/relationships/image" Target="../media/image57.jpeg"/><Relationship Id="rId5" Type="http://schemas.openxmlformats.org/officeDocument/2006/relationships/image" Target="../media/image25.png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kcvs\martin\phys\phys399\lectures\percussion\anklung.mp3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5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kcvs\martin\phys\phys399\lectures\percussion\anklung.mp3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5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kcvs\martin\phys\phys399\lectures\percussion\gamelan.mp3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6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kcvs\martin\phys\phys399\lectures\percussion\wine_glass.MOV" TargetMode="External"/><Relationship Id="rId1" Type="http://schemas.openxmlformats.org/officeDocument/2006/relationships/video" Target="file:///C:\kcvs\martin\phys\phys399\lectures\percussion\russell_latquad.gif" TargetMode="Externa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notesSlide" Target="../notesSlides/notesSlide3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kcvs\martin\phys\phys399\lectures\percussion\bell7.mp3" TargetMode="External"/><Relationship Id="rId4" Type="http://schemas.openxmlformats.org/officeDocument/2006/relationships/image" Target="../media/image2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3161" y="1066800"/>
            <a:ext cx="9167161" cy="4712494"/>
          </a:xfrm>
          <a:prstGeom prst="rect">
            <a:avLst/>
          </a:prstGeom>
        </p:spPr>
      </p:pic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55794" y="1676400"/>
            <a:ext cx="4800600" cy="2514599"/>
          </a:xfrm>
        </p:spPr>
        <p:txBody>
          <a:bodyPr/>
          <a:lstStyle/>
          <a:p>
            <a:pPr eaLnBrk="1" hangingPunct="1"/>
            <a:r>
              <a:rPr lang="en-US" sz="5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Perpetua Titling MT" panose="02020502060505020804" pitchFamily="18" charset="0"/>
                <a:ea typeface="ＭＳ Ｐゴシック" pitchFamily="-106" charset="-128"/>
                <a:cs typeface="ＭＳ Ｐゴシック" pitchFamily="-106" charset="-128"/>
              </a:rPr>
              <a:t>The Physics of Percussion</a:t>
            </a:r>
            <a:endParaRPr lang="en-US" sz="5400" dirty="0">
              <a:solidFill>
                <a:schemeClr val="bg2">
                  <a:lumMod val="20000"/>
                  <a:lumOff val="80000"/>
                </a:schemeClr>
              </a:solidFill>
              <a:latin typeface="Perpetua Titling MT" panose="02020502060505020804" pitchFamily="18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15000" y="6248400"/>
            <a:ext cx="312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Special thanks to Dr. Alice Quillen</a:t>
            </a:r>
            <a:endParaRPr lang="en-CA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06" charset="-128"/>
                <a:cs typeface="ＭＳ Ｐゴシック" pitchFamily="-106" charset="-128"/>
              </a:rPr>
              <a:t>Resonances of the drum vs that of the body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4400" y="1981200"/>
            <a:ext cx="3733800" cy="4114800"/>
          </a:xfrm>
        </p:spPr>
        <p:txBody>
          <a:bodyPr/>
          <a:lstStyle/>
          <a:p>
            <a:pPr eaLnBrk="1" hangingPunct="1"/>
            <a:r>
              <a:rPr lang="en-US" sz="2400">
                <a:ea typeface="ＭＳ Ｐゴシック" pitchFamily="-106" charset="-128"/>
                <a:cs typeface="ＭＳ Ｐゴシック" pitchFamily="-106" charset="-128"/>
              </a:rPr>
              <a:t>A:  No added resonance -- out of phase waves from front and back cancel</a:t>
            </a:r>
          </a:p>
          <a:p>
            <a:pPr eaLnBrk="1" hangingPunct="1"/>
            <a:r>
              <a:rPr lang="en-US" sz="2400">
                <a:ea typeface="ＭＳ Ｐゴシック" pitchFamily="-106" charset="-128"/>
                <a:cs typeface="ＭＳ Ｐゴシック" pitchFamily="-106" charset="-128"/>
              </a:rPr>
              <a:t>C: Membrane and barrel could have different resonances- barrel usually has a deeper tone than the drum head – narrow resonance peak for barrel</a:t>
            </a:r>
          </a:p>
          <a:p>
            <a:pPr eaLnBrk="1" hangingPunct="1"/>
            <a:r>
              <a:rPr lang="en-US" sz="2400">
                <a:ea typeface="ＭＳ Ｐゴシック" pitchFamily="-106" charset="-128"/>
                <a:cs typeface="ＭＳ Ｐゴシック" pitchFamily="-106" charset="-128"/>
              </a:rPr>
              <a:t>D: Barrel might have a wider resonance peak</a:t>
            </a:r>
          </a:p>
        </p:txBody>
      </p:sp>
      <p:pic>
        <p:nvPicPr>
          <p:cNvPr id="26628" name="Picture 4" descr="drumshape"/>
          <p:cNvPicPr>
            <a:picLocks noChangeAspect="1" noChangeArrowheads="1"/>
          </p:cNvPicPr>
          <p:nvPr/>
        </p:nvPicPr>
        <p:blipFill>
          <a:blip r:embed="rId3"/>
          <a:srcRect l="3229"/>
          <a:stretch>
            <a:fillRect/>
          </a:stretch>
        </p:blipFill>
        <p:spPr bwMode="auto">
          <a:xfrm>
            <a:off x="685800" y="2133600"/>
            <a:ext cx="4024313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38200" y="59436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7F7F7F"/>
                </a:solidFill>
              </a:rPr>
              <a:t>Figure from Musical Instrument Design by Bart </a:t>
            </a:r>
            <a:r>
              <a:rPr lang="en-US" sz="1800" dirty="0" err="1" smtClean="0">
                <a:solidFill>
                  <a:srgbClr val="7F7F7F"/>
                </a:solidFill>
              </a:rPr>
              <a:t>Hopkin</a:t>
            </a:r>
            <a:endParaRPr lang="en-US" sz="1800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06" charset="-128"/>
                <a:cs typeface="ＭＳ Ｐゴシック" pitchFamily="-106" charset="-128"/>
              </a:rPr>
              <a:t>Drum tuning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ea typeface="ＭＳ Ｐゴシック" pitchFamily="-106" charset="-128"/>
                <a:cs typeface="ＭＳ Ｐゴシック" pitchFamily="-106" charset="-128"/>
              </a:rPr>
              <a:t>Adjusting the tension of the drum head changes the resonant frequencies of the drum head</a:t>
            </a:r>
          </a:p>
          <a:p>
            <a:pPr eaLnBrk="1" hangingPunct="1"/>
            <a:r>
              <a:rPr lang="en-US" sz="2800">
                <a:ea typeface="ＭＳ Ｐゴシック" pitchFamily="-106" charset="-128"/>
                <a:cs typeface="ＭＳ Ｐゴシック" pitchFamily="-106" charset="-128"/>
              </a:rPr>
              <a:t>It also changes the resonant frequencies within the drum chamber --- this is because the rigidity of the walls affects these resonances</a:t>
            </a:r>
          </a:p>
          <a:p>
            <a:pPr eaLnBrk="1" hangingPunct="1"/>
            <a:r>
              <a:rPr lang="en-US" sz="2800">
                <a:ea typeface="ＭＳ Ｐゴシック" pitchFamily="-106" charset="-128"/>
                <a:cs typeface="ＭＳ Ｐゴシック" pitchFamily="-106" charset="-128"/>
              </a:rPr>
              <a:t>Process of adjustment required to have the resonances of the membrane reinforce the resonances of the drum body  --- leading to a fuller sound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Drum sound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724400"/>
          </a:xfrm>
        </p:spPr>
        <p:txBody>
          <a:bodyPr/>
          <a:lstStyle/>
          <a:p>
            <a:r>
              <a:rPr lang="en-US" sz="2800" dirty="0" smtClean="0"/>
              <a:t>Coupling of membrane motions to Helmholtz modes (air moving in and out)</a:t>
            </a:r>
          </a:p>
          <a:p>
            <a:pPr lvl="1"/>
            <a:r>
              <a:rPr lang="en-US" sz="2400" dirty="0" smtClean="0"/>
              <a:t>If air and membrane move together, we expect a lower frequency combined mode, if they move in opposite directions we expect a higher frequency combined mode</a:t>
            </a:r>
          </a:p>
          <a:p>
            <a:r>
              <a:rPr lang="en-US" sz="2800" dirty="0" smtClean="0"/>
              <a:t>Interference between sound launched from the front and sound driven from the back of the drum</a:t>
            </a:r>
          </a:p>
          <a:p>
            <a:pPr lvl="1"/>
            <a:r>
              <a:rPr lang="en-US" sz="2400" dirty="0" smtClean="0"/>
              <a:t>back wave cancels out the front wave unless they are shifted in phase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9-05 at 5.44.2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222" y="2219087"/>
            <a:ext cx="3397578" cy="3165993"/>
          </a:xfrm>
          <a:prstGeom prst="rect">
            <a:avLst/>
          </a:prstGeom>
        </p:spPr>
      </p:pic>
      <p:pic>
        <p:nvPicPr>
          <p:cNvPr id="6" name="Picture 5" descr="Screen Shot 2014-09-05 at 7.54.31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850" y="2219087"/>
            <a:ext cx="3322575" cy="31149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9322" y="1562120"/>
            <a:ext cx="3855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dipole</a:t>
            </a:r>
            <a:r>
              <a:rPr lang="en-US" sz="2000" dirty="0" smtClean="0"/>
              <a:t>: two nearby sources </a:t>
            </a:r>
          </a:p>
          <a:p>
            <a:r>
              <a:rPr lang="en-US" sz="2000" dirty="0" smtClean="0"/>
              <a:t>180</a:t>
            </a:r>
            <a:r>
              <a:rPr lang="en-US" sz="2000" baseline="30000" dirty="0" smtClean="0"/>
              <a:t>o</a:t>
            </a:r>
            <a:r>
              <a:rPr lang="en-US" sz="2000" dirty="0" smtClean="0"/>
              <a:t> out of phase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876800" y="1524000"/>
            <a:ext cx="3855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monopole:</a:t>
            </a:r>
          </a:p>
          <a:p>
            <a:r>
              <a:rPr lang="en-US" sz="2000" dirty="0" smtClean="0"/>
              <a:t>Two nearby sources, in phase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9322" y="890555"/>
            <a:ext cx="6102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Two emitting sources that are closer than a wavelength </a:t>
            </a:r>
          </a:p>
          <a:p>
            <a:r>
              <a:rPr lang="en-US" sz="2000" dirty="0" smtClean="0"/>
              <a:t>Using </a:t>
            </a:r>
            <a:r>
              <a:rPr lang="en-US" sz="2000" i="1" dirty="0" smtClean="0">
                <a:hlinkClick r:id="rId4"/>
              </a:rPr>
              <a:t>www.falstad.com/</a:t>
            </a:r>
            <a:r>
              <a:rPr lang="en-US" sz="2000" b="1" i="1" dirty="0" smtClean="0">
                <a:hlinkClick r:id="rId4"/>
              </a:rPr>
              <a:t>ripple</a:t>
            </a:r>
            <a:r>
              <a:rPr lang="en-US" sz="2000" i="1" dirty="0" smtClean="0">
                <a:hlinkClick r:id="rId4"/>
              </a:rPr>
              <a:t>/</a:t>
            </a:r>
            <a:r>
              <a:rPr lang="en-US" sz="2000" i="1" dirty="0" smtClean="0"/>
              <a:t>  (Paul </a:t>
            </a:r>
            <a:r>
              <a:rPr lang="en-US" sz="2000" i="1" dirty="0" err="1" smtClean="0"/>
              <a:t>Falstad’s</a:t>
            </a:r>
            <a:r>
              <a:rPr lang="en-US" sz="2000" i="1" dirty="0" smtClean="0"/>
              <a:t> applet)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972423" y="5486400"/>
            <a:ext cx="35619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Far field radiation pattern is similar to a single source</a:t>
            </a:r>
          </a:p>
          <a:p>
            <a:r>
              <a:rPr lang="en-US" sz="2000" dirty="0" smtClean="0"/>
              <a:t>1/r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law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66800" y="5486400"/>
            <a:ext cx="32408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 the far field, the two sources cancel each other</a:t>
            </a:r>
          </a:p>
          <a:p>
            <a:r>
              <a:rPr lang="en-US" sz="2000" dirty="0" smtClean="0"/>
              <a:t>1/r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 law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200" y="990600"/>
            <a:ext cx="2743200" cy="1143000"/>
          </a:xfrm>
        </p:spPr>
        <p:txBody>
          <a:bodyPr/>
          <a:lstStyle/>
          <a:p>
            <a:r>
              <a:rPr lang="en-US" dirty="0" smtClean="0"/>
              <a:t>Baffling</a:t>
            </a:r>
            <a:endParaRPr lang="en-US" dirty="0"/>
          </a:p>
        </p:txBody>
      </p:sp>
      <p:pic>
        <p:nvPicPr>
          <p:cNvPr id="4" name="drum1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14400" y="914400"/>
            <a:ext cx="4814455" cy="533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72200" y="3048000"/>
            <a:ext cx="213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</a:t>
            </a:r>
            <a:r>
              <a:rPr lang="en-US" dirty="0" err="1" smtClean="0"/>
              <a:t>Falstad’s</a:t>
            </a:r>
            <a:r>
              <a:rPr lang="en-US" dirty="0" smtClean="0"/>
              <a:t> applet and </a:t>
            </a:r>
            <a:r>
              <a:rPr lang="en-US" dirty="0" err="1" smtClean="0"/>
              <a:t>quicktime</a:t>
            </a:r>
            <a:r>
              <a:rPr lang="en-US" dirty="0" smtClean="0"/>
              <a:t> capture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tocadr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304800"/>
            <a:ext cx="4275138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6" descr="toca"/>
          <p:cNvPicPr>
            <a:picLocks noChangeAspect="1" noChangeArrowheads="1"/>
          </p:cNvPicPr>
          <p:nvPr/>
        </p:nvPicPr>
        <p:blipFill>
          <a:blip r:embed="rId5"/>
          <a:srcRect l="3748" t="5061" r="23988" b="14061"/>
          <a:stretch>
            <a:fillRect/>
          </a:stretch>
        </p:blipFill>
        <p:spPr bwMode="auto">
          <a:xfrm>
            <a:off x="609600" y="1020763"/>
            <a:ext cx="3657600" cy="545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5257800" y="609600"/>
            <a:ext cx="32004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ea typeface="ＭＳ Ｐゴシック" pitchFamily="-106" charset="-128"/>
                <a:cs typeface="ＭＳ Ｐゴシック" pitchFamily="-106" charset="-128"/>
              </a:rPr>
              <a:t>Spectrum of a drum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638800"/>
            <a:ext cx="2895600" cy="68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  <a:buFontTx/>
              <a:buNone/>
            </a:pPr>
            <a:r>
              <a:rPr lang="en-US">
                <a:ea typeface="ＭＳ Ｐゴシック" pitchFamily="-106" charset="-128"/>
                <a:cs typeface="ＭＳ Ｐゴシック" pitchFamily="-106" charset="-128"/>
              </a:rPr>
              <a:t>Toca drum </a:t>
            </a:r>
          </a:p>
        </p:txBody>
      </p:sp>
      <p:pic>
        <p:nvPicPr>
          <p:cNvPr id="19464" name="MacOS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981200" y="914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1" fill="hold"/>
                                        <p:tgtEl>
                                          <p:spTgt spid="194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06" charset="-128"/>
                <a:cs typeface="ＭＳ Ｐゴシック" pitchFamily="-106" charset="-128"/>
              </a:rPr>
              <a:t>Drum ensemble from Benin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5800" y="1600200"/>
            <a:ext cx="3962400" cy="4114800"/>
          </a:xfrm>
        </p:spPr>
        <p:txBody>
          <a:bodyPr/>
          <a:lstStyle/>
          <a:p>
            <a:pPr indent="-55563" eaLnBrk="1" hangingPunct="1">
              <a:buFontTx/>
              <a:buNone/>
            </a:pPr>
            <a:r>
              <a:rPr lang="en-US">
                <a:ea typeface="ＭＳ Ｐゴシック" pitchFamily="-106" charset="-128"/>
                <a:cs typeface="ＭＳ Ｐゴシック" pitchFamily="-106" charset="-128"/>
              </a:rPr>
              <a:t>Sound box of wood with a laced skin membrane. The sound changes when stuck at different positions on the drum head.  </a:t>
            </a:r>
          </a:p>
          <a:p>
            <a:pPr indent="-55563" eaLnBrk="1" hangingPunct="1">
              <a:buFontTx/>
              <a:buNone/>
            </a:pPr>
            <a:endParaRPr lang="en-US"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32772" name="Picture 4" descr="drum-blur-bi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1447800"/>
            <a:ext cx="335756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 Box 6"/>
          <p:cNvSpPr txBox="1">
            <a:spLocks noChangeArrowheads="1"/>
          </p:cNvSpPr>
          <p:nvPr/>
        </p:nvSpPr>
        <p:spPr bwMode="auto">
          <a:xfrm>
            <a:off x="4800600" y="5943600"/>
            <a:ext cx="27432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Music taken from CD Musical instruments of the World 1990 CNRS</a:t>
            </a:r>
          </a:p>
          <a:p>
            <a:pPr>
              <a:spcBef>
                <a:spcPct val="50000"/>
              </a:spcBef>
            </a:pPr>
            <a:endParaRPr lang="en-US" sz="1800" dirty="0"/>
          </a:p>
        </p:txBody>
      </p:sp>
      <p:pic>
        <p:nvPicPr>
          <p:cNvPr id="5127" name="MacOS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096000" y="5334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052" fill="hold"/>
                                        <p:tgtEl>
                                          <p:spTgt spid="51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6781800" cy="11430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106" charset="-128"/>
                <a:cs typeface="ＭＳ Ｐゴシック" pitchFamily="-106" charset="-128"/>
              </a:rPr>
              <a:t>Frame Drum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5029200" cy="152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ea typeface="ＭＳ Ｐゴシック" pitchFamily="-106" charset="-128"/>
                <a:cs typeface="ＭＳ Ｐゴシック" pitchFamily="-106" charset="-128"/>
              </a:rPr>
              <a:t>Example from Rajasthan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ea typeface="ＭＳ Ｐゴシック" pitchFamily="-106" charset="-128"/>
                <a:cs typeface="ＭＳ Ｐゴシック" pitchFamily="-106" charset="-128"/>
              </a:rPr>
              <a:t>One meter large, can be hit by more than one player</a:t>
            </a:r>
          </a:p>
        </p:txBody>
      </p:sp>
      <p:pic>
        <p:nvPicPr>
          <p:cNvPr id="34820" name="Picture 4" descr="drum_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381000"/>
            <a:ext cx="2133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MacOS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181600" y="3352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7" descr="fram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3733800"/>
            <a:ext cx="8320088" cy="279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236" fill="hold"/>
                                        <p:tgtEl>
                                          <p:spTgt spid="61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0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3581400" cy="11430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106" charset="-128"/>
                <a:cs typeface="ＭＳ Ｐゴシック" pitchFamily="-106" charset="-128"/>
              </a:rPr>
              <a:t>Goblet Drum  - Darbuka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3886200" cy="4572000"/>
          </a:xfrm>
        </p:spPr>
        <p:txBody>
          <a:bodyPr/>
          <a:lstStyle/>
          <a:p>
            <a:pPr eaLnBrk="1" hangingPunct="1"/>
            <a:r>
              <a:rPr lang="en-US" sz="2800">
                <a:ea typeface="ＭＳ Ｐゴシック" pitchFamily="-106" charset="-128"/>
                <a:cs typeface="ＭＳ Ｐゴシック" pitchFamily="-106" charset="-128"/>
              </a:rPr>
              <a:t>Egypt</a:t>
            </a:r>
          </a:p>
          <a:p>
            <a:pPr eaLnBrk="1" hangingPunct="1"/>
            <a:r>
              <a:rPr lang="en-US" sz="2800">
                <a:ea typeface="ＭＳ Ｐゴシック" pitchFamily="-106" charset="-128"/>
                <a:cs typeface="ＭＳ Ｐゴシック" pitchFamily="-106" charset="-128"/>
              </a:rPr>
              <a:t>Goblet with a glued membrane of lambskin</a:t>
            </a:r>
          </a:p>
          <a:p>
            <a:pPr eaLnBrk="1" hangingPunct="1"/>
            <a:r>
              <a:rPr lang="en-US" sz="2800">
                <a:ea typeface="ＭＳ Ｐゴシック" pitchFamily="-106" charset="-128"/>
                <a:cs typeface="ＭＳ Ｐゴシック" pitchFamily="-106" charset="-128"/>
              </a:rPr>
              <a:t>Tone quality is adjusted solely from changes of power and angle of attack</a:t>
            </a:r>
          </a:p>
        </p:txBody>
      </p:sp>
      <p:pic>
        <p:nvPicPr>
          <p:cNvPr id="36868" name="Picture 4" descr="darbu1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447800"/>
            <a:ext cx="30321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MacOS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791200" y="914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687" fill="hold"/>
                                        <p:tgtEl>
                                          <p:spTgt spid="307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06" charset="-128"/>
                <a:cs typeface="ＭＳ Ｐゴシック" pitchFamily="-106" charset="-128"/>
              </a:rPr>
              <a:t>Spectrum of Darbuka</a:t>
            </a:r>
          </a:p>
        </p:txBody>
      </p:sp>
      <p:pic>
        <p:nvPicPr>
          <p:cNvPr id="18437" name="MacOS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audi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7239000" y="1371600"/>
            <a:ext cx="304800" cy="304800"/>
          </a:xfrm>
        </p:spPr>
      </p:pic>
      <p:pic>
        <p:nvPicPr>
          <p:cNvPr id="38916" name="Picture 7" descr="darbuk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2438400"/>
            <a:ext cx="8001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687" fill="hold"/>
                                        <p:tgtEl>
                                          <p:spTgt spid="184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3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06" charset="-128"/>
                <a:cs typeface="ＭＳ Ｐゴシック" pitchFamily="-106" charset="-128"/>
              </a:rPr>
              <a:t>Percussion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>
                <a:ea typeface="ＭＳ Ｐゴシック" pitchFamily="-106" charset="-128"/>
                <a:cs typeface="ＭＳ Ｐゴシック" pitchFamily="-106" charset="-128"/>
              </a:rPr>
              <a:t>Divided into </a:t>
            </a:r>
          </a:p>
          <a:p>
            <a:pPr eaLnBrk="1" hangingPunct="1"/>
            <a:r>
              <a:rPr lang="en-US">
                <a:ea typeface="ＭＳ Ｐゴシック" pitchFamily="-106" charset="-128"/>
                <a:cs typeface="ＭＳ Ｐゴシック" pitchFamily="-106" charset="-128"/>
              </a:rPr>
              <a:t>Membranophones: drums </a:t>
            </a:r>
          </a:p>
          <a:p>
            <a:pPr eaLnBrk="1" hangingPunct="1">
              <a:buFontTx/>
              <a:buNone/>
            </a:pPr>
            <a:r>
              <a:rPr lang="en-US">
                <a:ea typeface="ＭＳ Ｐゴシック" pitchFamily="-106" charset="-128"/>
                <a:cs typeface="ＭＳ Ｐゴシック" pitchFamily="-106" charset="-128"/>
              </a:rPr>
              <a:t>and </a:t>
            </a:r>
          </a:p>
          <a:p>
            <a:pPr eaLnBrk="1" hangingPunct="1"/>
            <a:r>
              <a:rPr lang="en-US">
                <a:ea typeface="ＭＳ Ｐゴシック" pitchFamily="-106" charset="-128"/>
                <a:cs typeface="ＭＳ Ｐゴシック" pitchFamily="-106" charset="-128"/>
              </a:rPr>
              <a:t>Ideophones: chimes, xylophones, marimbas, jawharps, boos, tongue drums, bells, gongs</a:t>
            </a:r>
          </a:p>
          <a:p>
            <a:pPr eaLnBrk="1" hangingPunct="1">
              <a:buFontTx/>
              <a:buNone/>
            </a:pPr>
            <a:r>
              <a:rPr lang="en-US">
                <a:ea typeface="ＭＳ Ｐゴシック" pitchFamily="-106" charset="-128"/>
                <a:cs typeface="ＭＳ Ｐゴシック" pitchFamily="-106" charset="-128"/>
              </a:rPr>
              <a:t>Could also be divided into those with pitch and those without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3200400" cy="11430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106" charset="-128"/>
                <a:cs typeface="ＭＳ Ｐゴシック" pitchFamily="-106" charset="-128"/>
              </a:rPr>
              <a:t>Tabla  India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3276600" cy="36576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106" charset="-128"/>
                <a:cs typeface="ＭＳ Ｐゴシック" pitchFamily="-106" charset="-128"/>
              </a:rPr>
              <a:t>Note vocalization following</a:t>
            </a:r>
          </a:p>
          <a:p>
            <a:pPr eaLnBrk="1" hangingPunct="1"/>
            <a:r>
              <a:rPr lang="en-US">
                <a:ea typeface="ＭＳ Ｐゴシック" pitchFamily="-106" charset="-128"/>
                <a:cs typeface="ＭＳ Ｐゴシック" pitchFamily="-106" charset="-128"/>
              </a:rPr>
              <a:t>membrane thickness varies so sound is very sensitive to position hit</a:t>
            </a:r>
          </a:p>
        </p:txBody>
      </p:sp>
      <p:pic>
        <p:nvPicPr>
          <p:cNvPr id="40964" name="Picture 4" descr="tabla_set_n_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1243013"/>
            <a:ext cx="4648200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MacOS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724400" y="5257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034" fill="hold"/>
                                        <p:tgtEl>
                                          <p:spTgt spid="81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8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0030" y="274638"/>
            <a:ext cx="2146769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Tabla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Talas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9231" t="25879"/>
          <a:stretch>
            <a:fillRect/>
          </a:stretch>
        </p:blipFill>
        <p:spPr>
          <a:xfrm>
            <a:off x="892287" y="274638"/>
            <a:ext cx="6363060" cy="64866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40030" y="1693514"/>
            <a:ext cx="2146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 from http://</a:t>
            </a:r>
            <a:r>
              <a:rPr lang="en-US" dirty="0" err="1" smtClean="0"/>
              <a:t>www.chandrakantha.com/tablasite/quick.htm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g015l.jpg"/>
          <p:cNvPicPr>
            <a:picLocks noGrp="1" noChangeAspect="1"/>
          </p:cNvPicPr>
          <p:nvPr>
            <p:ph idx="1"/>
          </p:nvPr>
        </p:nvPicPr>
        <p:blipFill>
          <a:blip r:embed="rId4"/>
          <a:srcRect l="19771" t="37400" r="51244" b="26714"/>
          <a:stretch>
            <a:fillRect/>
          </a:stretch>
        </p:blipFill>
        <p:spPr>
          <a:xfrm>
            <a:off x="5075861" y="3542278"/>
            <a:ext cx="3056073" cy="285746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rcRect l="2880" t="3396" r="2880" b="3396"/>
          <a:stretch>
            <a:fillRect/>
          </a:stretch>
        </p:blipFill>
        <p:spPr>
          <a:xfrm>
            <a:off x="851252" y="1123742"/>
            <a:ext cx="5548424" cy="23267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11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Science of </a:t>
            </a:r>
            <a:r>
              <a:rPr lang="en-US" dirty="0" err="1" smtClean="0"/>
              <a:t>Tabla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03898" y="1123742"/>
            <a:ext cx="16437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Image and clip from http://</a:t>
            </a:r>
            <a:r>
              <a:rPr lang="en-US" sz="1800" dirty="0" err="1" smtClean="0"/>
              <a:t>www.chandrakantha.com/tala_taal/jhoomra/jhumra.html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2057400" y="3962400"/>
            <a:ext cx="28320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Necklace notation Figure From Rhythm and Transforms by W. </a:t>
            </a:r>
            <a:r>
              <a:rPr lang="en-US" sz="2000" dirty="0" err="1" smtClean="0"/>
              <a:t>Sethares</a:t>
            </a:r>
            <a:endParaRPr lang="en-US" sz="2000" dirty="0"/>
          </a:p>
        </p:txBody>
      </p:sp>
      <p:pic>
        <p:nvPicPr>
          <p:cNvPr id="8" name="jhumr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1219200" y="3733800"/>
            <a:ext cx="461931" cy="4619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838200"/>
            <a:ext cx="2715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Jhumra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94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rum_center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43000" y="1447800"/>
            <a:ext cx="7112000" cy="2667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4495800"/>
            <a:ext cx="6629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filmed in lab, plan is to make more movies</a:t>
            </a:r>
          </a:p>
          <a:p>
            <a:r>
              <a:rPr lang="en-US" dirty="0" smtClean="0"/>
              <a:t>This one is hit in the center, 1200 fps but seems to primarily show a long lived fundamental mode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drum_side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11200" y="1905000"/>
            <a:ext cx="8128000" cy="304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5410200"/>
            <a:ext cx="1697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hit </a:t>
            </a:r>
            <a:r>
              <a:rPr lang="en-US" dirty="0" err="1" smtClean="0"/>
              <a:t>offcenter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Steel pipe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2514600" cy="2209800"/>
          </a:xfrm>
        </p:spPr>
        <p:txBody>
          <a:bodyPr/>
          <a:lstStyle/>
          <a:p>
            <a:pPr indent="0" eaLnBrk="1" hangingPunct="1">
              <a:buNone/>
            </a:pPr>
            <a:r>
              <a:rPr lang="en-US" sz="2800" dirty="0">
                <a:ea typeface="ＭＳ Ｐゴシック" pitchFamily="-106" charset="-128"/>
                <a:cs typeface="ＭＳ Ｐゴシック" pitchFamily="-106" charset="-128"/>
              </a:rPr>
              <a:t>Modes exited depend on where you hold it</a:t>
            </a:r>
          </a:p>
        </p:txBody>
      </p:sp>
      <p:pic>
        <p:nvPicPr>
          <p:cNvPr id="5" name="Picture 4" descr="pip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752600"/>
            <a:ext cx="4965700" cy="417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06" charset="-128"/>
                <a:cs typeface="ＭＳ Ｐゴシック" pitchFamily="-106" charset="-128"/>
              </a:rPr>
              <a:t>Steel pipe held at different locations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5105400"/>
            <a:ext cx="7772400" cy="609600"/>
          </a:xfrm>
        </p:spPr>
        <p:txBody>
          <a:bodyPr/>
          <a:lstStyle/>
          <a:p>
            <a:pPr eaLnBrk="1" hangingPunct="1"/>
            <a:r>
              <a:rPr lang="en-US" sz="2800" dirty="0">
                <a:ea typeface="ＭＳ Ｐゴシック" pitchFamily="-106" charset="-128"/>
                <a:cs typeface="ＭＳ Ｐゴシック" pitchFamily="-106" charset="-128"/>
              </a:rPr>
              <a:t>Note first overtone absent in green </a:t>
            </a:r>
            <a:r>
              <a:rPr lang="en-US" sz="2800" dirty="0" smtClean="0">
                <a:ea typeface="ＭＳ Ｐゴシック" pitchFamily="-106" charset="-128"/>
                <a:cs typeface="ＭＳ Ｐゴシック" pitchFamily="-106" charset="-128"/>
              </a:rPr>
              <a:t>spectrum</a:t>
            </a:r>
          </a:p>
          <a:p>
            <a:pPr eaLnBrk="1" hangingPunct="1"/>
            <a:r>
              <a:rPr lang="en-US" sz="2800" dirty="0" smtClean="0">
                <a:ea typeface="ＭＳ Ｐゴシック" pitchFamily="-106" charset="-128"/>
                <a:cs typeface="ＭＳ Ｐゴシック" pitchFamily="-106" charset="-128"/>
              </a:rPr>
              <a:t>Where did I hold the pipe for the green spectrum?</a:t>
            </a:r>
            <a:endParaRPr lang="en-US" sz="2800" dirty="0"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45060" name="Picture 4" descr="steelpip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2286000"/>
            <a:ext cx="635317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MacOS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553200" y="1447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30" fill="hold"/>
                                        <p:tgtEl>
                                          <p:spTgt spid="143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z="4000" dirty="0" smtClean="0">
                <a:ea typeface="ＭＳ Ｐゴシック" pitchFamily="-106" charset="-128"/>
                <a:cs typeface="ＭＳ Ｐゴシック" pitchFamily="-106" charset="-128"/>
              </a:rPr>
              <a:t>Adjusting the pitch of one mode compared to another</a:t>
            </a:r>
            <a:endParaRPr lang="en-US" sz="4000" dirty="0"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4" name="couple3a.mov">
            <a:hlinkClick r:id="" action="ppaction://media"/>
          </p:cNvPr>
          <p:cNvPicPr/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838200" y="1828800"/>
            <a:ext cx="5867400" cy="889000"/>
          </a:xfrm>
          <a:prstGeom prst="rect">
            <a:avLst/>
          </a:prstGeom>
        </p:spPr>
      </p:pic>
      <p:pic>
        <p:nvPicPr>
          <p:cNvPr id="5" name="couple3b.mov">
            <a:hlinkClick r:id="" action="ppaction://media"/>
          </p:cNvPr>
          <p:cNvPicPr/>
          <p:nvPr>
            <a:videoFile r:link="rId2"/>
          </p:nvPr>
        </p:nvPicPr>
        <p:blipFill>
          <a:blip r:embed="rId8"/>
          <a:stretch>
            <a:fillRect/>
          </a:stretch>
        </p:blipFill>
        <p:spPr>
          <a:xfrm>
            <a:off x="838200" y="2794000"/>
            <a:ext cx="5867400" cy="965200"/>
          </a:xfrm>
          <a:prstGeom prst="rect">
            <a:avLst/>
          </a:prstGeom>
        </p:spPr>
      </p:pic>
      <p:pic>
        <p:nvPicPr>
          <p:cNvPr id="6" name="couple3c.mov">
            <a:hlinkClick r:id="" action="ppaction://media"/>
          </p:cNvPr>
          <p:cNvPicPr/>
          <p:nvPr>
            <a:videoFile r:link="rId3"/>
          </p:nvPr>
        </p:nvPicPr>
        <p:blipFill>
          <a:blip r:embed="rId9"/>
          <a:stretch>
            <a:fillRect/>
          </a:stretch>
        </p:blipFill>
        <p:spPr>
          <a:xfrm>
            <a:off x="838200" y="5080000"/>
            <a:ext cx="5867400" cy="1092200"/>
          </a:xfrm>
          <a:prstGeom prst="rect">
            <a:avLst/>
          </a:prstGeom>
        </p:spPr>
      </p:pic>
      <p:pic>
        <p:nvPicPr>
          <p:cNvPr id="7" name="couple3d.mov">
            <a:hlinkClick r:id="" action="ppaction://media"/>
          </p:cNvPr>
          <p:cNvPicPr/>
          <p:nvPr>
            <a:videoFile r:link="rId4"/>
          </p:nvPr>
        </p:nvPicPr>
        <p:blipFill>
          <a:blip r:embed="rId10"/>
          <a:stretch>
            <a:fillRect/>
          </a:stretch>
        </p:blipFill>
        <p:spPr>
          <a:xfrm>
            <a:off x="838200" y="4013200"/>
            <a:ext cx="5867400" cy="965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05600" y="38862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center higher mass but this mode frequency is unchanged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6705600" y="51054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frequency of asymmetric mode is slower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6705600" y="19812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symmetric mode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705600" y="28194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asymmetric mode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63246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movies made with </a:t>
            </a:r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</a:rPr>
              <a:t>paul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</a:rPr>
              <a:t>falstad’s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applet</a:t>
            </a: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Marimba tuning</a:t>
            </a:r>
            <a:endParaRPr lang="en-US" dirty="0"/>
          </a:p>
        </p:txBody>
      </p:sp>
      <p:pic>
        <p:nvPicPr>
          <p:cNvPr id="4" name="Content Placeholder 3" descr="marimba.png"/>
          <p:cNvPicPr>
            <a:picLocks noGrp="1" noChangeAspect="1"/>
          </p:cNvPicPr>
          <p:nvPr>
            <p:ph idx="1"/>
          </p:nvPr>
        </p:nvPicPr>
        <p:blipFill>
          <a:blip r:embed="rId2"/>
          <a:srcRect l="-839" r="-839"/>
          <a:stretch>
            <a:fillRect/>
          </a:stretch>
        </p:blipFill>
        <p:spPr>
          <a:xfrm>
            <a:off x="990600" y="2057400"/>
            <a:ext cx="7086600" cy="37517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06" charset="-128"/>
                <a:cs typeface="ＭＳ Ｐゴシック" pitchFamily="-106" charset="-128"/>
              </a:rPr>
              <a:t>Instruments made in this class 2005 and before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06" charset="-128"/>
                <a:cs typeface="ＭＳ Ｐゴシック" pitchFamily="-106" charset="-128"/>
              </a:rPr>
              <a:t>copper pipe xylophone</a:t>
            </a:r>
          </a:p>
          <a:p>
            <a:pPr eaLnBrk="1" hangingPunct="1"/>
            <a:r>
              <a:rPr lang="en-US">
                <a:ea typeface="ＭＳ Ｐゴシック" pitchFamily="-106" charset="-128"/>
                <a:cs typeface="ＭＳ Ｐゴシック" pitchFamily="-106" charset="-128"/>
              </a:rPr>
              <a:t>glass xylophone</a:t>
            </a:r>
          </a:p>
          <a:p>
            <a:pPr eaLnBrk="1" hangingPunct="1"/>
            <a:r>
              <a:rPr lang="en-US">
                <a:ea typeface="ＭＳ Ｐゴシック" pitchFamily="-106" charset="-128"/>
                <a:cs typeface="ＭＳ Ｐゴシック" pitchFamily="-106" charset="-128"/>
              </a:rPr>
              <a:t>solid aluminum chimes</a:t>
            </a:r>
          </a:p>
        </p:txBody>
      </p:sp>
      <p:pic>
        <p:nvPicPr>
          <p:cNvPr id="38919" name="MacOS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943600" y="274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MacOS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943600" y="3352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MacOS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943600" y="2133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9" name="TextBox 6"/>
          <p:cNvSpPr txBox="1">
            <a:spLocks noChangeArrowheads="1"/>
          </p:cNvSpPr>
          <p:nvPr/>
        </p:nvSpPr>
        <p:spPr bwMode="auto">
          <a:xfrm>
            <a:off x="6553200" y="2667000"/>
            <a:ext cx="1981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Bobbi Stewart</a:t>
            </a:r>
          </a:p>
        </p:txBody>
      </p:sp>
      <p:sp>
        <p:nvSpPr>
          <p:cNvPr id="49160" name="TextBox 7"/>
          <p:cNvSpPr txBox="1">
            <a:spLocks noChangeArrowheads="1"/>
          </p:cNvSpPr>
          <p:nvPr/>
        </p:nvSpPr>
        <p:spPr bwMode="auto">
          <a:xfrm>
            <a:off x="6629400" y="3200400"/>
            <a:ext cx="2209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Alex Frissel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9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68" fill="hold"/>
                                        <p:tgtEl>
                                          <p:spTgt spid="389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91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9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368" fill="hold"/>
                                        <p:tgtEl>
                                          <p:spTgt spid="389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2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92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89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872" fill="hold"/>
                                        <p:tgtEl>
                                          <p:spTgt spid="389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21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92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4648200" cy="1143000"/>
          </a:xfrm>
        </p:spPr>
        <p:txBody>
          <a:bodyPr/>
          <a:lstStyle/>
          <a:p>
            <a:r>
              <a:rPr lang="en-US" sz="3600" dirty="0" smtClean="0"/>
              <a:t>Modes of a tuning fork</a:t>
            </a:r>
            <a:endParaRPr lang="en-US" sz="3600" dirty="0"/>
          </a:p>
        </p:txBody>
      </p:sp>
      <p:pic>
        <p:nvPicPr>
          <p:cNvPr id="4" name="426-fundamental.gif">
            <a:hlinkClick r:id="" action="ppaction://media"/>
          </p:cNvPr>
          <p:cNvPicPr/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457200" y="1371600"/>
            <a:ext cx="1828800" cy="3657600"/>
          </a:xfrm>
          <a:prstGeom prst="rect">
            <a:avLst/>
          </a:prstGeom>
        </p:spPr>
      </p:pic>
      <p:pic>
        <p:nvPicPr>
          <p:cNvPr id="5" name="2171-inplane-2.gif">
            <a:hlinkClick r:id="" action="ppaction://media"/>
          </p:cNvPr>
          <p:cNvPicPr/>
          <p:nvPr>
            <a:videoFile r:link="rId2"/>
          </p:nvPr>
        </p:nvPicPr>
        <p:blipFill>
          <a:blip r:embed="rId10"/>
          <a:stretch>
            <a:fillRect/>
          </a:stretch>
        </p:blipFill>
        <p:spPr>
          <a:xfrm>
            <a:off x="3276600" y="1371600"/>
            <a:ext cx="1828800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51054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fundamental mode</a:t>
            </a:r>
            <a:endParaRPr lang="en-US" sz="2000" dirty="0"/>
          </a:p>
        </p:txBody>
      </p:sp>
      <p:pic>
        <p:nvPicPr>
          <p:cNvPr id="7" name="385-inplane.gif">
            <a:hlinkClick r:id="" action="ppaction://media"/>
          </p:cNvPr>
          <p:cNvPicPr/>
          <p:nvPr>
            <a:videoFile r:link="rId3"/>
          </p:nvPr>
        </p:nvPicPr>
        <p:blipFill>
          <a:blip r:embed="rId11"/>
          <a:stretch>
            <a:fillRect/>
          </a:stretch>
        </p:blipFill>
        <p:spPr>
          <a:xfrm>
            <a:off x="1981200" y="1295400"/>
            <a:ext cx="1828800" cy="3657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62200" y="55626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 plane asymmetric bending</a:t>
            </a:r>
            <a:endParaRPr lang="en-US" sz="2000" dirty="0"/>
          </a:p>
        </p:txBody>
      </p:sp>
      <p:pic>
        <p:nvPicPr>
          <p:cNvPr id="9" name="2585-Clang.gif">
            <a:hlinkClick r:id="" action="ppaction://media"/>
          </p:cNvPr>
          <p:cNvPicPr/>
          <p:nvPr>
            <a:videoFile r:link="rId4"/>
          </p:nvPr>
        </p:nvPicPr>
        <p:blipFill>
          <a:blip r:embed="rId12"/>
          <a:stretch>
            <a:fillRect/>
          </a:stretch>
        </p:blipFill>
        <p:spPr>
          <a:xfrm>
            <a:off x="4495800" y="1371600"/>
            <a:ext cx="1828800" cy="3657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0" y="4648200"/>
            <a:ext cx="190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 plane symmetric bending “clang”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295400" y="6488668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Animations </a:t>
            </a:r>
            <a:r>
              <a:rPr lang="en-US" sz="1800" dirty="0"/>
              <a:t>courtesy of Dr. Dan Russell, Grad. </a:t>
            </a:r>
            <a:r>
              <a:rPr lang="en-US" sz="1800" dirty="0" err="1"/>
              <a:t>Prog</a:t>
            </a:r>
            <a:r>
              <a:rPr lang="en-US" sz="1800" dirty="0"/>
              <a:t>. Acoustics, Penn State</a:t>
            </a:r>
          </a:p>
        </p:txBody>
      </p:sp>
      <p:pic>
        <p:nvPicPr>
          <p:cNvPr id="12" name="457-OutPlane.gif">
            <a:hlinkClick r:id="" action="ppaction://media"/>
          </p:cNvPr>
          <p:cNvPicPr/>
          <p:nvPr>
            <a:videoFile r:link="rId5"/>
          </p:nvPr>
        </p:nvPicPr>
        <p:blipFill>
          <a:blip r:embed="rId13"/>
          <a:stretch>
            <a:fillRect/>
          </a:stretch>
        </p:blipFill>
        <p:spPr>
          <a:xfrm>
            <a:off x="5791200" y="838200"/>
            <a:ext cx="1828800" cy="3657600"/>
          </a:xfrm>
          <a:prstGeom prst="rect">
            <a:avLst/>
          </a:prstGeom>
        </p:spPr>
      </p:pic>
      <p:pic>
        <p:nvPicPr>
          <p:cNvPr id="13" name="537-Quad.gif">
            <a:hlinkClick r:id="" action="ppaction://media"/>
          </p:cNvPr>
          <p:cNvPicPr/>
          <p:nvPr>
            <a:videoFile r:link="rId6"/>
          </p:nvPr>
        </p:nvPicPr>
        <p:blipFill>
          <a:blip r:embed="rId14"/>
          <a:stretch>
            <a:fillRect/>
          </a:stretch>
        </p:blipFill>
        <p:spPr>
          <a:xfrm>
            <a:off x="7162800" y="838200"/>
            <a:ext cx="1828800" cy="3657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629400" y="4495800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Out of plane symmetric and anti symmetric</a:t>
            </a:r>
            <a:endParaRPr lang="en-US" sz="2000" dirty="0"/>
          </a:p>
        </p:txBody>
      </p:sp>
      <p:pic>
        <p:nvPicPr>
          <p:cNvPr id="14" name="Picture 13" descr="russell_426-fundamental.gif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4161" y="1381217"/>
            <a:ext cx="17526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32" repeatCount="5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38" repeatCount="5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3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44" repeatCount="5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9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50" repeatCount="5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5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56" repeatCount="5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1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62" repeatCount="5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5" descr="pipego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438400"/>
            <a:ext cx="8763000" cy="328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ea typeface="ＭＳ Ｐゴシック" pitchFamily="-106" charset="-128"/>
                <a:cs typeface="ＭＳ Ｐゴシック" pitchFamily="-106" charset="-128"/>
              </a:rPr>
              <a:t>Copper pipe with slit cut to different lengths</a:t>
            </a:r>
          </a:p>
        </p:txBody>
      </p:sp>
      <p:pic>
        <p:nvPicPr>
          <p:cNvPr id="70660" name="MacOS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172200" y="1600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Line 6"/>
          <p:cNvSpPr>
            <a:spLocks noChangeShapeType="1"/>
          </p:cNvSpPr>
          <p:nvPr/>
        </p:nvSpPr>
        <p:spPr bwMode="auto">
          <a:xfrm>
            <a:off x="1524000" y="3505200"/>
            <a:ext cx="6172200" cy="1676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06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85" fill="hold"/>
                                        <p:tgtEl>
                                          <p:spTgt spid="706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6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660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 descr="jewharp"/>
          <p:cNvPicPr>
            <a:picLocks noChangeAspect="1" noChangeArrowheads="1"/>
          </p:cNvPicPr>
          <p:nvPr/>
        </p:nvPicPr>
        <p:blipFill>
          <a:blip r:embed="rId4"/>
          <a:srcRect b="5624"/>
          <a:stretch>
            <a:fillRect/>
          </a:stretch>
        </p:blipFill>
        <p:spPr bwMode="auto">
          <a:xfrm>
            <a:off x="1" y="-736600"/>
            <a:ext cx="9151653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3429000"/>
            <a:ext cx="3581400" cy="11430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>
                <a:solidFill>
                  <a:schemeClr val="bg1"/>
                </a:solidFill>
                <a:ea typeface="ＭＳ Ｐゴシック" pitchFamily="-106" charset="-128"/>
                <a:cs typeface="ＭＳ Ｐゴシック" pitchFamily="-106" charset="-128"/>
              </a:rPr>
              <a:t>Jaw Harp (Rajasthan, moorchang)</a:t>
            </a:r>
          </a:p>
        </p:txBody>
      </p:sp>
      <p:pic>
        <p:nvPicPr>
          <p:cNvPr id="53252" name="Picture 6" descr="murchang"/>
          <p:cNvPicPr>
            <a:picLocks noChangeAspect="1" noChangeArrowheads="1"/>
          </p:cNvPicPr>
          <p:nvPr/>
        </p:nvPicPr>
        <p:blipFill>
          <a:blip r:embed="rId5"/>
          <a:srcRect t="10695" b="10695"/>
          <a:stretch>
            <a:fillRect/>
          </a:stretch>
        </p:blipFill>
        <p:spPr bwMode="auto">
          <a:xfrm>
            <a:off x="5334000" y="5080000"/>
            <a:ext cx="2895600" cy="1701800"/>
          </a:xfrm>
          <a:prstGeom prst="rect">
            <a:avLst/>
          </a:prstGeom>
          <a:noFill/>
          <a:ln w="349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2535" name="MacOS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001000" y="3505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354" fill="hold"/>
                                        <p:tgtEl>
                                          <p:spTgt spid="225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35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67200" y="609600"/>
            <a:ext cx="4191000" cy="2057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ea typeface="ＭＳ Ｐゴシック" pitchFamily="-106" charset="-128"/>
                <a:cs typeface="ＭＳ Ｐゴシック" pitchFamily="-106" charset="-128"/>
              </a:rPr>
              <a:t>Lamellaphone –Sanza -west africa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55300" name="Picture 4" descr="sanz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050" y="914400"/>
            <a:ext cx="356235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MacOS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53000" y="3810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390" fill="hold"/>
                                        <p:tgtEl>
                                          <p:spTgt spid="235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5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3078" fill="hold"/>
                                        <p:tgtEl>
                                          <p:spTgt spid="235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9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59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06" charset="-128"/>
                <a:cs typeface="ＭＳ Ｐゴシック" pitchFamily="-106" charset="-128"/>
              </a:rPr>
              <a:t>Slit Drum  -central Africa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1981200"/>
            <a:ext cx="3886200" cy="41148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106" charset="-128"/>
                <a:cs typeface="ＭＳ Ｐゴシック" pitchFamily="-106" charset="-128"/>
              </a:rPr>
              <a:t>hollowed out wood with uneven thickness to the edges</a:t>
            </a:r>
          </a:p>
        </p:txBody>
      </p:sp>
      <p:pic>
        <p:nvPicPr>
          <p:cNvPr id="57348" name="Picture 4" descr="slitdr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2667000"/>
            <a:ext cx="3238500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MacOS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629400" y="4191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5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228" fill="hold"/>
                                        <p:tgtEl>
                                          <p:spTgt spid="245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2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06" charset="-128"/>
                <a:cs typeface="ＭＳ Ｐゴシック" pitchFamily="-106" charset="-128"/>
              </a:rPr>
              <a:t>Guinea Bala Xylophone</a:t>
            </a:r>
          </a:p>
        </p:txBody>
      </p:sp>
      <p:pic>
        <p:nvPicPr>
          <p:cNvPr id="59396" name="Picture 4" descr="balafn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7100" y="1752600"/>
            <a:ext cx="7150100" cy="384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MacOS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543800" y="1219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371600" y="58674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hydrid</a:t>
            </a:r>
            <a:r>
              <a:rPr lang="en-US" dirty="0" smtClean="0"/>
              <a:t> percussion/wind or percussion/resonator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6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692" fill="hold"/>
                                        <p:tgtEl>
                                          <p:spTgt spid="256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06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06" charset="-128"/>
                <a:cs typeface="ＭＳ Ｐゴシック" pitchFamily="-106" charset="-128"/>
              </a:rPr>
              <a:t>Clay percussion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3200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>
                <a:ea typeface="ＭＳ Ｐゴシック" pitchFamily="-106" charset="-128"/>
                <a:cs typeface="ＭＳ Ｐゴシック" pitchFamily="-106" charset="-128"/>
              </a:rPr>
              <a:t>Claycussion</a:t>
            </a:r>
          </a:p>
          <a:p>
            <a:pPr eaLnBrk="1" hangingPunct="1"/>
            <a:r>
              <a:rPr lang="en-US" sz="2800" smtClean="0">
                <a:ea typeface="ＭＳ Ｐゴシック" pitchFamily="-106" charset="-128"/>
                <a:cs typeface="ＭＳ Ｐゴシック" pitchFamily="-106" charset="-128"/>
              </a:rPr>
              <a:t>Ward Hartenstein and the Eastman percussion ensemble </a:t>
            </a:r>
          </a:p>
          <a:p>
            <a:pPr eaLnBrk="1" hangingPunct="1"/>
            <a:r>
              <a:rPr lang="en-US" sz="2800" smtClean="0">
                <a:ea typeface="ＭＳ Ｐゴシック" pitchFamily="-106" charset="-128"/>
                <a:cs typeface="ＭＳ Ｐゴシック" pitchFamily="-106" charset="-128"/>
              </a:rPr>
              <a:t>from Gravikords, Whirlies and Pyrophones</a:t>
            </a:r>
          </a:p>
          <a:p>
            <a:pPr eaLnBrk="1" hangingPunct="1"/>
            <a:endParaRPr lang="en-US" smtClean="0"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61444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2514600"/>
            <a:ext cx="4370388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MacOS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181600" y="2057400"/>
            <a:ext cx="28257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7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733800" y="609600"/>
            <a:ext cx="5410200" cy="1524000"/>
          </a:xfrm>
        </p:spPr>
        <p:txBody>
          <a:bodyPr/>
          <a:lstStyle/>
          <a:p>
            <a:pPr eaLnBrk="1" hangingPunct="1"/>
            <a:r>
              <a:rPr lang="en-US" sz="4000">
                <a:ea typeface="ＭＳ Ｐゴシック" pitchFamily="-106" charset="-128"/>
                <a:cs typeface="ＭＳ Ｐゴシック" pitchFamily="-106" charset="-128"/>
              </a:rPr>
              <a:t>Double pit xylophone </a:t>
            </a:r>
            <a:br>
              <a:rPr lang="en-US" sz="4000">
                <a:ea typeface="ＭＳ Ｐゴシック" pitchFamily="-106" charset="-128"/>
                <a:cs typeface="ＭＳ Ｐゴシック" pitchFamily="-106" charset="-128"/>
              </a:rPr>
            </a:br>
            <a:r>
              <a:rPr lang="en-US" sz="4000">
                <a:ea typeface="ＭＳ Ｐゴシック" pitchFamily="-106" charset="-128"/>
                <a:cs typeface="ＭＳ Ｐゴシック" pitchFamily="-106" charset="-128"/>
              </a:rPr>
              <a:t>Benin doso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00600" y="2133600"/>
            <a:ext cx="3657600" cy="1524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15000"/>
              </a:spcBef>
              <a:buFontTx/>
              <a:buNone/>
            </a:pPr>
            <a:r>
              <a:rPr lang="en-US">
                <a:ea typeface="ＭＳ Ｐゴシック" pitchFamily="-106" charset="-128"/>
                <a:cs typeface="ＭＳ Ｐゴシック" pitchFamily="-106" charset="-128"/>
              </a:rPr>
              <a:t>pit dug into the ground serves as a resonator</a:t>
            </a:r>
          </a:p>
        </p:txBody>
      </p:sp>
      <p:pic>
        <p:nvPicPr>
          <p:cNvPr id="63492" name="Picture 4" descr="double-pit-xylopho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762000"/>
            <a:ext cx="3595688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MacOS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343400" y="3048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7" descr="beni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3662363"/>
            <a:ext cx="8763000" cy="289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6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695" fill="hold"/>
                                        <p:tgtEl>
                                          <p:spTgt spid="266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30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5" descr="22nov-34-w"/>
          <p:cNvPicPr>
            <a:picLocks noChangeAspect="1" noChangeArrowheads="1"/>
          </p:cNvPicPr>
          <p:nvPr/>
        </p:nvPicPr>
        <p:blipFill>
          <a:blip r:embed="rId4"/>
          <a:srcRect l="12500"/>
          <a:stretch>
            <a:fillRect/>
          </a:stretch>
        </p:blipFill>
        <p:spPr bwMode="auto">
          <a:xfrm>
            <a:off x="304800" y="339725"/>
            <a:ext cx="609600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6400800" y="685800"/>
            <a:ext cx="2362200" cy="2667000"/>
          </a:xfrm>
        </p:spPr>
        <p:txBody>
          <a:bodyPr/>
          <a:lstStyle/>
          <a:p>
            <a:pPr eaLnBrk="1" hangingPunct="1"/>
            <a:r>
              <a:rPr lang="en-US" sz="4000">
                <a:ea typeface="ＭＳ Ｐゴシック" pitchFamily="-106" charset="-128"/>
                <a:cs typeface="ＭＳ Ｐゴシック" pitchFamily="-106" charset="-128"/>
              </a:rPr>
              <a:t>Stamping tubes-Solomon islands</a:t>
            </a:r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0"/>
            <a:ext cx="7772400" cy="1524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>
                <a:ea typeface="ＭＳ Ｐゴシック" pitchFamily="-106" charset="-128"/>
                <a:cs typeface="ＭＳ Ｐゴシック" pitchFamily="-106" charset="-128"/>
              </a:rPr>
              <a:t>Bamboo pipes striking a rock or the ground</a:t>
            </a:r>
          </a:p>
          <a:p>
            <a:pPr eaLnBrk="1" hangingPunct="1">
              <a:buFontTx/>
              <a:buNone/>
            </a:pPr>
            <a:r>
              <a:rPr lang="en-US" sz="2000">
                <a:ea typeface="ＭＳ Ｐゴシック" pitchFamily="-106" charset="-128"/>
                <a:cs typeface="ＭＳ Ｐゴシック" pitchFamily="-106" charset="-128"/>
              </a:rPr>
              <a:t>The bamboo tube is held in one hand, the closed end at the bottom, and struck against the ground or a hard surface. The palm of the other hand partly opens or closes the open end, changing the timbre.</a:t>
            </a:r>
          </a:p>
          <a:p>
            <a:pPr eaLnBrk="1" hangingPunct="1">
              <a:buFontTx/>
              <a:buNone/>
            </a:pPr>
            <a:endParaRPr lang="en-US" sz="2000">
              <a:ea typeface="ＭＳ Ｐゴシック" pitchFamily="-106" charset="-128"/>
              <a:cs typeface="ＭＳ Ｐゴシック" pitchFamily="-106" charset="-128"/>
            </a:endParaRPr>
          </a:p>
          <a:p>
            <a:pPr eaLnBrk="1" hangingPunct="1">
              <a:buFontTx/>
              <a:buNone/>
            </a:pPr>
            <a:r>
              <a:rPr lang="en-US" sz="1600">
                <a:ea typeface="ＭＳ Ｐゴシック" pitchFamily="-106" charset="-128"/>
                <a:cs typeface="ＭＳ Ｐゴシック" pitchFamily="-106" charset="-128"/>
              </a:rPr>
              <a:t>Image from http://www.folkenberg.net/Travel%20highlights/97%20SPD/97-2-Solomon_islands-2.htm</a:t>
            </a:r>
            <a:r>
              <a:rPr lang="en-US" sz="1400">
                <a:ea typeface="ＭＳ Ｐゴシック" pitchFamily="-106" charset="-128"/>
                <a:cs typeface="ＭＳ Ｐゴシック" pitchFamily="-106" charset="-128"/>
              </a:rPr>
              <a:t> </a:t>
            </a:r>
          </a:p>
        </p:txBody>
      </p:sp>
      <p:pic>
        <p:nvPicPr>
          <p:cNvPr id="27654" name="MacOS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010400" y="3352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6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081" fill="hold"/>
                                        <p:tgtEl>
                                          <p:spTgt spid="276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54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ea typeface="ＭＳ Ｐゴシック" pitchFamily="-106" charset="-128"/>
                <a:cs typeface="ＭＳ Ｐゴシック" pitchFamily="-106" charset="-128"/>
              </a:rPr>
              <a:t>Stomping tube spectrogram</a:t>
            </a:r>
            <a:br>
              <a:rPr lang="en-US" sz="4000">
                <a:ea typeface="ＭＳ Ｐゴシック" pitchFamily="-106" charset="-128"/>
                <a:cs typeface="ＭＳ Ｐゴシック" pitchFamily="-106" charset="-128"/>
              </a:rPr>
            </a:br>
            <a:r>
              <a:rPr lang="en-US" sz="4000">
                <a:ea typeface="ＭＳ Ｐゴシック" pitchFamily="-106" charset="-128"/>
                <a:cs typeface="ＭＳ Ｐゴシック" pitchFamily="-106" charset="-128"/>
              </a:rPr>
              <a:t>flat + open/closed end pipe spectrum</a:t>
            </a:r>
          </a:p>
        </p:txBody>
      </p:sp>
      <p:pic>
        <p:nvPicPr>
          <p:cNvPr id="69635" name="Picture 4" descr="stompingtub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362200"/>
            <a:ext cx="8448675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1" name="MacOS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audioFile r:link="rId1"/>
          </p:nvPr>
        </p:nvPicPr>
        <p:blipFill>
          <a:blip r:embed="rId5"/>
          <a:srcRect/>
          <a:stretch>
            <a:fillRect/>
          </a:stretch>
        </p:blipFill>
        <p:spPr>
          <a:xfrm>
            <a:off x="2819400" y="5791200"/>
            <a:ext cx="304800" cy="304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57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081" fill="hold"/>
                                        <p:tgtEl>
                                          <p:spTgt spid="757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78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781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1828800" y="6096000"/>
            <a:ext cx="5889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http://www.nccapoeira.com/music/toques.html</a:t>
            </a:r>
          </a:p>
        </p:txBody>
      </p:sp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838200"/>
            <a:ext cx="4981575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8" name="MacOS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781800" y="4724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1" name="Picture 8" descr="http://www.jhu.edu/capoeira/berimbau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457200"/>
            <a:ext cx="4810125" cy="3124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98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02" fill="hold"/>
                                        <p:tgtEl>
                                          <p:spTgt spid="798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7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87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nagit_PPT4CB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8762" y="381000"/>
            <a:ext cx="3495238" cy="2190476"/>
          </a:xfrm>
          <a:prstGeom prst="rect">
            <a:avLst/>
          </a:prstGeom>
        </p:spPr>
      </p:pic>
      <p:pic>
        <p:nvPicPr>
          <p:cNvPr id="4" name="Snagit_PPT843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990600"/>
            <a:ext cx="3266667" cy="242857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CA" dirty="0" err="1" smtClean="0"/>
              <a:t>Ideophones</a:t>
            </a:r>
            <a:endParaRPr lang="en-CA" dirty="0"/>
          </a:p>
        </p:txBody>
      </p:sp>
      <p:pic>
        <p:nvPicPr>
          <p:cNvPr id="5" name="Snagit_PPT763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3600" y="3048001"/>
            <a:ext cx="2800547" cy="1771996"/>
          </a:xfrm>
          <a:prstGeom prst="rect">
            <a:avLst/>
          </a:prstGeom>
        </p:spPr>
      </p:pic>
      <p:pic>
        <p:nvPicPr>
          <p:cNvPr id="7" name="Snagit_PPT98DD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3581400"/>
            <a:ext cx="3600000" cy="2304762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124200" y="2667000"/>
          <a:ext cx="2101273" cy="990600"/>
        </p:xfrm>
        <a:graphic>
          <a:graphicData uri="http://schemas.openxmlformats.org/presentationml/2006/ole">
            <p:oleObj spid="_x0000_s1026" name="Equation" r:id="rId7" imgW="888840" imgH="419040" progId="Equation.DSMT4">
              <p:embed/>
            </p:oleObj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495800" y="4648200"/>
          <a:ext cx="18288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</a:tblGrid>
              <a:tr h="33909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m</a:t>
                      </a:r>
                      <a:endParaRPr lang="en-US" dirty="0"/>
                    </a:p>
                  </a:txBody>
                  <a:tcPr/>
                </a:tc>
              </a:tr>
              <a:tr h="33909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3.0112</a:t>
                      </a:r>
                      <a:endParaRPr lang="en-US" dirty="0"/>
                    </a:p>
                  </a:txBody>
                  <a:tcPr/>
                </a:tc>
              </a:tr>
              <a:tr h="33909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3909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0155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06" charset="-128"/>
                <a:cs typeface="ＭＳ Ｐゴシック" pitchFamily="-106" charset="-128"/>
              </a:rPr>
              <a:t>Angklung-sliding rattle Java</a:t>
            </a:r>
          </a:p>
        </p:txBody>
      </p:sp>
      <p:pic>
        <p:nvPicPr>
          <p:cNvPr id="71683" name="Picture 4" descr="P7110071 anklu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5050" y="1981200"/>
            <a:ext cx="5822950" cy="436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MacOS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315200" y="1676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5" name="TextBox 4"/>
          <p:cNvSpPr txBox="1">
            <a:spLocks noChangeArrowheads="1"/>
          </p:cNvSpPr>
          <p:nvPr/>
        </p:nvSpPr>
        <p:spPr bwMode="auto">
          <a:xfrm>
            <a:off x="7010400" y="2362200"/>
            <a:ext cx="16764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tongue vibration is tuned to be the same as the column of air below 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6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437" fill="hold"/>
                                        <p:tgtEl>
                                          <p:spTgt spid="286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678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06" charset="-128"/>
                <a:cs typeface="ＭＳ Ｐゴシック" pitchFamily="-106" charset="-128"/>
              </a:rPr>
              <a:t>Angklung spectrogram</a:t>
            </a:r>
          </a:p>
        </p:txBody>
      </p:sp>
      <p:pic>
        <p:nvPicPr>
          <p:cNvPr id="73731" name="Picture 4" descr="angklu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905000"/>
            <a:ext cx="854392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1" name="MacOS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886200" y="4953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27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7" fill="hold"/>
                                        <p:tgtEl>
                                          <p:spTgt spid="727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7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711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06" charset="-128"/>
                <a:cs typeface="ＭＳ Ｐゴシック" pitchFamily="-106" charset="-128"/>
              </a:rPr>
              <a:t>Gamelan – Bali – </a:t>
            </a:r>
            <a:br>
              <a:rPr lang="en-US">
                <a:ea typeface="ＭＳ Ｐゴシック" pitchFamily="-106" charset="-128"/>
                <a:cs typeface="ＭＳ Ｐゴシック" pitchFamily="-106" charset="-128"/>
              </a:rPr>
            </a:br>
            <a:r>
              <a:rPr lang="en-US">
                <a:ea typeface="ＭＳ Ｐゴシック" pitchFamily="-106" charset="-128"/>
                <a:cs typeface="ＭＳ Ｐゴシック" pitchFamily="-106" charset="-128"/>
              </a:rPr>
              <a:t>Metallophone Ensemble</a:t>
            </a:r>
          </a:p>
        </p:txBody>
      </p:sp>
      <p:pic>
        <p:nvPicPr>
          <p:cNvPr id="75779" name="Picture 4" descr="Gamelon-Orchestra---Kraton-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133600"/>
            <a:ext cx="54102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MacOS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553200" y="4038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7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600" fill="hold"/>
                                        <p:tgtEl>
                                          <p:spTgt spid="297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02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3733800" cy="1143000"/>
          </a:xfrm>
        </p:spPr>
        <p:txBody>
          <a:bodyPr/>
          <a:lstStyle/>
          <a:p>
            <a:r>
              <a:rPr lang="en-US" dirty="0" smtClean="0"/>
              <a:t>Bell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400"/>
            <a:ext cx="2971800" cy="1981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lateral</a:t>
            </a:r>
          </a:p>
          <a:p>
            <a:pPr>
              <a:buNone/>
            </a:pPr>
            <a:r>
              <a:rPr lang="en-US" dirty="0" err="1" smtClean="0"/>
              <a:t>quadrupolar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radiation field</a:t>
            </a:r>
            <a:endParaRPr lang="en-US" dirty="0"/>
          </a:p>
        </p:txBody>
      </p:sp>
      <p:pic>
        <p:nvPicPr>
          <p:cNvPr id="5" name="russell_latquad.gif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572000" y="533400"/>
            <a:ext cx="3657600" cy="3657600"/>
          </a:xfrm>
          <a:prstGeom prst="rect">
            <a:avLst/>
          </a:prstGeom>
        </p:spPr>
      </p:pic>
      <p:pic>
        <p:nvPicPr>
          <p:cNvPr id="6" name="wine_glass.MOV">
            <a:hlinkClick r:id="" action="ppaction://media"/>
          </p:cNvPr>
          <p:cNvPicPr/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609600" y="4267200"/>
            <a:ext cx="4521200" cy="16954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0" y="44196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606060"/>
                </a:solidFill>
              </a:rPr>
              <a:t>Animation </a:t>
            </a:r>
            <a:r>
              <a:rPr lang="en-US" sz="1800" dirty="0">
                <a:solidFill>
                  <a:srgbClr val="606060"/>
                </a:solidFill>
              </a:rPr>
              <a:t>courtesy of Dr. Dan Russell</a:t>
            </a:r>
            <a:r>
              <a:rPr lang="en-US" sz="1800" dirty="0" smtClean="0">
                <a:solidFill>
                  <a:srgbClr val="606060"/>
                </a:solidFill>
              </a:rPr>
              <a:t>,</a:t>
            </a:r>
          </a:p>
          <a:p>
            <a:r>
              <a:rPr lang="en-US" sz="1800" dirty="0" smtClean="0">
                <a:solidFill>
                  <a:srgbClr val="606060"/>
                </a:solidFill>
              </a:rPr>
              <a:t> </a:t>
            </a:r>
            <a:r>
              <a:rPr lang="en-US" sz="1800" dirty="0">
                <a:solidFill>
                  <a:srgbClr val="606060"/>
                </a:solidFill>
              </a:rPr>
              <a:t>Grad. </a:t>
            </a:r>
            <a:r>
              <a:rPr lang="en-US" sz="1800" dirty="0" err="1">
                <a:solidFill>
                  <a:srgbClr val="606060"/>
                </a:solidFill>
              </a:rPr>
              <a:t>Prog</a:t>
            </a:r>
            <a:r>
              <a:rPr lang="en-US" sz="1800" dirty="0">
                <a:solidFill>
                  <a:srgbClr val="606060"/>
                </a:solidFill>
              </a:rPr>
              <a:t>. Acoustics, Penn </a:t>
            </a:r>
            <a:r>
              <a:rPr lang="en-US" sz="1800" dirty="0" smtClean="0">
                <a:solidFill>
                  <a:srgbClr val="606060"/>
                </a:solidFill>
              </a:rPr>
              <a:t>State</a:t>
            </a:r>
          </a:p>
          <a:p>
            <a:endParaRPr lang="en-US" sz="1800" dirty="0" smtClean="0">
              <a:solidFill>
                <a:srgbClr val="606060"/>
              </a:solidFill>
            </a:endParaRPr>
          </a:p>
          <a:p>
            <a:r>
              <a:rPr lang="en-US" sz="1800" dirty="0" smtClean="0">
                <a:solidFill>
                  <a:srgbClr val="606060"/>
                </a:solidFill>
              </a:rPr>
              <a:t>Movie by me</a:t>
            </a:r>
            <a:endParaRPr lang="en-US" sz="1800" dirty="0">
              <a:solidFill>
                <a:srgbClr val="606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 mode of a wine glass</a:t>
            </a:r>
            <a:endParaRPr lang="en-US" dirty="0"/>
          </a:p>
        </p:txBody>
      </p:sp>
      <p:pic>
        <p:nvPicPr>
          <p:cNvPr id="4" name="Picture 3" descr="bell_m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981200"/>
            <a:ext cx="576072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106" charset="-128"/>
                <a:cs typeface="ＭＳ Ｐゴシック" pitchFamily="-106" charset="-128"/>
              </a:rPr>
              <a:t>Archeology of Chinese Bells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0"/>
            <a:ext cx="7772400" cy="1524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000">
                <a:ea typeface="ＭＳ Ｐゴシック" pitchFamily="-106" charset="-128"/>
                <a:cs typeface="ＭＳ Ｐゴシック" pitchFamily="-106" charset="-128"/>
              </a:rPr>
              <a:t>An ensemble of 65 bells, with 130 discrete strike tones, was excavated in a fully preserved state 1978 in the Chinese province of Hubei from the tomb of the Marquis Yi of Zeng from 433 B.C. The ensemble's tuning system could now be investigated! </a:t>
            </a:r>
            <a:r>
              <a:rPr lang="en-US" sz="1800">
                <a:ea typeface="ＭＳ Ｐゴシック" pitchFamily="-106" charset="-128"/>
                <a:cs typeface="ＭＳ Ｐゴシック" pitchFamily="-106" charset="-128"/>
              </a:rPr>
              <a:t>http://web.telia.com/~u57011259/Zengbells.htm (Martin Braun)</a:t>
            </a:r>
          </a:p>
          <a:p>
            <a:pPr marL="0" indent="0" eaLnBrk="1" hangingPunct="1">
              <a:buFontTx/>
              <a:buNone/>
            </a:pPr>
            <a:endParaRPr lang="en-US" sz="1800"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77828" name="Picture 4" descr="bells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295400"/>
            <a:ext cx="6672263" cy="334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06" charset="-128"/>
                <a:cs typeface="ＭＳ Ｐゴシック" pitchFamily="-106" charset="-128"/>
              </a:rPr>
              <a:t>“Two Tone” bells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>
                <a:ea typeface="ＭＳ Ｐゴシック" pitchFamily="-106" charset="-128"/>
                <a:cs typeface="ＭＳ Ｐゴシック" pitchFamily="-106" charset="-128"/>
              </a:rPr>
              <a:t>Due to favorable conditions of tomb preparation, soil, and soon natural water filling, the bronze of the bells survived fully intact. The bells sound as they did 2,436 years ago.</a:t>
            </a:r>
          </a:p>
          <a:p>
            <a:pPr eaLnBrk="1" hangingPunct="1"/>
            <a:r>
              <a:rPr lang="en-US" sz="2000">
                <a:ea typeface="ＭＳ Ｐゴシック" pitchFamily="-106" charset="-128"/>
                <a:cs typeface="ＭＳ Ｐゴシック" pitchFamily="-106" charset="-128"/>
              </a:rPr>
              <a:t>The bells have an eye-shaped cross-section and vibrate in one of two modes, depending on where they are struck. A strike in the middle of the front makes frontside and backside vibrate as whole units and produces the lower tone </a:t>
            </a:r>
            <a:r>
              <a:rPr lang="en-US" sz="2000" b="1" i="1">
                <a:ea typeface="ＭＳ Ｐゴシック" pitchFamily="-106" charset="-128"/>
                <a:cs typeface="ＭＳ Ｐゴシック" pitchFamily="-106" charset="-128"/>
              </a:rPr>
              <a:t>sui</a:t>
            </a:r>
            <a:r>
              <a:rPr lang="en-US" sz="2000">
                <a:ea typeface="ＭＳ Ｐゴシック" pitchFamily="-106" charset="-128"/>
                <a:cs typeface="ＭＳ Ｐゴシック" pitchFamily="-106" charset="-128"/>
              </a:rPr>
              <a:t>. A strike between the middle of the front and a side edge makes frontside and backside vibrate as two units each and produces the higher tone </a:t>
            </a:r>
            <a:r>
              <a:rPr lang="en-US" sz="2000" b="1" i="1">
                <a:ea typeface="ＭＳ Ｐゴシック" pitchFamily="-106" charset="-128"/>
                <a:cs typeface="ＭＳ Ｐゴシック" pitchFamily="-106" charset="-128"/>
              </a:rPr>
              <a:t>gu</a:t>
            </a:r>
            <a:r>
              <a:rPr lang="en-US" sz="2000" b="1">
                <a:ea typeface="ＭＳ Ｐゴシック" pitchFamily="-106" charset="-128"/>
                <a:cs typeface="ＭＳ Ｐゴシック" pitchFamily="-106" charset="-128"/>
              </a:rPr>
              <a:t>.</a:t>
            </a:r>
            <a:r>
              <a:rPr lang="en-US" sz="2000">
                <a:ea typeface="ＭＳ Ｐゴシック" pitchFamily="-106" charset="-128"/>
                <a:cs typeface="ＭＳ Ｐゴシック" pitchFamily="-106" charset="-128"/>
              </a:rPr>
              <a:t> If struck correctly, both tones are fully independent, each with its own fundamental and harmonics. </a:t>
            </a:r>
          </a:p>
        </p:txBody>
      </p:sp>
      <p:pic>
        <p:nvPicPr>
          <p:cNvPr id="33797" name="MacOS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429000" y="5410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7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9" fill="hold"/>
                                        <p:tgtEl>
                                          <p:spTgt spid="337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797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3048000" cy="11430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106" charset="-128"/>
                <a:cs typeface="ＭＳ Ｐゴシック" pitchFamily="-106" charset="-128"/>
              </a:rPr>
              <a:t>Two tones (continued)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2895600" cy="41148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106" charset="-128"/>
                <a:cs typeface="ＭＳ Ｐゴシック" pitchFamily="-106" charset="-128"/>
              </a:rPr>
              <a:t>The two tones a third apart, purposely</a:t>
            </a:r>
          </a:p>
        </p:txBody>
      </p:sp>
      <p:pic>
        <p:nvPicPr>
          <p:cNvPr id="81924" name="Picture 4" descr="DFbel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533400"/>
            <a:ext cx="46005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5" name="Picture 5" descr="DFbell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3352800"/>
            <a:ext cx="45910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6" name="Line 6"/>
          <p:cNvSpPr>
            <a:spLocks noChangeShapeType="1"/>
          </p:cNvSpPr>
          <p:nvPr/>
        </p:nvSpPr>
        <p:spPr bwMode="auto">
          <a:xfrm>
            <a:off x="4648200" y="47244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sm" len="sm"/>
            <a:tailEnd type="triangl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27" name="Line 7"/>
          <p:cNvSpPr>
            <a:spLocks noChangeShapeType="1"/>
          </p:cNvSpPr>
          <p:nvPr/>
        </p:nvSpPr>
        <p:spPr bwMode="auto">
          <a:xfrm>
            <a:off x="3505200" y="3657600"/>
            <a:ext cx="1219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5" descr="chinesebells"/>
          <p:cNvPicPr>
            <a:picLocks noChangeAspect="1" noChangeArrowheads="1"/>
          </p:cNvPicPr>
          <p:nvPr/>
        </p:nvPicPr>
        <p:blipFill>
          <a:blip r:embed="rId3"/>
          <a:srcRect t="27867" b="48134"/>
          <a:stretch>
            <a:fillRect/>
          </a:stretch>
        </p:blipFill>
        <p:spPr bwMode="auto">
          <a:xfrm>
            <a:off x="1143000" y="1416050"/>
            <a:ext cx="6858000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06" charset="-128"/>
                <a:cs typeface="ＭＳ Ｐゴシック" pitchFamily="-106" charset="-128"/>
              </a:rPr>
              <a:t>Evidence for tuning</a:t>
            </a:r>
          </a:p>
        </p:txBody>
      </p:sp>
      <p:pic>
        <p:nvPicPr>
          <p:cNvPr id="83972" name="Picture 4" descr="chinesebells"/>
          <p:cNvPicPr>
            <a:picLocks noChangeAspect="1" noChangeArrowheads="1"/>
          </p:cNvPicPr>
          <p:nvPr/>
        </p:nvPicPr>
        <p:blipFill>
          <a:blip r:embed="rId3"/>
          <a:srcRect t="77266"/>
          <a:stretch>
            <a:fillRect/>
          </a:stretch>
        </p:blipFill>
        <p:spPr bwMode="auto">
          <a:xfrm>
            <a:off x="1143000" y="3886200"/>
            <a:ext cx="7086600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3" name="Text Box 6"/>
          <p:cNvSpPr txBox="1">
            <a:spLocks noChangeArrowheads="1"/>
          </p:cNvSpPr>
          <p:nvPr/>
        </p:nvSpPr>
        <p:spPr bwMode="auto">
          <a:xfrm>
            <a:off x="4876800" y="6188075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Images from The Archeology of Music in Ancient China, Kutner, Fritz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609600"/>
            <a:ext cx="3657600" cy="11430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106" charset="-128"/>
                <a:cs typeface="ＭＳ Ｐゴシック" pitchFamily="-106" charset="-128"/>
              </a:rPr>
              <a:t>The scale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772400" cy="37338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106" charset="-128"/>
                <a:cs typeface="ＭＳ Ｐゴシック" pitchFamily="-106" charset="-128"/>
              </a:rPr>
              <a:t>Scale D-E-F-G-A-C occurs eight times in melody bells </a:t>
            </a:r>
          </a:p>
        </p:txBody>
      </p:sp>
      <p:pic>
        <p:nvPicPr>
          <p:cNvPr id="86020" name="Picture 4" descr="bells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04800"/>
            <a:ext cx="3886200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1" name="Picture 5" descr="belltab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3567113"/>
            <a:ext cx="6553200" cy="290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44196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ea typeface="ＭＳ Ｐゴシック" pitchFamily="-106" charset="-128"/>
                <a:cs typeface="ＭＳ Ｐゴシック" pitchFamily="-106" charset="-128"/>
              </a:rPr>
              <a:t>Circular Membranes  modes of vibration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5181600" cy="4495800"/>
          </a:xfrm>
        </p:spPr>
        <p:txBody>
          <a:bodyPr/>
          <a:lstStyle/>
          <a:p>
            <a:pPr eaLnBrk="1" hangingPunct="1"/>
            <a:r>
              <a:rPr lang="en-US" sz="2000">
                <a:ea typeface="ＭＳ Ｐゴシック" pitchFamily="-106" charset="-128"/>
                <a:cs typeface="ＭＳ Ｐゴシック" pitchFamily="-106" charset="-128"/>
              </a:rPr>
              <a:t>The first three modes C</a:t>
            </a:r>
            <a:r>
              <a:rPr lang="en-US" sz="2000" baseline="-25000">
                <a:ea typeface="ＭＳ Ｐゴシック" pitchFamily="-106" charset="-128"/>
                <a:cs typeface="ＭＳ Ｐゴシック" pitchFamily="-106" charset="-128"/>
              </a:rPr>
              <a:t>1</a:t>
            </a:r>
            <a:r>
              <a:rPr lang="en-US" sz="2000">
                <a:ea typeface="ＭＳ Ｐゴシック" pitchFamily="-106" charset="-128"/>
                <a:cs typeface="ＭＳ Ｐゴシック" pitchFamily="-106" charset="-128"/>
              </a:rPr>
              <a:t>,C</a:t>
            </a:r>
            <a:r>
              <a:rPr lang="en-US" sz="2000" baseline="-25000">
                <a:ea typeface="ＭＳ Ｐゴシック" pitchFamily="-106" charset="-128"/>
                <a:cs typeface="ＭＳ Ｐゴシック" pitchFamily="-106" charset="-128"/>
              </a:rPr>
              <a:t>2</a:t>
            </a:r>
            <a:r>
              <a:rPr lang="en-US" sz="2000">
                <a:ea typeface="ＭＳ Ｐゴシック" pitchFamily="-106" charset="-128"/>
                <a:cs typeface="ＭＳ Ｐゴシック" pitchFamily="-106" charset="-128"/>
              </a:rPr>
              <a:t>, C</a:t>
            </a:r>
            <a:r>
              <a:rPr lang="en-US" sz="2000" baseline="-25000">
                <a:ea typeface="ＭＳ Ｐゴシック" pitchFamily="-106" charset="-128"/>
                <a:cs typeface="ＭＳ Ｐゴシック" pitchFamily="-106" charset="-128"/>
              </a:rPr>
              <a:t>3</a:t>
            </a:r>
            <a:r>
              <a:rPr lang="en-US" sz="2000">
                <a:ea typeface="ＭＳ Ｐゴシック" pitchFamily="-106" charset="-128"/>
                <a:cs typeface="ＭＳ Ｐゴシック" pitchFamily="-106" charset="-128"/>
              </a:rPr>
              <a:t> are axisymmetric (circular rings).</a:t>
            </a:r>
          </a:p>
          <a:p>
            <a:pPr eaLnBrk="1" hangingPunct="1"/>
            <a:r>
              <a:rPr lang="en-US" sz="2000">
                <a:ea typeface="ＭＳ Ｐゴシック" pitchFamily="-106" charset="-128"/>
                <a:cs typeface="ＭＳ Ｐゴシック" pitchFamily="-106" charset="-128"/>
              </a:rPr>
              <a:t>The last 2 modes have azimuthal structure (bilateral) L</a:t>
            </a:r>
            <a:r>
              <a:rPr lang="en-US" sz="2000" baseline="-25000">
                <a:ea typeface="ＭＳ Ｐゴシック" pitchFamily="-106" charset="-128"/>
                <a:cs typeface="ＭＳ Ｐゴシック" pitchFamily="-106" charset="-128"/>
              </a:rPr>
              <a:t>1</a:t>
            </a:r>
            <a:r>
              <a:rPr lang="en-US" sz="2000">
                <a:ea typeface="ＭＳ Ｐゴシック" pitchFamily="-106" charset="-128"/>
                <a:cs typeface="ＭＳ Ｐゴシック" pitchFamily="-106" charset="-128"/>
              </a:rPr>
              <a:t>, L</a:t>
            </a:r>
            <a:r>
              <a:rPr lang="en-US" sz="2000" baseline="-25000">
                <a:ea typeface="ＭＳ Ｐゴシック" pitchFamily="-106" charset="-128"/>
                <a:cs typeface="ＭＳ Ｐゴシック" pitchFamily="-106" charset="-128"/>
              </a:rPr>
              <a:t>2</a:t>
            </a:r>
            <a:r>
              <a:rPr lang="en-US" sz="2000">
                <a:ea typeface="ＭＳ Ｐゴシック" pitchFamily="-106" charset="-128"/>
                <a:cs typeface="ＭＳ Ｐゴシック" pitchFamily="-106" charset="-128"/>
              </a:rPr>
              <a:t> </a:t>
            </a:r>
          </a:p>
          <a:p>
            <a:pPr eaLnBrk="1" hangingPunct="1"/>
            <a:r>
              <a:rPr lang="en-US" sz="2000">
                <a:ea typeface="ＭＳ Ｐゴシック" pitchFamily="-106" charset="-128"/>
                <a:cs typeface="ＭＳ Ｐゴシック" pitchFamily="-106" charset="-128"/>
              </a:rPr>
              <a:t>C vs L mode spectrum depends on where you hit the drum.   You get higher frequency vibrations when you hit the edge of the drum</a:t>
            </a:r>
          </a:p>
          <a:p>
            <a:pPr eaLnBrk="1" hangingPunct="1">
              <a:buFontTx/>
              <a:buNone/>
            </a:pPr>
            <a:r>
              <a:rPr lang="en-US" sz="2000">
                <a:ea typeface="ＭＳ Ｐゴシック" pitchFamily="-106" charset="-128"/>
                <a:cs typeface="ＭＳ Ｐゴシック" pitchFamily="-106" charset="-128"/>
              </a:rPr>
              <a:t>C</a:t>
            </a:r>
            <a:r>
              <a:rPr lang="en-US" sz="2000" baseline="-25000">
                <a:ea typeface="ＭＳ Ｐゴシック" pitchFamily="-106" charset="-128"/>
                <a:cs typeface="ＭＳ Ｐゴシック" pitchFamily="-106" charset="-128"/>
              </a:rPr>
              <a:t>1	</a:t>
            </a:r>
            <a:r>
              <a:rPr lang="en-US" sz="2000">
                <a:ea typeface="ＭＳ Ｐゴシック" pitchFamily="-106" charset="-128"/>
                <a:cs typeface="ＭＳ Ｐゴシック" pitchFamily="-106" charset="-128"/>
              </a:rPr>
              <a:t> f</a:t>
            </a:r>
            <a:r>
              <a:rPr lang="en-US" sz="2000" baseline="-25000">
                <a:ea typeface="ＭＳ Ｐゴシック" pitchFamily="-106" charset="-128"/>
                <a:cs typeface="ＭＳ Ｐゴシック" pitchFamily="-106" charset="-128"/>
              </a:rPr>
              <a:t>1</a:t>
            </a:r>
          </a:p>
          <a:p>
            <a:pPr eaLnBrk="1" hangingPunct="1">
              <a:buFontTx/>
              <a:buNone/>
            </a:pPr>
            <a:r>
              <a:rPr lang="en-US" sz="2000">
                <a:ea typeface="ＭＳ Ｐゴシック" pitchFamily="-106" charset="-128"/>
                <a:cs typeface="ＭＳ Ｐゴシック" pitchFamily="-106" charset="-128"/>
              </a:rPr>
              <a:t>C</a:t>
            </a:r>
            <a:r>
              <a:rPr lang="en-US" sz="2000" baseline="-25000">
                <a:ea typeface="ＭＳ Ｐゴシック" pitchFamily="-106" charset="-128"/>
                <a:cs typeface="ＭＳ Ｐゴシック" pitchFamily="-106" charset="-128"/>
              </a:rPr>
              <a:t>2	</a:t>
            </a:r>
            <a:r>
              <a:rPr lang="en-US" sz="2000">
                <a:ea typeface="ＭＳ Ｐゴシック" pitchFamily="-106" charset="-128"/>
                <a:cs typeface="ＭＳ Ｐゴシック" pitchFamily="-106" charset="-128"/>
              </a:rPr>
              <a:t> 2.3f</a:t>
            </a:r>
            <a:r>
              <a:rPr lang="en-US" sz="2000" baseline="-25000">
                <a:ea typeface="ＭＳ Ｐゴシック" pitchFamily="-106" charset="-128"/>
                <a:cs typeface="ＭＳ Ｐゴシック" pitchFamily="-106" charset="-128"/>
              </a:rPr>
              <a:t>1</a:t>
            </a:r>
            <a:r>
              <a:rPr lang="en-US" sz="2000">
                <a:ea typeface="ＭＳ Ｐゴシック" pitchFamily="-106" charset="-128"/>
                <a:cs typeface="ＭＳ Ｐゴシック" pitchFamily="-106" charset="-128"/>
              </a:rPr>
              <a:t> 	sharp major 9</a:t>
            </a:r>
            <a:r>
              <a:rPr lang="en-US" sz="2000" baseline="30000">
                <a:ea typeface="ＭＳ Ｐゴシック" pitchFamily="-106" charset="-128"/>
                <a:cs typeface="ＭＳ Ｐゴシック" pitchFamily="-106" charset="-128"/>
              </a:rPr>
              <a:t>th</a:t>
            </a:r>
            <a:endParaRPr lang="en-US" sz="2000">
              <a:ea typeface="ＭＳ Ｐゴシック" pitchFamily="-106" charset="-128"/>
              <a:cs typeface="ＭＳ Ｐゴシック" pitchFamily="-106" charset="-128"/>
            </a:endParaRPr>
          </a:p>
          <a:p>
            <a:pPr eaLnBrk="1" hangingPunct="1">
              <a:buFontTx/>
              <a:buNone/>
            </a:pPr>
            <a:r>
              <a:rPr lang="en-US" sz="2000">
                <a:ea typeface="ＭＳ Ｐゴシック" pitchFamily="-106" charset="-128"/>
                <a:cs typeface="ＭＳ Ｐゴシック" pitchFamily="-106" charset="-128"/>
              </a:rPr>
              <a:t>C</a:t>
            </a:r>
            <a:r>
              <a:rPr lang="en-US" sz="2000" baseline="-25000">
                <a:ea typeface="ＭＳ Ｐゴシック" pitchFamily="-106" charset="-128"/>
                <a:cs typeface="ＭＳ Ｐゴシック" pitchFamily="-106" charset="-128"/>
              </a:rPr>
              <a:t>3	</a:t>
            </a:r>
            <a:r>
              <a:rPr lang="en-US" sz="2000">
                <a:ea typeface="ＭＳ Ｐゴシック" pitchFamily="-106" charset="-128"/>
                <a:cs typeface="ＭＳ Ｐゴシック" pitchFamily="-106" charset="-128"/>
              </a:rPr>
              <a:t> 3.6f</a:t>
            </a:r>
            <a:r>
              <a:rPr lang="en-US" sz="2000" baseline="-25000">
                <a:ea typeface="ＭＳ Ｐゴシック" pitchFamily="-106" charset="-128"/>
                <a:cs typeface="ＭＳ Ｐゴシック" pitchFamily="-106" charset="-128"/>
              </a:rPr>
              <a:t>1</a:t>
            </a:r>
            <a:r>
              <a:rPr lang="en-US" sz="2000">
                <a:ea typeface="ＭＳ Ｐゴシック" pitchFamily="-106" charset="-128"/>
                <a:cs typeface="ＭＳ Ｐゴシック" pitchFamily="-106" charset="-128"/>
              </a:rPr>
              <a:t> 	octave + minor 7</a:t>
            </a:r>
            <a:r>
              <a:rPr lang="en-US" sz="2000" baseline="30000">
                <a:ea typeface="ＭＳ Ｐゴシック" pitchFamily="-106" charset="-128"/>
                <a:cs typeface="ＭＳ Ｐゴシック" pitchFamily="-106" charset="-128"/>
              </a:rPr>
              <a:t>th</a:t>
            </a:r>
          </a:p>
          <a:p>
            <a:pPr eaLnBrk="1" hangingPunct="1">
              <a:buFontTx/>
              <a:buNone/>
            </a:pPr>
            <a:r>
              <a:rPr lang="en-US" sz="2000">
                <a:ea typeface="ＭＳ Ｐゴシック" pitchFamily="-106" charset="-128"/>
                <a:cs typeface="ＭＳ Ｐゴシック" pitchFamily="-106" charset="-128"/>
              </a:rPr>
              <a:t>L</a:t>
            </a:r>
            <a:r>
              <a:rPr lang="en-US" sz="2000" baseline="-25000">
                <a:ea typeface="ＭＳ Ｐゴシック" pitchFamily="-106" charset="-128"/>
                <a:cs typeface="ＭＳ Ｐゴシック" pitchFamily="-106" charset="-128"/>
              </a:rPr>
              <a:t>1	</a:t>
            </a:r>
            <a:r>
              <a:rPr lang="en-US" sz="2000">
                <a:ea typeface="ＭＳ Ｐゴシック" pitchFamily="-106" charset="-128"/>
                <a:cs typeface="ＭＳ Ｐゴシック" pitchFamily="-106" charset="-128"/>
              </a:rPr>
              <a:t> 1.59f</a:t>
            </a:r>
            <a:r>
              <a:rPr lang="en-US" sz="2000" baseline="-25000">
                <a:ea typeface="ＭＳ Ｐゴシック" pitchFamily="-106" charset="-128"/>
                <a:cs typeface="ＭＳ Ｐゴシック" pitchFamily="-106" charset="-128"/>
              </a:rPr>
              <a:t>1 	</a:t>
            </a:r>
            <a:r>
              <a:rPr lang="en-US" sz="2000">
                <a:ea typeface="ＭＳ Ｐゴシック" pitchFamily="-106" charset="-128"/>
                <a:cs typeface="ＭＳ Ｐゴシック" pitchFamily="-106" charset="-128"/>
              </a:rPr>
              <a:t>minor 6</a:t>
            </a:r>
            <a:r>
              <a:rPr lang="en-US" sz="2000" baseline="30000">
                <a:ea typeface="ＭＳ Ｐゴシック" pitchFamily="-106" charset="-128"/>
                <a:cs typeface="ＭＳ Ｐゴシック" pitchFamily="-106" charset="-128"/>
              </a:rPr>
              <a:t>th</a:t>
            </a:r>
            <a:endParaRPr lang="en-US" sz="2000">
              <a:ea typeface="ＭＳ Ｐゴシック" pitchFamily="-106" charset="-128"/>
              <a:cs typeface="ＭＳ Ｐゴシック" pitchFamily="-106" charset="-128"/>
            </a:endParaRPr>
          </a:p>
          <a:p>
            <a:pPr eaLnBrk="1" hangingPunct="1">
              <a:buFontTx/>
              <a:buNone/>
            </a:pPr>
            <a:r>
              <a:rPr lang="en-US" sz="2000">
                <a:ea typeface="ＭＳ Ｐゴシック" pitchFamily="-106" charset="-128"/>
                <a:cs typeface="ＭＳ Ｐゴシック" pitchFamily="-106" charset="-128"/>
              </a:rPr>
              <a:t>L</a:t>
            </a:r>
            <a:r>
              <a:rPr lang="en-US" sz="2000" baseline="-25000">
                <a:ea typeface="ＭＳ Ｐゴシック" pitchFamily="-106" charset="-128"/>
                <a:cs typeface="ＭＳ Ｐゴシック" pitchFamily="-106" charset="-128"/>
              </a:rPr>
              <a:t>2	</a:t>
            </a:r>
            <a:r>
              <a:rPr lang="en-US" sz="2000">
                <a:ea typeface="ＭＳ Ｐゴシック" pitchFamily="-106" charset="-128"/>
                <a:cs typeface="ＭＳ Ｐゴシック" pitchFamily="-106" charset="-128"/>
              </a:rPr>
              <a:t> 2.92 f</a:t>
            </a:r>
            <a:r>
              <a:rPr lang="en-US" sz="2000" baseline="-25000">
                <a:ea typeface="ＭＳ Ｐゴシック" pitchFamily="-106" charset="-128"/>
                <a:cs typeface="ＭＳ Ｐゴシック" pitchFamily="-106" charset="-128"/>
              </a:rPr>
              <a:t>1</a:t>
            </a:r>
            <a:r>
              <a:rPr lang="en-US" sz="2000">
                <a:ea typeface="ＭＳ Ｐゴシック" pitchFamily="-106" charset="-128"/>
                <a:cs typeface="ＭＳ Ｐゴシック" pitchFamily="-106" charset="-128"/>
              </a:rPr>
              <a:t> 	octave + 5</a:t>
            </a:r>
            <a:r>
              <a:rPr lang="en-US" sz="2000" baseline="30000">
                <a:ea typeface="ＭＳ Ｐゴシック" pitchFamily="-106" charset="-128"/>
                <a:cs typeface="ＭＳ Ｐゴシック" pitchFamily="-106" charset="-128"/>
              </a:rPr>
              <a:t>th</a:t>
            </a:r>
          </a:p>
          <a:p>
            <a:pPr eaLnBrk="1" hangingPunct="1">
              <a:buFontTx/>
              <a:buNone/>
            </a:pPr>
            <a:endParaRPr lang="en-US" sz="2000">
              <a:ea typeface="ＭＳ Ｐゴシック" pitchFamily="-106" charset="-128"/>
              <a:cs typeface="ＭＳ Ｐゴシック" pitchFamily="-106" charset="-128"/>
            </a:endParaRPr>
          </a:p>
          <a:p>
            <a:pPr eaLnBrk="1" hangingPunct="1">
              <a:buFontTx/>
              <a:buNone/>
            </a:pPr>
            <a:endParaRPr lang="en-US" sz="2000"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18436" name="Picture 4" descr="modesmembrane"/>
          <p:cNvPicPr>
            <a:picLocks noChangeAspect="1" noChangeArrowheads="1"/>
          </p:cNvPicPr>
          <p:nvPr/>
        </p:nvPicPr>
        <p:blipFill>
          <a:blip r:embed="rId3"/>
          <a:srcRect l="48671"/>
          <a:stretch>
            <a:fillRect/>
          </a:stretch>
        </p:blipFill>
        <p:spPr bwMode="auto">
          <a:xfrm>
            <a:off x="5867400" y="533400"/>
            <a:ext cx="2382838" cy="553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562600" y="60198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7F7F7F"/>
                </a:solidFill>
              </a:rPr>
              <a:t>Figure from Musical Instrument Design by Bart </a:t>
            </a:r>
            <a:r>
              <a:rPr lang="en-US" sz="1800" dirty="0" err="1" smtClean="0">
                <a:solidFill>
                  <a:srgbClr val="7F7F7F"/>
                </a:solidFill>
              </a:rPr>
              <a:t>Hopkin</a:t>
            </a:r>
            <a:endParaRPr lang="en-US" sz="1800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2057400" cy="21336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106" charset="-128"/>
                <a:cs typeface="ＭＳ Ｐゴシック" pitchFamily="-106" charset="-128"/>
              </a:rPr>
              <a:t>The bumps?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886200"/>
            <a:ext cx="7772400" cy="2209800"/>
          </a:xfrm>
        </p:spPr>
        <p:txBody>
          <a:bodyPr/>
          <a:lstStyle/>
          <a:p>
            <a:pPr eaLnBrk="1" hangingPunct="1"/>
            <a:r>
              <a:rPr lang="en-US" sz="2000">
                <a:ea typeface="ＭＳ Ｐゴシック" pitchFamily="-106" charset="-128"/>
                <a:cs typeface="ＭＳ Ｐゴシック" pitchFamily="-106" charset="-128"/>
              </a:rPr>
              <a:t>Western bells rarely have bumps --- Church bells have lasting rings.</a:t>
            </a:r>
          </a:p>
          <a:p>
            <a:pPr eaLnBrk="1" hangingPunct="1"/>
            <a:r>
              <a:rPr lang="en-US" sz="2000">
                <a:ea typeface="ＭＳ Ｐゴシック" pitchFamily="-106" charset="-128"/>
                <a:cs typeface="ＭＳ Ｐゴシック" pitchFamily="-106" charset="-128"/>
              </a:rPr>
              <a:t>Players of handbells damp the sound if they require a short note</a:t>
            </a:r>
          </a:p>
          <a:p>
            <a:pPr eaLnBrk="1" hangingPunct="1"/>
            <a:r>
              <a:rPr lang="en-US" sz="2000">
                <a:ea typeface="ＭＳ Ｐゴシック" pitchFamily="-106" charset="-128"/>
                <a:cs typeface="ＭＳ Ｐゴシック" pitchFamily="-106" charset="-128"/>
              </a:rPr>
              <a:t>Bumps do change the modes of oscillation as they give extra mass</a:t>
            </a:r>
          </a:p>
          <a:p>
            <a:pPr eaLnBrk="1" hangingPunct="1"/>
            <a:r>
              <a:rPr lang="en-US" sz="2000">
                <a:ea typeface="ＭＳ Ｐゴシック" pitchFamily="-106" charset="-128"/>
                <a:cs typeface="ＭＳ Ｐゴシック" pitchFamily="-106" charset="-128"/>
              </a:rPr>
              <a:t>They also help radiate sound and so damp the sound purposely</a:t>
            </a:r>
          </a:p>
          <a:p>
            <a:pPr eaLnBrk="1" hangingPunct="1"/>
            <a:r>
              <a:rPr lang="en-US" sz="2000">
                <a:ea typeface="ＭＳ Ｐゴシック" pitchFamily="-106" charset="-128"/>
                <a:cs typeface="ＭＳ Ｐゴシック" pitchFamily="-106" charset="-128"/>
              </a:rPr>
              <a:t>The bell can be louder?</a:t>
            </a:r>
          </a:p>
        </p:txBody>
      </p:sp>
      <p:pic>
        <p:nvPicPr>
          <p:cNvPr id="88068" name="Picture 4" descr="zhongbellset"/>
          <p:cNvPicPr>
            <a:picLocks noChangeAspect="1" noChangeArrowheads="1"/>
          </p:cNvPicPr>
          <p:nvPr/>
        </p:nvPicPr>
        <p:blipFill>
          <a:blip r:embed="rId3"/>
          <a:srcRect t="41296"/>
          <a:stretch>
            <a:fillRect/>
          </a:stretch>
        </p:blipFill>
        <p:spPr bwMode="auto">
          <a:xfrm>
            <a:off x="2743200" y="542925"/>
            <a:ext cx="62484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06" charset="-128"/>
                <a:cs typeface="ＭＳ Ｐゴシック" pitchFamily="-106" charset="-128"/>
              </a:rPr>
              <a:t>Topics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2672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106" charset="-128"/>
                <a:cs typeface="ＭＳ Ｐゴシック" pitchFamily="-106" charset="-128"/>
              </a:rPr>
              <a:t>Resonances/modes of a membrane</a:t>
            </a:r>
          </a:p>
          <a:p>
            <a:pPr eaLnBrk="1" hangingPunct="1"/>
            <a:r>
              <a:rPr lang="en-US">
                <a:ea typeface="ＭＳ Ｐゴシック" pitchFamily="-106" charset="-128"/>
                <a:cs typeface="ＭＳ Ｐゴシック" pitchFamily="-106" charset="-128"/>
              </a:rPr>
              <a:t>Modes of a vibrating pipe or bar</a:t>
            </a:r>
          </a:p>
          <a:p>
            <a:pPr eaLnBrk="1" hangingPunct="1"/>
            <a:r>
              <a:rPr lang="en-US">
                <a:ea typeface="ＭＳ Ｐゴシック" pitchFamily="-106" charset="-128"/>
                <a:cs typeface="ＭＳ Ｐゴシック" pitchFamily="-106" charset="-128"/>
              </a:rPr>
              <a:t>Modes of a resonating cavity coupled to a membrane</a:t>
            </a:r>
          </a:p>
          <a:p>
            <a:pPr eaLnBrk="1" hangingPunct="1"/>
            <a:r>
              <a:rPr lang="en-US">
                <a:ea typeface="ＭＳ Ｐゴシック" pitchFamily="-106" charset="-128"/>
                <a:cs typeface="ＭＳ Ｐゴシック" pitchFamily="-106" charset="-128"/>
              </a:rPr>
              <a:t>Membranophones/ideophones and lamellaphones</a:t>
            </a:r>
          </a:p>
          <a:p>
            <a:pPr eaLnBrk="1" hangingPunct="1"/>
            <a:r>
              <a:rPr lang="en-US">
                <a:ea typeface="ＭＳ Ｐゴシック" pitchFamily="-106" charset="-128"/>
                <a:cs typeface="ＭＳ Ｐゴシック" pitchFamily="-106" charset="-128"/>
              </a:rPr>
              <a:t>Suggested reading: Chapters 4,5,7 of Hopkins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06" charset="-128"/>
                <a:cs typeface="ＭＳ Ｐゴシック" pitchFamily="-106" charset="-128"/>
              </a:rPr>
              <a:t>Resonances of the membrane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06" charset="-128"/>
                <a:cs typeface="ＭＳ Ｐゴシック" pitchFamily="-106" charset="-128"/>
              </a:rPr>
              <a:t>By changing the tension on the membrane you can change the pitch of the drum (experiment with flatdrum!)</a:t>
            </a:r>
          </a:p>
          <a:p>
            <a:pPr eaLnBrk="1" hangingPunct="1"/>
            <a:r>
              <a:rPr lang="en-US">
                <a:ea typeface="ＭＳ Ｐゴシック" pitchFamily="-106" charset="-128"/>
                <a:cs typeface="ＭＳ Ｐゴシック" pitchFamily="-106" charset="-128"/>
              </a:rPr>
              <a:t>By making the membrane heavier you should be able to lower the pitch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2209800" y="533400"/>
            <a:ext cx="6096000" cy="1143000"/>
          </a:xfrm>
        </p:spPr>
        <p:txBody>
          <a:bodyPr/>
          <a:lstStyle/>
          <a:p>
            <a:r>
              <a:rPr lang="en-US" sz="4000" smtClean="0">
                <a:ea typeface="ＭＳ Ｐゴシック" pitchFamily="-106" charset="-128"/>
                <a:cs typeface="ＭＳ Ｐゴシック" pitchFamily="-106" charset="-128"/>
              </a:rPr>
              <a:t>Nodal diameters and circles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15240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b="1" smtClean="0">
                <a:ea typeface="ＭＳ Ｐゴシック" pitchFamily="-106" charset="-128"/>
                <a:cs typeface="ＭＳ Ｐゴシック" pitchFamily="-106" charset="-128"/>
              </a:rPr>
              <a:t>(a,b) </a:t>
            </a:r>
          </a:p>
          <a:p>
            <a:pPr>
              <a:lnSpc>
                <a:spcPts val="2275"/>
              </a:lnSpc>
              <a:buFontTx/>
              <a:buNone/>
            </a:pPr>
            <a:r>
              <a:rPr lang="en-US" sz="2400" smtClean="0">
                <a:ea typeface="ＭＳ Ｐゴシック" pitchFamily="-106" charset="-128"/>
                <a:cs typeface="ＭＳ Ｐゴシック" pitchFamily="-106" charset="-128"/>
              </a:rPr>
              <a:t>	a= The number of circular nodes (circles that don’t move)  </a:t>
            </a:r>
          </a:p>
          <a:p>
            <a:pPr>
              <a:lnSpc>
                <a:spcPts val="2275"/>
              </a:lnSpc>
              <a:buFontTx/>
              <a:buNone/>
            </a:pPr>
            <a:r>
              <a:rPr lang="en-US" sz="2400" smtClean="0">
                <a:ea typeface="ＭＳ Ｐゴシック" pitchFamily="-106" charset="-128"/>
                <a:cs typeface="ＭＳ Ｐゴシック" pitchFamily="-106" charset="-128"/>
              </a:rPr>
              <a:t>	b= number of diameters nodes (lines that don’t move)</a:t>
            </a:r>
          </a:p>
        </p:txBody>
      </p:sp>
      <p:pic>
        <p:nvPicPr>
          <p:cNvPr id="22532" name="Picture 3" descr="mode0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73380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 descr="mode02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75138" y="3581400"/>
            <a:ext cx="3725862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Box 5"/>
          <p:cNvSpPr txBox="1">
            <a:spLocks noChangeArrowheads="1"/>
          </p:cNvSpPr>
          <p:nvPr/>
        </p:nvSpPr>
        <p:spPr bwMode="auto">
          <a:xfrm>
            <a:off x="838200" y="2590800"/>
            <a:ext cx="3505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C1:   (0,1) </a:t>
            </a:r>
          </a:p>
          <a:p>
            <a:r>
              <a:rPr lang="en-US" sz="2000"/>
              <a:t>no diameter nodes </a:t>
            </a:r>
          </a:p>
          <a:p>
            <a:r>
              <a:rPr lang="en-US" sz="2000"/>
              <a:t>1 circular node, the outer edge </a:t>
            </a:r>
          </a:p>
        </p:txBody>
      </p:sp>
      <p:sp>
        <p:nvSpPr>
          <p:cNvPr id="22535" name="TextBox 6"/>
          <p:cNvSpPr txBox="1">
            <a:spLocks noChangeArrowheads="1"/>
          </p:cNvSpPr>
          <p:nvPr/>
        </p:nvSpPr>
        <p:spPr bwMode="auto">
          <a:xfrm>
            <a:off x="4800600" y="2590800"/>
            <a:ext cx="33528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C2:  (0,2)  </a:t>
            </a:r>
          </a:p>
          <a:p>
            <a:r>
              <a:rPr lang="en-US" sz="2000"/>
              <a:t>two circular nodes </a:t>
            </a:r>
          </a:p>
          <a:p>
            <a:r>
              <a:rPr lang="en-US" sz="2000"/>
              <a:t>outer edge and at radius=0.43 </a:t>
            </a:r>
            <a:endParaRPr lang="en-US"/>
          </a:p>
        </p:txBody>
      </p:sp>
      <p:sp>
        <p:nvSpPr>
          <p:cNvPr id="22536" name="TextBox 7"/>
          <p:cNvSpPr txBox="1">
            <a:spLocks noChangeArrowheads="1"/>
          </p:cNvSpPr>
          <p:nvPr/>
        </p:nvSpPr>
        <p:spPr bwMode="auto">
          <a:xfrm>
            <a:off x="762000" y="5657850"/>
            <a:ext cx="3886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Radiates sound very quickly</a:t>
            </a:r>
          </a:p>
          <a:p>
            <a:r>
              <a:rPr lang="en-US" sz="2000"/>
              <a:t>The only mode that is not on average zero</a:t>
            </a:r>
          </a:p>
        </p:txBody>
      </p:sp>
      <p:sp>
        <p:nvSpPr>
          <p:cNvPr id="22537" name="TextBox 8"/>
          <p:cNvSpPr txBox="1">
            <a:spLocks noChangeArrowheads="1"/>
          </p:cNvSpPr>
          <p:nvPr/>
        </p:nvSpPr>
        <p:spPr bwMode="auto">
          <a:xfrm>
            <a:off x="4495800" y="6019800"/>
            <a:ext cx="464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7F7F7F"/>
                </a:solidFill>
              </a:rPr>
              <a:t>Animations courtesy of Dr. Dan Russell, Grad. </a:t>
            </a:r>
            <a:r>
              <a:rPr lang="en-US" sz="2000" dirty="0" err="1">
                <a:solidFill>
                  <a:srgbClr val="7F7F7F"/>
                </a:solidFill>
              </a:rPr>
              <a:t>Prog</a:t>
            </a:r>
            <a:r>
              <a:rPr lang="en-US" sz="2000" dirty="0">
                <a:solidFill>
                  <a:srgbClr val="7F7F7F"/>
                </a:solidFill>
              </a:rPr>
              <a:t>. Acoustics, Penn State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06" charset="-128"/>
                <a:cs typeface="ＭＳ Ｐゴシック" pitchFamily="-106" charset="-128"/>
              </a:rPr>
              <a:t>L modes</a:t>
            </a:r>
          </a:p>
        </p:txBody>
      </p:sp>
      <p:pic>
        <p:nvPicPr>
          <p:cNvPr id="23555" name="Picture 3" descr="mode1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676400"/>
            <a:ext cx="4151313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mode21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1676400"/>
            <a:ext cx="4078288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914400" y="4495800"/>
            <a:ext cx="4419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L1  (1,1) </a:t>
            </a:r>
          </a:p>
          <a:p>
            <a:r>
              <a:rPr lang="en-US"/>
              <a:t>one diameter node</a:t>
            </a:r>
          </a:p>
          <a:p>
            <a:r>
              <a:rPr lang="en-US"/>
              <a:t>one circular node, the edge</a:t>
            </a:r>
          </a:p>
          <a:p>
            <a:endParaRPr lang="en-US"/>
          </a:p>
        </p:txBody>
      </p:sp>
      <p:sp>
        <p:nvSpPr>
          <p:cNvPr id="23558" name="TextBox 6"/>
          <p:cNvSpPr txBox="1">
            <a:spLocks noChangeArrowheads="1"/>
          </p:cNvSpPr>
          <p:nvPr/>
        </p:nvSpPr>
        <p:spPr bwMode="auto">
          <a:xfrm>
            <a:off x="5257800" y="4495800"/>
            <a:ext cx="2590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L2 (2,1)</a:t>
            </a:r>
          </a:p>
          <a:p>
            <a:r>
              <a:rPr lang="en-US"/>
              <a:t>two diameter nodes</a:t>
            </a:r>
          </a:p>
          <a:p>
            <a:r>
              <a:rPr lang="en-US"/>
              <a:t>perpendicular to each other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0" y="6149975"/>
            <a:ext cx="464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Animations courtesy of Dr. Dan Russell, Grad.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</a:rPr>
              <a:t>Prog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. Acoustics, Penn State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06" charset="-128"/>
                <a:cs typeface="ＭＳ Ｐゴシック" pitchFamily="-106" charset="-128"/>
              </a:rPr>
              <a:t>Resonances of the drum vs that of the body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6800" y="1981200"/>
            <a:ext cx="3581400" cy="4114800"/>
          </a:xfrm>
        </p:spPr>
        <p:txBody>
          <a:bodyPr/>
          <a:lstStyle/>
          <a:p>
            <a:pPr eaLnBrk="1" hangingPunct="1"/>
            <a:r>
              <a:rPr lang="en-US" sz="2800">
                <a:ea typeface="ＭＳ Ｐゴシック" pitchFamily="-106" charset="-128"/>
                <a:cs typeface="ＭＳ Ｐゴシック" pitchFamily="-106" charset="-128"/>
              </a:rPr>
              <a:t>A: frame drum</a:t>
            </a:r>
          </a:p>
          <a:p>
            <a:pPr eaLnBrk="1" hangingPunct="1"/>
            <a:r>
              <a:rPr lang="en-US" sz="2800">
                <a:ea typeface="ＭＳ Ｐゴシック" pitchFamily="-106" charset="-128"/>
                <a:cs typeface="ＭＳ Ｐゴシック" pitchFamily="-106" charset="-128"/>
              </a:rPr>
              <a:t>B: Tenor drum</a:t>
            </a:r>
          </a:p>
          <a:p>
            <a:pPr eaLnBrk="1" hangingPunct="1"/>
            <a:r>
              <a:rPr lang="en-US" sz="2800">
                <a:ea typeface="ＭＳ Ｐゴシック" pitchFamily="-106" charset="-128"/>
                <a:cs typeface="ＭＳ Ｐゴシック" pitchFamily="-106" charset="-128"/>
              </a:rPr>
              <a:t>C: Barrel drum with narrow opening</a:t>
            </a:r>
          </a:p>
          <a:p>
            <a:pPr eaLnBrk="1" hangingPunct="1"/>
            <a:r>
              <a:rPr lang="en-US" sz="2800">
                <a:ea typeface="ＭＳ Ｐゴシック" pitchFamily="-106" charset="-128"/>
                <a:cs typeface="ＭＳ Ｐゴシック" pitchFamily="-106" charset="-128"/>
              </a:rPr>
              <a:t>D: Barrel drum with large opening</a:t>
            </a:r>
          </a:p>
          <a:p>
            <a:pPr eaLnBrk="1" hangingPunct="1"/>
            <a:r>
              <a:rPr lang="en-US" sz="2800">
                <a:ea typeface="ＭＳ Ｐゴシック" pitchFamily="-106" charset="-128"/>
                <a:cs typeface="ＭＳ Ｐゴシック" pitchFamily="-106" charset="-128"/>
              </a:rPr>
              <a:t>E: tube drum</a:t>
            </a:r>
          </a:p>
        </p:txBody>
      </p:sp>
      <p:pic>
        <p:nvPicPr>
          <p:cNvPr id="24580" name="Picture 4" descr="drumshape"/>
          <p:cNvPicPr>
            <a:picLocks noChangeAspect="1" noChangeArrowheads="1"/>
          </p:cNvPicPr>
          <p:nvPr/>
        </p:nvPicPr>
        <p:blipFill>
          <a:blip r:embed="rId3"/>
          <a:srcRect l="3229"/>
          <a:stretch>
            <a:fillRect/>
          </a:stretch>
        </p:blipFill>
        <p:spPr bwMode="auto">
          <a:xfrm>
            <a:off x="685800" y="2133600"/>
            <a:ext cx="4024313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38200" y="59436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7F7F7F"/>
                </a:solidFill>
              </a:rPr>
              <a:t>Figure from Musical Instrument Design by Bart </a:t>
            </a:r>
            <a:r>
              <a:rPr lang="en-US" sz="1800" dirty="0" err="1" smtClean="0">
                <a:solidFill>
                  <a:srgbClr val="7F7F7F"/>
                </a:solidFill>
              </a:rPr>
              <a:t>Hopkin</a:t>
            </a:r>
            <a:endParaRPr lang="en-US" sz="1800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C65FF"/>
      </a:hlink>
      <a:folHlink>
        <a:srgbClr val="1200A3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4080</TotalTime>
  <Words>1597</Words>
  <Application>Microsoft Office PowerPoint</Application>
  <PresentationFormat>On-screen Show (4:3)</PresentationFormat>
  <Paragraphs>295</Paragraphs>
  <Slides>51</Slides>
  <Notes>45</Notes>
  <HiddenSlides>0</HiddenSlides>
  <MMClips>40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Default Design</vt:lpstr>
      <vt:lpstr>MathType 6.0 Equation</vt:lpstr>
      <vt:lpstr>The Physics of Percussion</vt:lpstr>
      <vt:lpstr>Percussion</vt:lpstr>
      <vt:lpstr>Modes of a tuning fork</vt:lpstr>
      <vt:lpstr>Ideophones</vt:lpstr>
      <vt:lpstr>Circular Membranes  modes of vibration</vt:lpstr>
      <vt:lpstr>Resonances of the membrane</vt:lpstr>
      <vt:lpstr>Nodal diameters and circles</vt:lpstr>
      <vt:lpstr>L modes</vt:lpstr>
      <vt:lpstr>Resonances of the drum vs that of the body</vt:lpstr>
      <vt:lpstr>Resonances of the drum vs that of the body</vt:lpstr>
      <vt:lpstr>Drum tuning</vt:lpstr>
      <vt:lpstr>Drum sound</vt:lpstr>
      <vt:lpstr>Slide 13</vt:lpstr>
      <vt:lpstr>Baffling</vt:lpstr>
      <vt:lpstr>Spectrum of a drum</vt:lpstr>
      <vt:lpstr>Drum ensemble from Benin</vt:lpstr>
      <vt:lpstr>Frame Drum</vt:lpstr>
      <vt:lpstr>Goblet Drum  - Darbuka</vt:lpstr>
      <vt:lpstr>Spectrum of Darbuka</vt:lpstr>
      <vt:lpstr>Tabla  India</vt:lpstr>
      <vt:lpstr>Tabla Talas</vt:lpstr>
      <vt:lpstr>Science of Tabla</vt:lpstr>
      <vt:lpstr>Slide 23</vt:lpstr>
      <vt:lpstr>Slide 24</vt:lpstr>
      <vt:lpstr>Steel pipe</vt:lpstr>
      <vt:lpstr>Steel pipe held at different locations</vt:lpstr>
      <vt:lpstr>Adjusting the pitch of one mode compared to another</vt:lpstr>
      <vt:lpstr>Marimba tuning</vt:lpstr>
      <vt:lpstr>Instruments made in this class 2005 and before</vt:lpstr>
      <vt:lpstr>Copper pipe with slit cut to different lengths</vt:lpstr>
      <vt:lpstr>Jaw Harp (Rajasthan, moorchang)</vt:lpstr>
      <vt:lpstr>Lamellaphone –Sanza -west africa</vt:lpstr>
      <vt:lpstr>Slit Drum  -central Africa</vt:lpstr>
      <vt:lpstr>Guinea Bala Xylophone</vt:lpstr>
      <vt:lpstr>Clay percussion</vt:lpstr>
      <vt:lpstr>Double pit xylophone  Benin doso</vt:lpstr>
      <vt:lpstr>Stamping tubes-Solomon islands</vt:lpstr>
      <vt:lpstr>Stomping tube spectrogram flat + open/closed end pipe spectrum</vt:lpstr>
      <vt:lpstr>Slide 39</vt:lpstr>
      <vt:lpstr>Angklung-sliding rattle Java</vt:lpstr>
      <vt:lpstr>Angklung spectrogram</vt:lpstr>
      <vt:lpstr>Gamelan – Bali –  Metallophone Ensemble</vt:lpstr>
      <vt:lpstr>Bell mode</vt:lpstr>
      <vt:lpstr>Fundamental mode of a wine glass</vt:lpstr>
      <vt:lpstr>Archeology of Chinese Bells</vt:lpstr>
      <vt:lpstr>“Two Tone” bells</vt:lpstr>
      <vt:lpstr>Two tones (continued)</vt:lpstr>
      <vt:lpstr>Evidence for tuning</vt:lpstr>
      <vt:lpstr>The scale</vt:lpstr>
      <vt:lpstr>The bumps?</vt:lpstr>
      <vt:lpstr>Topics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Martin</dc:creator>
  <cp:lastModifiedBy>The King's University College</cp:lastModifiedBy>
  <cp:revision>125</cp:revision>
  <dcterms:created xsi:type="dcterms:W3CDTF">2014-09-20T15:14:30Z</dcterms:created>
  <dcterms:modified xsi:type="dcterms:W3CDTF">2017-03-14T02:36:29Z</dcterms:modified>
</cp:coreProperties>
</file>