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0" r:id="rId5"/>
    <p:sldId id="262" r:id="rId6"/>
    <p:sldId id="266" r:id="rId7"/>
    <p:sldId id="261"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DEFC78-E7D6-40F1-93DC-BB6120C93932}" type="slidenum">
              <a:rPr lang="en-US"/>
              <a:pPr>
                <a:defRPr/>
              </a:pPr>
              <a:t>‹#›</a:t>
            </a:fld>
            <a:endParaRPr lang="en-US"/>
          </a:p>
        </p:txBody>
      </p:sp>
    </p:spTree>
    <p:extLst>
      <p:ext uri="{BB962C8B-B14F-4D97-AF65-F5344CB8AC3E}">
        <p14:creationId xmlns:p14="http://schemas.microsoft.com/office/powerpoint/2010/main" val="91502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505CFD-22FC-4C5B-A16F-FA9087CB4AF6}" type="slidenum">
              <a:rPr lang="en-US"/>
              <a:pPr>
                <a:defRPr/>
              </a:pPr>
              <a:t>‹#›</a:t>
            </a:fld>
            <a:endParaRPr lang="en-US"/>
          </a:p>
        </p:txBody>
      </p:sp>
    </p:spTree>
    <p:extLst>
      <p:ext uri="{BB962C8B-B14F-4D97-AF65-F5344CB8AC3E}">
        <p14:creationId xmlns:p14="http://schemas.microsoft.com/office/powerpoint/2010/main" val="191540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D9D0A-15E1-45F0-98E8-DCF997D730C7}" type="slidenum">
              <a:rPr lang="en-US"/>
              <a:pPr>
                <a:defRPr/>
              </a:pPr>
              <a:t>‹#›</a:t>
            </a:fld>
            <a:endParaRPr lang="en-US"/>
          </a:p>
        </p:txBody>
      </p:sp>
    </p:spTree>
    <p:extLst>
      <p:ext uri="{BB962C8B-B14F-4D97-AF65-F5344CB8AC3E}">
        <p14:creationId xmlns:p14="http://schemas.microsoft.com/office/powerpoint/2010/main" val="103552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3BE08C-1579-49BF-8D6F-CAE861A7DAA5}" type="slidenum">
              <a:rPr lang="en-US"/>
              <a:pPr>
                <a:defRPr/>
              </a:pPr>
              <a:t>‹#›</a:t>
            </a:fld>
            <a:endParaRPr lang="en-US"/>
          </a:p>
        </p:txBody>
      </p:sp>
    </p:spTree>
    <p:extLst>
      <p:ext uri="{BB962C8B-B14F-4D97-AF65-F5344CB8AC3E}">
        <p14:creationId xmlns:p14="http://schemas.microsoft.com/office/powerpoint/2010/main" val="99631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D4B74A-3361-473D-A551-D5EA03FE881B}" type="slidenum">
              <a:rPr lang="en-US"/>
              <a:pPr>
                <a:defRPr/>
              </a:pPr>
              <a:t>‹#›</a:t>
            </a:fld>
            <a:endParaRPr lang="en-US"/>
          </a:p>
        </p:txBody>
      </p:sp>
    </p:spTree>
    <p:extLst>
      <p:ext uri="{BB962C8B-B14F-4D97-AF65-F5344CB8AC3E}">
        <p14:creationId xmlns:p14="http://schemas.microsoft.com/office/powerpoint/2010/main" val="174694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045160-584B-435B-B9C3-EFE1A6562AB8}" type="slidenum">
              <a:rPr lang="en-US"/>
              <a:pPr>
                <a:defRPr/>
              </a:pPr>
              <a:t>‹#›</a:t>
            </a:fld>
            <a:endParaRPr lang="en-US"/>
          </a:p>
        </p:txBody>
      </p:sp>
    </p:spTree>
    <p:extLst>
      <p:ext uri="{BB962C8B-B14F-4D97-AF65-F5344CB8AC3E}">
        <p14:creationId xmlns:p14="http://schemas.microsoft.com/office/powerpoint/2010/main" val="1453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8A0C66-A8DD-402E-AF70-8DD98B667202}" type="slidenum">
              <a:rPr lang="en-US"/>
              <a:pPr>
                <a:defRPr/>
              </a:pPr>
              <a:t>‹#›</a:t>
            </a:fld>
            <a:endParaRPr lang="en-US"/>
          </a:p>
        </p:txBody>
      </p:sp>
    </p:spTree>
    <p:extLst>
      <p:ext uri="{BB962C8B-B14F-4D97-AF65-F5344CB8AC3E}">
        <p14:creationId xmlns:p14="http://schemas.microsoft.com/office/powerpoint/2010/main" val="75123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032616-7F93-44FE-AB9D-A4B87F9AED8E}" type="slidenum">
              <a:rPr lang="en-US"/>
              <a:pPr>
                <a:defRPr/>
              </a:pPr>
              <a:t>‹#›</a:t>
            </a:fld>
            <a:endParaRPr lang="en-US"/>
          </a:p>
        </p:txBody>
      </p:sp>
    </p:spTree>
    <p:extLst>
      <p:ext uri="{BB962C8B-B14F-4D97-AF65-F5344CB8AC3E}">
        <p14:creationId xmlns:p14="http://schemas.microsoft.com/office/powerpoint/2010/main" val="26502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B8DD26-865C-468D-B669-7D3E4E29F059}" type="slidenum">
              <a:rPr lang="en-US"/>
              <a:pPr>
                <a:defRPr/>
              </a:pPr>
              <a:t>‹#›</a:t>
            </a:fld>
            <a:endParaRPr lang="en-US"/>
          </a:p>
        </p:txBody>
      </p:sp>
    </p:spTree>
    <p:extLst>
      <p:ext uri="{BB962C8B-B14F-4D97-AF65-F5344CB8AC3E}">
        <p14:creationId xmlns:p14="http://schemas.microsoft.com/office/powerpoint/2010/main" val="9092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C3CED7-B6C3-48BC-A60B-0B8C59D75E77}" type="slidenum">
              <a:rPr lang="en-US"/>
              <a:pPr>
                <a:defRPr/>
              </a:pPr>
              <a:t>‹#›</a:t>
            </a:fld>
            <a:endParaRPr lang="en-US"/>
          </a:p>
        </p:txBody>
      </p:sp>
    </p:spTree>
    <p:extLst>
      <p:ext uri="{BB962C8B-B14F-4D97-AF65-F5344CB8AC3E}">
        <p14:creationId xmlns:p14="http://schemas.microsoft.com/office/powerpoint/2010/main" val="279912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FC4F2C-6735-4EAD-AE8F-1D27628BC88A}" type="slidenum">
              <a:rPr lang="en-US"/>
              <a:pPr>
                <a:defRPr/>
              </a:pPr>
              <a:t>‹#›</a:t>
            </a:fld>
            <a:endParaRPr lang="en-US"/>
          </a:p>
        </p:txBody>
      </p:sp>
    </p:spTree>
    <p:extLst>
      <p:ext uri="{BB962C8B-B14F-4D97-AF65-F5344CB8AC3E}">
        <p14:creationId xmlns:p14="http://schemas.microsoft.com/office/powerpoint/2010/main" val="313967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3DCA347-4EB6-4BFF-8051-104E8E0D06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file:///C:\kings\public_html\astro\course\lectures\sound_clips\DON%20MCLE.MP3" TargetMode="Externa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10" descr="starry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41910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starrynight_r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ca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701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title"/>
          </p:nvPr>
        </p:nvSpPr>
        <p:spPr>
          <a:xfrm>
            <a:off x="0" y="457200"/>
            <a:ext cx="9144000" cy="1143000"/>
          </a:xfrm>
        </p:spPr>
        <p:txBody>
          <a:bodyPr/>
          <a:lstStyle/>
          <a:p>
            <a:pPr eaLnBrk="1" hangingPunct="1"/>
            <a:r>
              <a:rPr lang="en-US" altLang="en-US" smtClean="0">
                <a:solidFill>
                  <a:schemeClr val="bg1"/>
                </a:solidFill>
                <a:latin typeface="Comic Sans MS" pitchFamily="66" charset="0"/>
              </a:rPr>
              <a:t>The Paintings of Vincent VanGogh</a:t>
            </a:r>
          </a:p>
        </p:txBody>
      </p:sp>
      <p:pic>
        <p:nvPicPr>
          <p:cNvPr id="2054" name="Picture 6" descr="couple_mo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981200"/>
            <a:ext cx="2270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ypress_st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552825"/>
            <a:ext cx="26019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moonri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729163"/>
            <a:ext cx="26670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factories_m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038600"/>
            <a:ext cx="2667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266" name="Picture 4" descr="cafe"/>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5373688" cy="6858000"/>
          </a:xfrm>
          <a:noFill/>
        </p:spPr>
      </p:pic>
      <p:sp>
        <p:nvSpPr>
          <p:cNvPr id="18439" name="Text Box 7"/>
          <p:cNvSpPr txBox="1">
            <a:spLocks noChangeArrowheads="1"/>
          </p:cNvSpPr>
          <p:nvPr/>
        </p:nvSpPr>
        <p:spPr bwMode="auto">
          <a:xfrm>
            <a:off x="5486400" y="457200"/>
            <a:ext cx="3657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solidFill>
                  <a:schemeClr val="accent1"/>
                </a:solidFill>
              </a:rPr>
              <a:t>Cafe Terrace on the Place du Forum, Arles, at Night, .</a:t>
            </a:r>
            <a:br>
              <a:rPr lang="en-US" altLang="en-US" sz="2800">
                <a:solidFill>
                  <a:schemeClr val="accent1"/>
                </a:solidFill>
              </a:rPr>
            </a:br>
            <a:r>
              <a:rPr lang="en-US" altLang="en-US" sz="2800">
                <a:solidFill>
                  <a:schemeClr val="accent1"/>
                </a:solidFill>
              </a:rPr>
              <a:t>Arles: September, 1888.</a:t>
            </a:r>
          </a:p>
        </p:txBody>
      </p:sp>
      <p:sp>
        <p:nvSpPr>
          <p:cNvPr id="18440" name="Text Box 8"/>
          <p:cNvSpPr txBox="1">
            <a:spLocks noChangeArrowheads="1"/>
          </p:cNvSpPr>
          <p:nvPr/>
        </p:nvSpPr>
        <p:spPr bwMode="auto">
          <a:xfrm>
            <a:off x="5562600" y="4495800"/>
            <a:ext cx="3581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a:solidFill>
                  <a:schemeClr val="accent1"/>
                </a:solidFill>
              </a:rPr>
              <a:t>This is one of his most famous night scenes but - unless I take a trip to Arles I can't really tell which way I'm looking. Hmmm</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in)">
                                      <p:cBhvr>
                                        <p:cTn id="7" dur="500"/>
                                        <p:tgtEl>
                                          <p:spTgt spid="18439"/>
                                        </p:tgtEl>
                                      </p:cBhvr>
                                    </p:animEffect>
                                  </p:childTnLst>
                                </p:cTn>
                              </p:par>
                            </p:childTnLst>
                          </p:cTn>
                        </p:par>
                        <p:par>
                          <p:cTn id="8" fill="hold" nodeType="afterGroup">
                            <p:stCondLst>
                              <p:cond delay="500"/>
                            </p:stCondLst>
                            <p:childTnLst>
                              <p:par>
                                <p:cTn id="9" presetID="4" presetClass="entr" presetSubtype="16" fill="hold" grpId="0" nodeType="afterEffect">
                                  <p:stCondLst>
                                    <p:cond delay="6000"/>
                                  </p:stCondLst>
                                  <p:childTnLst>
                                    <p:set>
                                      <p:cBhvr>
                                        <p:cTn id="10" dur="1" fill="hold">
                                          <p:stCondLst>
                                            <p:cond delay="0"/>
                                          </p:stCondLst>
                                        </p:cTn>
                                        <p:tgtEl>
                                          <p:spTgt spid="18440"/>
                                        </p:tgtEl>
                                        <p:attrNameLst>
                                          <p:attrName>style.visibility</p:attrName>
                                        </p:attrNameLst>
                                      </p:cBhvr>
                                      <p:to>
                                        <p:strVal val="visible"/>
                                      </p:to>
                                    </p:set>
                                    <p:animEffect transition="in" filter="box(in)">
                                      <p:cBhvr>
                                        <p:cTn id="11"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28600" y="6248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chemeClr val="accent1"/>
                </a:solidFill>
              </a:rPr>
              <a:t>Starry Night over the Rhone, Arles September 1888.</a:t>
            </a:r>
            <a:r>
              <a:rPr lang="en-US" altLang="en-US"/>
              <a:t> </a:t>
            </a:r>
          </a:p>
        </p:txBody>
      </p:sp>
      <p:pic>
        <p:nvPicPr>
          <p:cNvPr id="2054" name="Picture 6" descr="star_rhone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630555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2743200" y="50292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chemeClr val="bg1"/>
                </a:solidFill>
              </a:rPr>
              <a:t>What the sky looked like on September 23, 1888 at 11:00 pm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30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ox(in)">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dissolve">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055"/>
                                        </p:tgtEl>
                                      </p:cBhvr>
                                    </p:animEffect>
                                    <p:set>
                                      <p:cBhvr>
                                        <p:cTn id="22" dur="1" fill="hold">
                                          <p:stCondLst>
                                            <p:cond delay="499"/>
                                          </p:stCondLst>
                                        </p:cTn>
                                        <p:tgtEl>
                                          <p:spTgt spid="205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2054"/>
                                        </p:tgtEl>
                                      </p:cBhvr>
                                    </p:animEffect>
                                    <p:set>
                                      <p:cBhvr>
                                        <p:cTn id="27" dur="1" fill="hold">
                                          <p:stCondLst>
                                            <p:cond delay="4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5" grpId="0"/>
      <p:bldP spid="205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lstStyle/>
          <a:p>
            <a:pPr eaLnBrk="1" hangingPunct="1"/>
            <a:endParaRPr lang="en-US" altLang="en-US" smtClean="0"/>
          </a:p>
        </p:txBody>
      </p:sp>
      <p:pic>
        <p:nvPicPr>
          <p:cNvPr id="4099" name="Picture 4" descr="couple_mo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3713" y="0"/>
            <a:ext cx="5365750" cy="6126163"/>
          </a:xfrm>
          <a:noFill/>
        </p:spPr>
      </p:pic>
      <p:sp>
        <p:nvSpPr>
          <p:cNvPr id="4100" name="Text Box 7"/>
          <p:cNvSpPr txBox="1">
            <a:spLocks noChangeArrowheads="1"/>
          </p:cNvSpPr>
          <p:nvPr/>
        </p:nvSpPr>
        <p:spPr bwMode="auto">
          <a:xfrm>
            <a:off x="6248400" y="304800"/>
            <a:ext cx="28956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chemeClr val="accent1"/>
                </a:solidFill>
              </a:rPr>
              <a:t>Landscape with Couple Walking and Crescent Moon, May 1890, St-Remy. </a:t>
            </a:r>
          </a:p>
          <a:p>
            <a:pPr eaLnBrk="1" hangingPunct="1">
              <a:spcBef>
                <a:spcPct val="50000"/>
              </a:spcBef>
            </a:pPr>
            <a:r>
              <a:rPr lang="en-US" altLang="en-US" sz="2400">
                <a:solidFill>
                  <a:schemeClr val="accent1"/>
                </a:solidFill>
              </a:rPr>
              <a:t>Just when did he paint Couple Walking? Compare the painting with the following computer re-constructions</a:t>
            </a:r>
            <a:r>
              <a:rPr lang="en-US" altLang="en-US">
                <a:solidFill>
                  <a:schemeClr val="accent1"/>
                </a:solidFill>
              </a:rPr>
              <a:t>: </a:t>
            </a:r>
          </a:p>
        </p:txBody>
      </p:sp>
      <p:pic>
        <p:nvPicPr>
          <p:cNvPr id="4104" name="Picture 8" descr="couple_map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590800"/>
            <a:ext cx="6705600" cy="4056063"/>
          </a:xfrm>
          <a:noFill/>
        </p:spPr>
      </p:pic>
      <p:sp>
        <p:nvSpPr>
          <p:cNvPr id="4107" name="Text Box 11"/>
          <p:cNvSpPr txBox="1">
            <a:spLocks noChangeArrowheads="1"/>
          </p:cNvSpPr>
          <p:nvPr/>
        </p:nvSpPr>
        <p:spPr bwMode="auto">
          <a:xfrm>
            <a:off x="457200" y="5410200"/>
            <a:ext cx="533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chemeClr val="accent1"/>
                </a:solidFill>
              </a:rPr>
              <a:t>A thin crescent, 8:30 May 21, 1890. Roughly correct position, phase BUT - notice Venus. He would not have ignored this. Must have been painted later </a:t>
            </a:r>
          </a:p>
        </p:txBody>
      </p:sp>
      <p:pic>
        <p:nvPicPr>
          <p:cNvPr id="4108" name="Picture 12" descr="couple_ma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97125"/>
            <a:ext cx="66294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p:nvSpPr>
        <p:spPr bwMode="auto">
          <a:xfrm>
            <a:off x="152400" y="5410200"/>
            <a:ext cx="6477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chemeClr val="accent1"/>
                </a:solidFill>
              </a:rPr>
              <a:t>Phase looks better but now the problem is darkness. This is May 22, 9:09 pm - probably the time Van Gogh observed the moon. Gets worse if we go to later dates.</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box(in)">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box(in)">
                                      <p:cBhvr>
                                        <p:cTn id="12" dur="500"/>
                                        <p:tgtEl>
                                          <p:spTgt spid="4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4107"/>
                                        </p:tgtEl>
                                      </p:cBhvr>
                                    </p:animEffect>
                                    <p:set>
                                      <p:cBhvr>
                                        <p:cTn id="17" dur="1" fill="hold">
                                          <p:stCondLst>
                                            <p:cond delay="499"/>
                                          </p:stCondLst>
                                        </p:cTn>
                                        <p:tgtEl>
                                          <p:spTgt spid="410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4104"/>
                                        </p:tgtEl>
                                      </p:cBhvr>
                                    </p:animEffect>
                                    <p:set>
                                      <p:cBhvr>
                                        <p:cTn id="22" dur="1" fill="hold">
                                          <p:stCondLst>
                                            <p:cond delay="499"/>
                                          </p:stCondLst>
                                        </p:cTn>
                                        <p:tgtEl>
                                          <p:spTgt spid="410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box(in)">
                                      <p:cBhvr>
                                        <p:cTn id="27" dur="500"/>
                                        <p:tgtEl>
                                          <p:spTgt spid="41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11"/>
                                        </p:tgtEl>
                                        <p:attrNameLst>
                                          <p:attrName>style.visibility</p:attrName>
                                        </p:attrNameLst>
                                      </p:cBhvr>
                                      <p:to>
                                        <p:strVal val="visible"/>
                                      </p:to>
                                    </p:set>
                                    <p:animEffect transition="in" filter="box(in)">
                                      <p:cBhvr>
                                        <p:cTn id="32" dur="500"/>
                                        <p:tgtEl>
                                          <p:spTgt spid="4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4111"/>
                                        </p:tgtEl>
                                      </p:cBhvr>
                                    </p:animEffect>
                                    <p:set>
                                      <p:cBhvr>
                                        <p:cTn id="37" dur="1" fill="hold">
                                          <p:stCondLst>
                                            <p:cond delay="499"/>
                                          </p:stCondLst>
                                        </p:cTn>
                                        <p:tgtEl>
                                          <p:spTgt spid="411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4108"/>
                                        </p:tgtEl>
                                      </p:cBhvr>
                                    </p:animEffect>
                                    <p:set>
                                      <p:cBhvr>
                                        <p:cTn id="42" dur="1" fill="hold">
                                          <p:stCondLst>
                                            <p:cond delay="499"/>
                                          </p:stCondLst>
                                        </p:cTn>
                                        <p:tgtEl>
                                          <p:spTgt spid="4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7" grpId="1"/>
      <p:bldP spid="4111" grpId="0"/>
      <p:bldP spid="411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4" descr="cypress_sta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9525" y="0"/>
            <a:ext cx="5400675" cy="6934200"/>
          </a:xfrm>
          <a:noFill/>
        </p:spPr>
      </p:pic>
      <p:sp>
        <p:nvSpPr>
          <p:cNvPr id="5123" name="Text Box 7"/>
          <p:cNvSpPr txBox="1">
            <a:spLocks noChangeArrowheads="1"/>
          </p:cNvSpPr>
          <p:nvPr/>
        </p:nvSpPr>
        <p:spPr bwMode="auto">
          <a:xfrm>
            <a:off x="228600" y="685800"/>
            <a:ext cx="33528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 </a:t>
            </a:r>
          </a:p>
          <a:p>
            <a:pPr eaLnBrk="1" hangingPunct="1"/>
            <a:r>
              <a:rPr lang="en-US" altLang="en-US" sz="2400">
                <a:solidFill>
                  <a:schemeClr val="accent1"/>
                </a:solidFill>
              </a:rPr>
              <a:t>Road with Cypress and Star. Saint-Rémy, 12-15 May, 1890. This is a real problem if you believe the dates and that Van Gogh "painted them as he saw them".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57200" y="457200"/>
            <a:ext cx="8686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chemeClr val="accent1"/>
                </a:solidFill>
              </a:rPr>
              <a:t>Two "controversial ideas":</a:t>
            </a:r>
          </a:p>
          <a:p>
            <a:pPr eaLnBrk="1" hangingPunct="1">
              <a:buFontTx/>
              <a:buChar char="•"/>
            </a:pPr>
            <a:r>
              <a:rPr lang="en-US" altLang="en-US" sz="2400">
                <a:solidFill>
                  <a:schemeClr val="accent1"/>
                </a:solidFill>
              </a:rPr>
              <a:t> the painting is based on observations not from May 12-15 but April 21, 1890 </a:t>
            </a:r>
          </a:p>
          <a:p>
            <a:pPr eaLnBrk="1" hangingPunct="1">
              <a:buFontTx/>
              <a:buChar char="•"/>
            </a:pPr>
            <a:r>
              <a:rPr lang="en-US" altLang="en-US" sz="2400">
                <a:solidFill>
                  <a:schemeClr val="accent1"/>
                </a:solidFill>
              </a:rPr>
              <a:t> Van Gogh "flipped" the scene - perhaps for compositional reasons. Note that he appears to have painted both Venus and Mercury! </a:t>
            </a:r>
          </a:p>
        </p:txBody>
      </p:sp>
      <p:sp>
        <p:nvSpPr>
          <p:cNvPr id="6147" name="Rectangle 9"/>
          <p:cNvSpPr>
            <a:spLocks noGrp="1" noChangeArrowheads="1"/>
          </p:cNvSpPr>
          <p:nvPr>
            <p:ph type="title"/>
          </p:nvPr>
        </p:nvSpPr>
        <p:spPr/>
        <p:txBody>
          <a:bodyPr/>
          <a:lstStyle/>
          <a:p>
            <a:pPr eaLnBrk="1" hangingPunct="1"/>
            <a:endParaRPr lang="en-US" altLang="en-US" smtClean="0"/>
          </a:p>
        </p:txBody>
      </p:sp>
      <p:pic>
        <p:nvPicPr>
          <p:cNvPr id="12294" name="Picture 6" descr="cypress_map"/>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2971800"/>
            <a:ext cx="3571875" cy="3590925"/>
          </a:xfrm>
          <a:noFill/>
        </p:spPr>
      </p:pic>
      <p:pic>
        <p:nvPicPr>
          <p:cNvPr id="12296" name="Picture 8" descr="cypress_sta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65738" y="2438400"/>
            <a:ext cx="3479800" cy="4419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in)">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ox(in)">
                                      <p:cBhvr>
                                        <p:cTn id="12"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57200" y="1524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chemeClr val="accent1"/>
                </a:solidFill>
              </a:rPr>
              <a:t>Here is some more evidence that I found on the net…</a:t>
            </a:r>
          </a:p>
          <a:p>
            <a:pPr eaLnBrk="1" hangingPunct="1">
              <a:spcBef>
                <a:spcPct val="50000"/>
              </a:spcBef>
            </a:pPr>
            <a:r>
              <a:rPr lang="en-US" altLang="en-US" sz="2000">
                <a:solidFill>
                  <a:schemeClr val="accent1"/>
                </a:solidFill>
              </a:rPr>
              <a:t>Here is a quote that I found in a letter that Van Gogh wrote to Albert Aurier (10 or 11 February 1890)</a:t>
            </a:r>
            <a:br>
              <a:rPr lang="en-US" altLang="en-US" sz="2000">
                <a:solidFill>
                  <a:schemeClr val="accent1"/>
                </a:solidFill>
              </a:rPr>
            </a:br>
            <a:endParaRPr lang="en-US" altLang="en-US" sz="2000">
              <a:solidFill>
                <a:schemeClr val="accent1"/>
              </a:solidFill>
            </a:endParaRPr>
          </a:p>
          <a:p>
            <a:pPr eaLnBrk="1" hangingPunct="1">
              <a:spcBef>
                <a:spcPct val="50000"/>
              </a:spcBef>
            </a:pPr>
            <a:r>
              <a:rPr lang="en-US" altLang="en-US" sz="2000" i="1">
                <a:solidFill>
                  <a:schemeClr val="accent1"/>
                </a:solidFill>
              </a:rPr>
              <a:t>... next batch I send to my brother, in remembrance of your article. I am still working on it at the moment, as I want to put a small figure into it . The cypress is so characteristic of the Provence landscape. You will feel it, and say, “Even the colour black.” Until now</a:t>
            </a:r>
          </a:p>
          <a:p>
            <a:pPr eaLnBrk="1" hangingPunct="1">
              <a:spcBef>
                <a:spcPct val="50000"/>
              </a:spcBef>
            </a:pPr>
            <a:r>
              <a:rPr lang="en-US" altLang="en-US" sz="2000">
                <a:solidFill>
                  <a:schemeClr val="accent1"/>
                </a:solidFill>
              </a:rPr>
              <a:t>and to Gauguin, 17 June 1890:</a:t>
            </a:r>
          </a:p>
          <a:p>
            <a:pPr eaLnBrk="1" hangingPunct="1">
              <a:spcBef>
                <a:spcPct val="50000"/>
              </a:spcBef>
            </a:pPr>
            <a:r>
              <a:rPr lang="en-US" altLang="en-US" sz="2000" i="1">
                <a:solidFill>
                  <a:schemeClr val="accent1"/>
                </a:solidFill>
              </a:rPr>
              <a:t>I still have a cypress with a star from down there, a last attempt - a night sky with a moon without radiance, the slender crescent barely emerging from the opaque shadow cast by the earth - one star with an exaggerated brilliance, if you like, a soft brilliance of pink and green in the ultramarine sky, across which some clouds are hurrying. Below, a road bordered with tall yellow canes, behind these the blue Basses Alpes, an old inn with yellow lighted windows, and a very tall cypress, very straight, very sombre.</a:t>
            </a:r>
            <a:r>
              <a:rPr lang="en-US" altLang="en-US" sz="2000">
                <a:solidFill>
                  <a:schemeClr val="accent1"/>
                </a:solidFill>
              </a:rPr>
              <a:t> Evening Landscape with Rising Moon, Saint-Rémy: early July,</a:t>
            </a:r>
            <a:r>
              <a:rPr lang="en-US" altLang="en-US">
                <a:solidFill>
                  <a:schemeClr val="accent1"/>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0" y="152400"/>
            <a:ext cx="4267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CC00"/>
                </a:solidFill>
              </a:rPr>
              <a:t> </a:t>
            </a:r>
            <a:r>
              <a:rPr lang="en-US" altLang="en-US" sz="3200">
                <a:solidFill>
                  <a:srgbClr val="FFFFFF"/>
                </a:solidFill>
              </a:rPr>
              <a:t>Evening Landscape with Rising Moon, Saint-Rémy: early July, 1889</a:t>
            </a:r>
          </a:p>
        </p:txBody>
      </p:sp>
      <p:pic>
        <p:nvPicPr>
          <p:cNvPr id="11270" name="Picture 6" descr="moonrise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6638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2438400" y="5257800"/>
            <a:ext cx="510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chemeClr val="accent1"/>
                </a:solidFill>
              </a:rPr>
              <a:t>This is a moonrise of an almost full moon on the evening of July 11, 1889. Note Jupiter above and right.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dissolve">
                                      <p:cBhvr>
                                        <p:cTn id="17" dur="500"/>
                                        <p:tgtEl>
                                          <p:spTgt spid="11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1" nodeType="clickEffect">
                                  <p:stCondLst>
                                    <p:cond delay="0"/>
                                  </p:stCondLst>
                                  <p:childTnLst>
                                    <p:animEffect transition="out" filter="dissolve">
                                      <p:cBhvr>
                                        <p:cTn id="21" dur="500"/>
                                        <p:tgtEl>
                                          <p:spTgt spid="11271"/>
                                        </p:tgtEl>
                                      </p:cBhvr>
                                    </p:animEffect>
                                    <p:set>
                                      <p:cBhvr>
                                        <p:cTn id="22" dur="1" fill="hold">
                                          <p:stCondLst>
                                            <p:cond delay="499"/>
                                          </p:stCondLst>
                                        </p:cTn>
                                        <p:tgtEl>
                                          <p:spTgt spid="1127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nodeType="clickEffect">
                                  <p:stCondLst>
                                    <p:cond delay="0"/>
                                  </p:stCondLst>
                                  <p:childTnLst>
                                    <p:animEffect transition="out" filter="dissolve">
                                      <p:cBhvr>
                                        <p:cTn id="26" dur="500"/>
                                        <p:tgtEl>
                                          <p:spTgt spid="11270"/>
                                        </p:tgtEl>
                                      </p:cBhvr>
                                    </p:animEffect>
                                    <p:set>
                                      <p:cBhvr>
                                        <p:cTn id="27" dur="1" fill="hold">
                                          <p:stCondLst>
                                            <p:cond delay="499"/>
                                          </p:stCondLst>
                                        </p:cTn>
                                        <p:tgtEl>
                                          <p:spTgt spid="1127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11269"/>
                                        </p:tgtEl>
                                      </p:cBhvr>
                                    </p:animEffect>
                                    <p:set>
                                      <p:cBhvr>
                                        <p:cTn id="32" dur="1" fill="hold">
                                          <p:stCondLst>
                                            <p:cond delay="499"/>
                                          </p:stCondLst>
                                        </p:cTn>
                                        <p:tgtEl>
                                          <p:spTgt spid="11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69" grpId="1"/>
      <p:bldP spid="11271" grpId="0"/>
      <p:bldP spid="1127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5365" name="DON MCLE.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6553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304800" y="381000"/>
            <a:ext cx="632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dirty="0">
                <a:solidFill>
                  <a:schemeClr val="bg1"/>
                </a:solidFill>
              </a:rPr>
              <a:t>Starry Night, Saint-</a:t>
            </a:r>
            <a:r>
              <a:rPr lang="en-US" altLang="en-US" sz="3600" dirty="0" err="1">
                <a:solidFill>
                  <a:schemeClr val="bg1"/>
                </a:solidFill>
              </a:rPr>
              <a:t>Rémy</a:t>
            </a:r>
            <a:r>
              <a:rPr lang="en-US" altLang="en-US" sz="3600" dirty="0">
                <a:solidFill>
                  <a:schemeClr val="bg1"/>
                </a:solidFill>
              </a:rPr>
              <a:t>: June, 1889.</a:t>
            </a:r>
            <a:r>
              <a:rPr lang="en-US" altLang="en-US" sz="3600" dirty="0"/>
              <a:t> </a:t>
            </a:r>
          </a:p>
        </p:txBody>
      </p:sp>
      <p:sp>
        <p:nvSpPr>
          <p:cNvPr id="15367" name="Text Box 7"/>
          <p:cNvSpPr txBox="1">
            <a:spLocks noChangeArrowheads="1"/>
          </p:cNvSpPr>
          <p:nvPr/>
        </p:nvSpPr>
        <p:spPr bwMode="auto">
          <a:xfrm>
            <a:off x="3733800" y="4876800"/>
            <a:ext cx="5410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chemeClr val="bg1"/>
                </a:solidFill>
              </a:rPr>
              <a:t>Sadly, not much can be done here - this was painted from memory while Van Gogh was in the asylum in St-Remy. </a:t>
            </a:r>
          </a:p>
        </p:txBody>
      </p:sp>
      <p:pic>
        <p:nvPicPr>
          <p:cNvPr id="2" name="DON MCL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dissolve">
                                      <p:cBhvr>
                                        <p:cTn id="12" dur="500"/>
                                        <p:tgtEl>
                                          <p:spTgt spid="153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5367"/>
                                        </p:tgtEl>
                                      </p:cBhvr>
                                    </p:animEffect>
                                    <p:set>
                                      <p:cBhvr>
                                        <p:cTn id="17" dur="1" fill="hold">
                                          <p:stCondLst>
                                            <p:cond delay="499"/>
                                          </p:stCondLst>
                                        </p:cTn>
                                        <p:tgtEl>
                                          <p:spTgt spid="153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5366"/>
                                        </p:tgtEl>
                                      </p:cBhvr>
                                    </p:animEffect>
                                    <p:set>
                                      <p:cBhvr>
                                        <p:cTn id="22" dur="1" fill="hold">
                                          <p:stCondLst>
                                            <p:cond delay="499"/>
                                          </p:stCondLst>
                                        </p:cTn>
                                        <p:tgtEl>
                                          <p:spTgt spid="15366"/>
                                        </p:tgtEl>
                                        <p:attrNameLst>
                                          <p:attrName>style.visibility</p:attrName>
                                        </p:attrNameLst>
                                      </p:cBhvr>
                                      <p:to>
                                        <p:strVal val="hidden"/>
                                      </p:to>
                                    </p:se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240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5365"/>
                </p:tgtEl>
              </p:cMediaNode>
            </p:audio>
            <p:audio>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15366" grpId="0"/>
      <p:bldP spid="15366" grpId="1"/>
      <p:bldP spid="15367" grpId="0"/>
      <p:bldP spid="1536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4" descr="factories_moon"/>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295400"/>
            <a:ext cx="9144000" cy="4108450"/>
          </a:xfrm>
          <a:noFill/>
        </p:spPr>
      </p:pic>
      <p:sp>
        <p:nvSpPr>
          <p:cNvPr id="10243" name="Text Box 7"/>
          <p:cNvSpPr txBox="1">
            <a:spLocks noChangeArrowheads="1"/>
          </p:cNvSpPr>
          <p:nvPr/>
        </p:nvSpPr>
        <p:spPr bwMode="auto">
          <a:xfrm>
            <a:off x="228600" y="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solidFill>
                  <a:schemeClr val="accent1"/>
                </a:solidFill>
              </a:rPr>
              <a:t>Factories Seen from a Hillside in Moonlight. Paris: first half, 1887</a:t>
            </a:r>
            <a:r>
              <a:rPr lang="en-US" altLang="en-US">
                <a:solidFill>
                  <a:schemeClr val="accent1"/>
                </a:solidFill>
              </a:rPr>
              <a:t> </a:t>
            </a:r>
          </a:p>
        </p:txBody>
      </p:sp>
      <p:sp>
        <p:nvSpPr>
          <p:cNvPr id="10244" name="Text Box 8"/>
          <p:cNvSpPr txBox="1">
            <a:spLocks noChangeArrowheads="1"/>
          </p:cNvSpPr>
          <p:nvPr/>
        </p:nvSpPr>
        <p:spPr bwMode="auto">
          <a:xfrm>
            <a:off x="304800" y="5638800"/>
            <a:ext cx="838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chemeClr val="accent1"/>
                </a:solidFill>
              </a:rPr>
              <a:t>There is not really enough data here to apply an astronomical insight. If one could identify the buildings and location then moonrise could tell us the approximate date of the painting.</a:t>
            </a:r>
            <a:r>
              <a:rPr lang="en-US" altLang="en-US"/>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178</TotalTime>
  <Words>404</Words>
  <Application>Microsoft Office PowerPoint</Application>
  <PresentationFormat>On-screen Show (4:3)</PresentationFormat>
  <Paragraphs>25</Paragraphs>
  <Slides>10</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Default Design</vt:lpstr>
      <vt:lpstr>The Paintings of Vincent VanGogh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dc:creator>
  <cp:lastModifiedBy>Brian Martin</cp:lastModifiedBy>
  <cp:revision>13</cp:revision>
  <dcterms:created xsi:type="dcterms:W3CDTF">2004-01-24T04:50:47Z</dcterms:created>
  <dcterms:modified xsi:type="dcterms:W3CDTF">2015-09-08T14:46:42Z</dcterms:modified>
</cp:coreProperties>
</file>